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38" r:id="rId4"/>
    <p:sldMasterId id="2147483739" r:id="rId5"/>
    <p:sldMasterId id="2147483740" r:id="rId6"/>
    <p:sldMasterId id="214748374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Lst>
  <p:sldSz cy="5143500" cx="9144000"/>
  <p:notesSz cx="6858000" cy="9144000"/>
  <p:embeddedFontLst>
    <p:embeddedFont>
      <p:font typeface="Montserrat"/>
      <p:regular r:id="rId169"/>
      <p:bold r:id="rId170"/>
      <p:italic r:id="rId171"/>
      <p:boldItalic r:id="rId172"/>
    </p:embeddedFont>
    <p:embeddedFont>
      <p:font typeface="Montserrat Medium"/>
      <p:regular r:id="rId173"/>
      <p:bold r:id="rId174"/>
      <p:italic r:id="rId175"/>
      <p:boldItalic r:id="rId176"/>
    </p:embeddedFont>
    <p:embeddedFont>
      <p:font typeface="Tahoma"/>
      <p:regular r:id="rId177"/>
      <p:bold r:id="rId178"/>
    </p:embeddedFont>
    <p:embeddedFont>
      <p:font typeface="Helvetica Neue"/>
      <p:regular r:id="rId179"/>
      <p:bold r:id="rId180"/>
      <p:italic r:id="rId181"/>
      <p:boldItalic r:id="rId182"/>
    </p:embeddedFont>
    <p:embeddedFont>
      <p:font typeface="PT Sans"/>
      <p:regular r:id="rId183"/>
      <p:bold r:id="rId184"/>
      <p:italic r:id="rId185"/>
      <p:boldItalic r:id="rId186"/>
    </p:embeddedFont>
    <p:embeddedFont>
      <p:font typeface="Roboto Mono"/>
      <p:regular r:id="rId187"/>
      <p:bold r:id="rId188"/>
      <p:italic r:id="rId189"/>
      <p:boldItalic r:id="rId1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8C5A5C5-9FAA-4A3F-B978-8A25E5451E16}">
  <a:tblStyle styleId="{08C5A5C5-9FAA-4A3F-B978-8A25E5451E1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190" Type="http://schemas.openxmlformats.org/officeDocument/2006/relationships/font" Target="fonts/RobotoMono-boldItalic.fntdata"/><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187" Type="http://schemas.openxmlformats.org/officeDocument/2006/relationships/font" Target="fonts/RobotoMono-regular.fntdata"/><Relationship Id="rId47" Type="http://schemas.openxmlformats.org/officeDocument/2006/relationships/slide" Target="slides/slide39.xml"/><Relationship Id="rId186" Type="http://schemas.openxmlformats.org/officeDocument/2006/relationships/font" Target="fonts/PTSans-boldItalic.fntdata"/><Relationship Id="rId185" Type="http://schemas.openxmlformats.org/officeDocument/2006/relationships/font" Target="fonts/PTSans-italic.fntdata"/><Relationship Id="rId49" Type="http://schemas.openxmlformats.org/officeDocument/2006/relationships/slide" Target="slides/slide41.xml"/><Relationship Id="rId184" Type="http://schemas.openxmlformats.org/officeDocument/2006/relationships/font" Target="fonts/PTSans-bold.fntdata"/><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89" Type="http://schemas.openxmlformats.org/officeDocument/2006/relationships/font" Target="fonts/RobotoMono-italic.fntdata"/><Relationship Id="rId100" Type="http://schemas.openxmlformats.org/officeDocument/2006/relationships/slide" Target="slides/slide92.xml"/><Relationship Id="rId188" Type="http://schemas.openxmlformats.org/officeDocument/2006/relationships/font" Target="fonts/RobotoMono-bold.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183" Type="http://schemas.openxmlformats.org/officeDocument/2006/relationships/font" Target="fonts/PTSans-regular.fntdata"/><Relationship Id="rId32" Type="http://schemas.openxmlformats.org/officeDocument/2006/relationships/slide" Target="slides/slide24.xml"/><Relationship Id="rId182" Type="http://schemas.openxmlformats.org/officeDocument/2006/relationships/font" Target="fonts/HelveticaNeue-boldItalic.fntdata"/><Relationship Id="rId35" Type="http://schemas.openxmlformats.org/officeDocument/2006/relationships/slide" Target="slides/slide27.xml"/><Relationship Id="rId181" Type="http://schemas.openxmlformats.org/officeDocument/2006/relationships/font" Target="fonts/HelveticaNeue-italic.fntdata"/><Relationship Id="rId34" Type="http://schemas.openxmlformats.org/officeDocument/2006/relationships/slide" Target="slides/slide26.xml"/><Relationship Id="rId180" Type="http://schemas.openxmlformats.org/officeDocument/2006/relationships/font" Target="fonts/HelveticaNeue-bold.fntdata"/><Relationship Id="rId37" Type="http://schemas.openxmlformats.org/officeDocument/2006/relationships/slide" Target="slides/slide29.xml"/><Relationship Id="rId176" Type="http://schemas.openxmlformats.org/officeDocument/2006/relationships/font" Target="fonts/MontserratMedium-boldItalic.fntdata"/><Relationship Id="rId36" Type="http://schemas.openxmlformats.org/officeDocument/2006/relationships/slide" Target="slides/slide28.xml"/><Relationship Id="rId175" Type="http://schemas.openxmlformats.org/officeDocument/2006/relationships/font" Target="fonts/MontserratMedium-italic.fntdata"/><Relationship Id="rId39" Type="http://schemas.openxmlformats.org/officeDocument/2006/relationships/slide" Target="slides/slide31.xml"/><Relationship Id="rId174" Type="http://schemas.openxmlformats.org/officeDocument/2006/relationships/font" Target="fonts/MontserratMedium-bold.fntdata"/><Relationship Id="rId38" Type="http://schemas.openxmlformats.org/officeDocument/2006/relationships/slide" Target="slides/slide30.xml"/><Relationship Id="rId173" Type="http://schemas.openxmlformats.org/officeDocument/2006/relationships/font" Target="fonts/MontserratMedium-regular.fntdata"/><Relationship Id="rId179" Type="http://schemas.openxmlformats.org/officeDocument/2006/relationships/font" Target="fonts/HelveticaNeue-regular.fntdata"/><Relationship Id="rId178" Type="http://schemas.openxmlformats.org/officeDocument/2006/relationships/font" Target="fonts/Tahoma-bold.fntdata"/><Relationship Id="rId177" Type="http://schemas.openxmlformats.org/officeDocument/2006/relationships/font" Target="fonts/Tahoma-regular.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slide" Target="slides/slide142.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1.xml"/><Relationship Id="rId4" Type="http://schemas.openxmlformats.org/officeDocument/2006/relationships/slideMaster" Target="slideMasters/slideMaster1.xml"/><Relationship Id="rId148" Type="http://schemas.openxmlformats.org/officeDocument/2006/relationships/slide" Target="slides/slide140.xml"/><Relationship Id="rId9" Type="http://schemas.openxmlformats.org/officeDocument/2006/relationships/slide" Target="slides/slide1.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5" Type="http://schemas.openxmlformats.org/officeDocument/2006/relationships/slideMaster" Target="slideMasters/slideMaster2.xml"/><Relationship Id="rId147" Type="http://schemas.openxmlformats.org/officeDocument/2006/relationships/slide" Target="slides/slide139.xml"/><Relationship Id="rId6" Type="http://schemas.openxmlformats.org/officeDocument/2006/relationships/slideMaster" Target="slideMasters/slideMaster3.xml"/><Relationship Id="rId146" Type="http://schemas.openxmlformats.org/officeDocument/2006/relationships/slide" Target="slides/slide138.xml"/><Relationship Id="rId7" Type="http://schemas.openxmlformats.org/officeDocument/2006/relationships/slideMaster" Target="slideMasters/slideMaster4.xml"/><Relationship Id="rId145" Type="http://schemas.openxmlformats.org/officeDocument/2006/relationships/slide" Target="slides/slide137.xml"/><Relationship Id="rId8" Type="http://schemas.openxmlformats.org/officeDocument/2006/relationships/notesMaster" Target="notesMasters/notesMaster1.xml"/><Relationship Id="rId144" Type="http://schemas.openxmlformats.org/officeDocument/2006/relationships/slide" Target="slides/slide136.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172" Type="http://schemas.openxmlformats.org/officeDocument/2006/relationships/font" Target="fonts/Montserrat-boldItalic.fntdata"/><Relationship Id="rId65" Type="http://schemas.openxmlformats.org/officeDocument/2006/relationships/slide" Target="slides/slide57.xml"/><Relationship Id="rId171" Type="http://schemas.openxmlformats.org/officeDocument/2006/relationships/font" Target="fonts/Montserrat-italic.fntdata"/><Relationship Id="rId68" Type="http://schemas.openxmlformats.org/officeDocument/2006/relationships/slide" Target="slides/slide60.xml"/><Relationship Id="rId170" Type="http://schemas.openxmlformats.org/officeDocument/2006/relationships/font" Target="fonts/Montserrat-bold.fntdata"/><Relationship Id="rId67" Type="http://schemas.openxmlformats.org/officeDocument/2006/relationships/slide" Target="slides/slide59.xml"/><Relationship Id="rId60" Type="http://schemas.openxmlformats.org/officeDocument/2006/relationships/slide" Target="slides/slide52.xml"/><Relationship Id="rId165" Type="http://schemas.openxmlformats.org/officeDocument/2006/relationships/slide" Target="slides/slide157.xml"/><Relationship Id="rId69" Type="http://schemas.openxmlformats.org/officeDocument/2006/relationships/slide" Target="slides/slide61.xml"/><Relationship Id="rId164" Type="http://schemas.openxmlformats.org/officeDocument/2006/relationships/slide" Target="slides/slide156.xml"/><Relationship Id="rId163" Type="http://schemas.openxmlformats.org/officeDocument/2006/relationships/slide" Target="slides/slide155.xml"/><Relationship Id="rId162" Type="http://schemas.openxmlformats.org/officeDocument/2006/relationships/slide" Target="slides/slide154.xml"/><Relationship Id="rId169" Type="http://schemas.openxmlformats.org/officeDocument/2006/relationships/font" Target="fonts/Montserrat-regular.fntdata"/><Relationship Id="rId168" Type="http://schemas.openxmlformats.org/officeDocument/2006/relationships/slide" Target="slides/slide160.xml"/><Relationship Id="rId167" Type="http://schemas.openxmlformats.org/officeDocument/2006/relationships/slide" Target="slides/slide159.xml"/><Relationship Id="rId166" Type="http://schemas.openxmlformats.org/officeDocument/2006/relationships/slide" Target="slides/slide158.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161" Type="http://schemas.openxmlformats.org/officeDocument/2006/relationships/slide" Target="slides/slide153.xml"/><Relationship Id="rId54" Type="http://schemas.openxmlformats.org/officeDocument/2006/relationships/slide" Target="slides/slide46.xml"/><Relationship Id="rId160" Type="http://schemas.openxmlformats.org/officeDocument/2006/relationships/slide" Target="slides/slide152.xml"/><Relationship Id="rId57" Type="http://schemas.openxmlformats.org/officeDocument/2006/relationships/slide" Target="slides/slide49.xml"/><Relationship Id="rId56" Type="http://schemas.openxmlformats.org/officeDocument/2006/relationships/slide" Target="slides/slide48.xml"/><Relationship Id="rId159" Type="http://schemas.openxmlformats.org/officeDocument/2006/relationships/slide" Target="slides/slide151.xml"/><Relationship Id="rId59" Type="http://schemas.openxmlformats.org/officeDocument/2006/relationships/slide" Target="slides/slide51.xml"/><Relationship Id="rId154" Type="http://schemas.openxmlformats.org/officeDocument/2006/relationships/slide" Target="slides/slide146.xml"/><Relationship Id="rId58" Type="http://schemas.openxmlformats.org/officeDocument/2006/relationships/slide" Target="slides/slide50.xml"/><Relationship Id="rId153" Type="http://schemas.openxmlformats.org/officeDocument/2006/relationships/slide" Target="slides/slide145.xml"/><Relationship Id="rId152" Type="http://schemas.openxmlformats.org/officeDocument/2006/relationships/slide" Target="slides/slide144.xml"/><Relationship Id="rId151" Type="http://schemas.openxmlformats.org/officeDocument/2006/relationships/slide" Target="slides/slide143.xml"/><Relationship Id="rId158" Type="http://schemas.openxmlformats.org/officeDocument/2006/relationships/slide" Target="slides/slide150.xml"/><Relationship Id="rId157" Type="http://schemas.openxmlformats.org/officeDocument/2006/relationships/slide" Target="slides/slide149.xml"/><Relationship Id="rId156" Type="http://schemas.openxmlformats.org/officeDocument/2006/relationships/slide" Target="slides/slide148.xml"/><Relationship Id="rId155" Type="http://schemas.openxmlformats.org/officeDocument/2006/relationships/slide" Target="slides/slide1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anWahlin/angular-architecture" TargetMode="External"/><Relationship Id="rId3" Type="http://schemas.openxmlformats.org/officeDocument/2006/relationships/hyperlink" Target="https://codewithdan.me/ng-arch-1-day" TargetMode="External"/><Relationship Id="rId4" Type="http://schemas.openxmlformats.org/officeDocument/2006/relationships/hyperlink" Target="https://github.com/johnpapa/ngrx-data-lab"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nvm-sh/nvm" TargetMode="External"/><Relationship Id="rId3" Type="http://schemas.openxmlformats.org/officeDocument/2006/relationships/hyperlink" Target="https://github.com/tj/n" TargetMode="External"/><Relationship Id="rId4" Type="http://schemas.openxmlformats.org/officeDocument/2006/relationships/hyperlink" Target="https://update.angular.io/"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p: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8188cd76e2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8188cd76e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4" name="Shape 1654"/>
        <p:cNvGrpSpPr/>
        <p:nvPr/>
      </p:nvGrpSpPr>
      <p:grpSpPr>
        <a:xfrm>
          <a:off x="0" y="0"/>
          <a:ext cx="0" cy="0"/>
          <a:chOff x="0" y="0"/>
          <a:chExt cx="0" cy="0"/>
        </a:xfrm>
      </p:grpSpPr>
      <p:sp>
        <p:nvSpPr>
          <p:cNvPr id="1655" name="Google Shape;1655;g721de96824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721de9682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1" name="Shape 1661"/>
        <p:cNvGrpSpPr/>
        <p:nvPr/>
      </p:nvGrpSpPr>
      <p:grpSpPr>
        <a:xfrm>
          <a:off x="0" y="0"/>
          <a:ext cx="0" cy="0"/>
          <a:chOff x="0" y="0"/>
          <a:chExt cx="0" cy="0"/>
        </a:xfrm>
      </p:grpSpPr>
      <p:sp>
        <p:nvSpPr>
          <p:cNvPr id="1662" name="Google Shape;1662;g721de96824_2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721de96824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8" name="Shape 1668"/>
        <p:cNvGrpSpPr/>
        <p:nvPr/>
      </p:nvGrpSpPr>
      <p:grpSpPr>
        <a:xfrm>
          <a:off x="0" y="0"/>
          <a:ext cx="0" cy="0"/>
          <a:chOff x="0" y="0"/>
          <a:chExt cx="0" cy="0"/>
        </a:xfrm>
      </p:grpSpPr>
      <p:sp>
        <p:nvSpPr>
          <p:cNvPr id="1669" name="Google Shape;1669;g721de96824_2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721de96824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5" name="Shape 1675"/>
        <p:cNvGrpSpPr/>
        <p:nvPr/>
      </p:nvGrpSpPr>
      <p:grpSpPr>
        <a:xfrm>
          <a:off x="0" y="0"/>
          <a:ext cx="0" cy="0"/>
          <a:chOff x="0" y="0"/>
          <a:chExt cx="0" cy="0"/>
        </a:xfrm>
      </p:grpSpPr>
      <p:sp>
        <p:nvSpPr>
          <p:cNvPr id="1676" name="Google Shape;1676;g721de96824_2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721de96824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2" name="Shape 1682"/>
        <p:cNvGrpSpPr/>
        <p:nvPr/>
      </p:nvGrpSpPr>
      <p:grpSpPr>
        <a:xfrm>
          <a:off x="0" y="0"/>
          <a:ext cx="0" cy="0"/>
          <a:chOff x="0" y="0"/>
          <a:chExt cx="0" cy="0"/>
        </a:xfrm>
      </p:grpSpPr>
      <p:sp>
        <p:nvSpPr>
          <p:cNvPr id="1683" name="Google Shape;1683;g721de96824_2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721de96824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9" name="Shape 1689"/>
        <p:cNvGrpSpPr/>
        <p:nvPr/>
      </p:nvGrpSpPr>
      <p:grpSpPr>
        <a:xfrm>
          <a:off x="0" y="0"/>
          <a:ext cx="0" cy="0"/>
          <a:chOff x="0" y="0"/>
          <a:chExt cx="0" cy="0"/>
        </a:xfrm>
      </p:grpSpPr>
      <p:sp>
        <p:nvSpPr>
          <p:cNvPr id="1690" name="Google Shape;1690;g704d62c9a5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704d62c9a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5" name="Shape 1695"/>
        <p:cNvGrpSpPr/>
        <p:nvPr/>
      </p:nvGrpSpPr>
      <p:grpSpPr>
        <a:xfrm>
          <a:off x="0" y="0"/>
          <a:ext cx="0" cy="0"/>
          <a:chOff x="0" y="0"/>
          <a:chExt cx="0" cy="0"/>
        </a:xfrm>
      </p:grpSpPr>
      <p:sp>
        <p:nvSpPr>
          <p:cNvPr id="1696" name="Google Shape;1696;g439f1ebcb3_19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439f1ebcb3_1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7" name="Shape 1707"/>
        <p:cNvGrpSpPr/>
        <p:nvPr/>
      </p:nvGrpSpPr>
      <p:grpSpPr>
        <a:xfrm>
          <a:off x="0" y="0"/>
          <a:ext cx="0" cy="0"/>
          <a:chOff x="0" y="0"/>
          <a:chExt cx="0" cy="0"/>
        </a:xfrm>
      </p:grpSpPr>
      <p:sp>
        <p:nvSpPr>
          <p:cNvPr id="1708" name="Google Shape;1708;g439f1ebcb3_23_0:notes"/>
          <p:cNvSpPr/>
          <p:nvPr>
            <p:ph idx="2" type="sldImg"/>
          </p:nvPr>
        </p:nvSpPr>
        <p:spPr>
          <a:xfrm>
            <a:off x="357188" y="653143"/>
            <a:ext cx="5715000" cy="326571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09" name="Google Shape;1709;g439f1ebcb3_23_0:notes"/>
          <p:cNvSpPr txBox="1"/>
          <p:nvPr>
            <p:ph idx="1" type="body"/>
          </p:nvPr>
        </p:nvSpPr>
        <p:spPr>
          <a:xfrm>
            <a:off x="642938" y="4136571"/>
            <a:ext cx="5143500" cy="3918857"/>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Memoization - </a:t>
            </a:r>
            <a:r>
              <a:rPr b="0" i="0" lang="en" sz="1100" u="none" cap="none" strike="noStrike">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100"/>
              <a:buFont typeface="Arial"/>
              <a:buNone/>
            </a:pPr>
            <a:r>
              <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hlink"/>
              </a:buClr>
              <a:buSzPts val="1100"/>
              <a:buFont typeface="Helvetica Neue"/>
              <a:buNone/>
            </a:pPr>
            <a:r>
              <a:rPr b="0" i="0" lang="en" sz="1100" u="sng" cap="none" strike="noStrike">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b="0" i="0" lang="en" sz="1100" u="none" cap="none" strike="noStrike">
                <a:solidFill>
                  <a:srgbClr val="666666"/>
                </a:solidFill>
                <a:latin typeface="Helvetica Neue"/>
                <a:ea typeface="Helvetica Neue"/>
                <a:cs typeface="Helvetica Neue"/>
                <a:sym typeface="Helvetica Neue"/>
              </a:rPr>
              <a:t> </a:t>
            </a:r>
            <a:endParaRPr b="0" i="0" sz="1100" u="none" cap="none" strike="noStrike">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5" name="Shape 1715"/>
        <p:cNvGrpSpPr/>
        <p:nvPr/>
      </p:nvGrpSpPr>
      <p:grpSpPr>
        <a:xfrm>
          <a:off x="0" y="0"/>
          <a:ext cx="0" cy="0"/>
          <a:chOff x="0" y="0"/>
          <a:chExt cx="0" cy="0"/>
        </a:xfrm>
      </p:grpSpPr>
      <p:sp>
        <p:nvSpPr>
          <p:cNvPr id="1716" name="Google Shape;1716;g439f1ebcb3_23_8:notes"/>
          <p:cNvSpPr/>
          <p:nvPr>
            <p:ph idx="2" type="sldImg"/>
          </p:nvPr>
        </p:nvSpPr>
        <p:spPr>
          <a:xfrm>
            <a:off x="357188" y="653143"/>
            <a:ext cx="5715000" cy="326571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17" name="Google Shape;1717;g439f1ebcb3_23_8:notes"/>
          <p:cNvSpPr txBox="1"/>
          <p:nvPr>
            <p:ph idx="1" type="body"/>
          </p:nvPr>
        </p:nvSpPr>
        <p:spPr>
          <a:xfrm>
            <a:off x="642938" y="4136571"/>
            <a:ext cx="5143500" cy="3918857"/>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Memoization - </a:t>
            </a:r>
            <a:r>
              <a:rPr b="0" i="0" lang="en" sz="1100" u="none" cap="none" strike="noStrike">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100"/>
              <a:buFont typeface="Arial"/>
              <a:buNone/>
            </a:pPr>
            <a:r>
              <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hlink"/>
              </a:buClr>
              <a:buSzPts val="1100"/>
              <a:buFont typeface="Helvetica Neue"/>
              <a:buNone/>
            </a:pPr>
            <a:r>
              <a:rPr b="0" i="0" lang="en" sz="1100" u="sng" cap="none" strike="noStrike">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b="0" i="0" lang="en" sz="1100" u="none" cap="none" strike="noStrike">
                <a:solidFill>
                  <a:srgbClr val="666666"/>
                </a:solidFill>
                <a:latin typeface="Helvetica Neue"/>
                <a:ea typeface="Helvetica Neue"/>
                <a:cs typeface="Helvetica Neue"/>
                <a:sym typeface="Helvetica Neue"/>
              </a:rPr>
              <a:t> </a:t>
            </a:r>
            <a:endParaRPr b="0" i="0" sz="1100" u="none" cap="none" strike="noStrike">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5" name="Shape 1725"/>
        <p:cNvGrpSpPr/>
        <p:nvPr/>
      </p:nvGrpSpPr>
      <p:grpSpPr>
        <a:xfrm>
          <a:off x="0" y="0"/>
          <a:ext cx="0" cy="0"/>
          <a:chOff x="0" y="0"/>
          <a:chExt cx="0" cy="0"/>
        </a:xfrm>
      </p:grpSpPr>
      <p:sp>
        <p:nvSpPr>
          <p:cNvPr id="1726" name="Google Shape;1726;g439f1ebcb3_23_16:notes"/>
          <p:cNvSpPr/>
          <p:nvPr>
            <p:ph idx="2" type="sldImg"/>
          </p:nvPr>
        </p:nvSpPr>
        <p:spPr>
          <a:xfrm>
            <a:off x="357188" y="653143"/>
            <a:ext cx="5715000" cy="326571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27" name="Google Shape;1727;g439f1ebcb3_23_16:notes"/>
          <p:cNvSpPr txBox="1"/>
          <p:nvPr>
            <p:ph idx="1" type="body"/>
          </p:nvPr>
        </p:nvSpPr>
        <p:spPr>
          <a:xfrm>
            <a:off x="642938" y="4136571"/>
            <a:ext cx="5143500" cy="3918857"/>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Memoization - </a:t>
            </a:r>
            <a:r>
              <a:rPr b="0" i="0" lang="en" sz="1100" u="none" cap="none" strike="noStrike">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100"/>
              <a:buFont typeface="Arial"/>
              <a:buNone/>
            </a:pPr>
            <a:r>
              <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hlink"/>
              </a:buClr>
              <a:buSzPts val="1100"/>
              <a:buFont typeface="Helvetica Neue"/>
              <a:buNone/>
            </a:pPr>
            <a:r>
              <a:rPr b="0" i="0" lang="en" sz="1100" u="sng" cap="none" strike="noStrike">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b="0" i="0" lang="en" sz="1100" u="none" cap="none" strike="noStrike">
                <a:solidFill>
                  <a:srgbClr val="666666"/>
                </a:solidFill>
                <a:latin typeface="Helvetica Neue"/>
                <a:ea typeface="Helvetica Neue"/>
                <a:cs typeface="Helvetica Neue"/>
                <a:sym typeface="Helvetica Neue"/>
              </a:rPr>
              <a:t> </a:t>
            </a:r>
            <a:endParaRPr b="0" i="0" sz="1100" u="none" cap="none" strike="noStrike">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8188cd76e2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8188cd76e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5" name="Shape 1735"/>
        <p:cNvGrpSpPr/>
        <p:nvPr/>
      </p:nvGrpSpPr>
      <p:grpSpPr>
        <a:xfrm>
          <a:off x="0" y="0"/>
          <a:ext cx="0" cy="0"/>
          <a:chOff x="0" y="0"/>
          <a:chExt cx="0" cy="0"/>
        </a:xfrm>
      </p:grpSpPr>
      <p:sp>
        <p:nvSpPr>
          <p:cNvPr id="1736" name="Google Shape;1736;g439f1ebcb3_23_23:notes"/>
          <p:cNvSpPr/>
          <p:nvPr>
            <p:ph idx="2" type="sldImg"/>
          </p:nvPr>
        </p:nvSpPr>
        <p:spPr>
          <a:xfrm>
            <a:off x="357188" y="653143"/>
            <a:ext cx="5715000" cy="326571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37" name="Google Shape;1737;g439f1ebcb3_23_23:notes"/>
          <p:cNvSpPr txBox="1"/>
          <p:nvPr>
            <p:ph idx="1" type="body"/>
          </p:nvPr>
        </p:nvSpPr>
        <p:spPr>
          <a:xfrm>
            <a:off x="642938" y="4136571"/>
            <a:ext cx="5143500" cy="3918857"/>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4" name="Shape 1744"/>
        <p:cNvGrpSpPr/>
        <p:nvPr/>
      </p:nvGrpSpPr>
      <p:grpSpPr>
        <a:xfrm>
          <a:off x="0" y="0"/>
          <a:ext cx="0" cy="0"/>
          <a:chOff x="0" y="0"/>
          <a:chExt cx="0" cy="0"/>
        </a:xfrm>
      </p:grpSpPr>
      <p:sp>
        <p:nvSpPr>
          <p:cNvPr id="1745" name="Google Shape;1745;g439f1ebcb3_23_31:notes"/>
          <p:cNvSpPr/>
          <p:nvPr>
            <p:ph idx="2" type="sldImg"/>
          </p:nvPr>
        </p:nvSpPr>
        <p:spPr>
          <a:xfrm>
            <a:off x="357188" y="653143"/>
            <a:ext cx="5715000" cy="326571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46" name="Google Shape;1746;g439f1ebcb3_23_31:notes"/>
          <p:cNvSpPr txBox="1"/>
          <p:nvPr>
            <p:ph idx="1" type="body"/>
          </p:nvPr>
        </p:nvSpPr>
        <p:spPr>
          <a:xfrm>
            <a:off x="642938" y="4136571"/>
            <a:ext cx="5143500" cy="3918857"/>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7" name="Shape 1757"/>
        <p:cNvGrpSpPr/>
        <p:nvPr/>
      </p:nvGrpSpPr>
      <p:grpSpPr>
        <a:xfrm>
          <a:off x="0" y="0"/>
          <a:ext cx="0" cy="0"/>
          <a:chOff x="0" y="0"/>
          <a:chExt cx="0" cy="0"/>
        </a:xfrm>
      </p:grpSpPr>
      <p:sp>
        <p:nvSpPr>
          <p:cNvPr id="1758" name="Google Shape;1758;g439f1ebcb3_23_43:notes"/>
          <p:cNvSpPr/>
          <p:nvPr>
            <p:ph idx="2" type="sldImg"/>
          </p:nvPr>
        </p:nvSpPr>
        <p:spPr>
          <a:xfrm>
            <a:off x="357188" y="653143"/>
            <a:ext cx="5715000" cy="326571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59" name="Google Shape;1759;g439f1ebcb3_23_43:notes"/>
          <p:cNvSpPr txBox="1"/>
          <p:nvPr>
            <p:ph idx="1" type="body"/>
          </p:nvPr>
        </p:nvSpPr>
        <p:spPr>
          <a:xfrm>
            <a:off x="642938" y="4136571"/>
            <a:ext cx="5143500" cy="3918857"/>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8" name="Shape 1768"/>
        <p:cNvGrpSpPr/>
        <p:nvPr/>
      </p:nvGrpSpPr>
      <p:grpSpPr>
        <a:xfrm>
          <a:off x="0" y="0"/>
          <a:ext cx="0" cy="0"/>
          <a:chOff x="0" y="0"/>
          <a:chExt cx="0" cy="0"/>
        </a:xfrm>
      </p:grpSpPr>
      <p:sp>
        <p:nvSpPr>
          <p:cNvPr id="1769" name="Google Shape;1769;g439f1ebcb3_2_229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g439f1ebcb3_2_22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3" name="Shape 1773"/>
        <p:cNvGrpSpPr/>
        <p:nvPr/>
      </p:nvGrpSpPr>
      <p:grpSpPr>
        <a:xfrm>
          <a:off x="0" y="0"/>
          <a:ext cx="0" cy="0"/>
          <a:chOff x="0" y="0"/>
          <a:chExt cx="0" cy="0"/>
        </a:xfrm>
      </p:grpSpPr>
      <p:sp>
        <p:nvSpPr>
          <p:cNvPr id="1774" name="Google Shape;1774;g439f1ebcb3_23_49:notes"/>
          <p:cNvSpPr/>
          <p:nvPr>
            <p:ph idx="2" type="sldImg"/>
          </p:nvPr>
        </p:nvSpPr>
        <p:spPr>
          <a:xfrm>
            <a:off x="357188" y="653143"/>
            <a:ext cx="5715000" cy="326571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75" name="Google Shape;1775;g439f1ebcb3_23_49:notes"/>
          <p:cNvSpPr txBox="1"/>
          <p:nvPr>
            <p:ph idx="1" type="body"/>
          </p:nvPr>
        </p:nvSpPr>
        <p:spPr>
          <a:xfrm>
            <a:off x="642938" y="4136571"/>
            <a:ext cx="5143500" cy="3918857"/>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Memoization - </a:t>
            </a:r>
            <a:r>
              <a:rPr b="0" i="0" lang="en" sz="1100" u="none" cap="none" strike="noStrike">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100"/>
              <a:buFont typeface="Arial"/>
              <a:buNone/>
            </a:pPr>
            <a:r>
              <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hlink"/>
              </a:buClr>
              <a:buSzPts val="1100"/>
              <a:buFont typeface="Helvetica Neue"/>
              <a:buNone/>
            </a:pPr>
            <a:r>
              <a:rPr b="0" i="0" lang="en" sz="1100" u="sng" cap="none" strike="noStrike">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b="0" i="0" lang="en" sz="1100" u="none" cap="none" strike="noStrike">
                <a:solidFill>
                  <a:srgbClr val="666666"/>
                </a:solidFill>
                <a:latin typeface="Helvetica Neue"/>
                <a:ea typeface="Helvetica Neue"/>
                <a:cs typeface="Helvetica Neue"/>
                <a:sym typeface="Helvetica Neue"/>
              </a:rPr>
              <a:t> </a:t>
            </a:r>
            <a:endParaRPr b="0" i="0" sz="1100" u="none" cap="none" strike="noStrike">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3" name="Shape 1783"/>
        <p:cNvGrpSpPr/>
        <p:nvPr/>
      </p:nvGrpSpPr>
      <p:grpSpPr>
        <a:xfrm>
          <a:off x="0" y="0"/>
          <a:ext cx="0" cy="0"/>
          <a:chOff x="0" y="0"/>
          <a:chExt cx="0" cy="0"/>
        </a:xfrm>
      </p:grpSpPr>
      <p:sp>
        <p:nvSpPr>
          <p:cNvPr id="1784" name="Google Shape;1784;g439f1ebcb3_23_57:notes"/>
          <p:cNvSpPr/>
          <p:nvPr>
            <p:ph idx="2" type="sldImg"/>
          </p:nvPr>
        </p:nvSpPr>
        <p:spPr>
          <a:xfrm>
            <a:off x="357188" y="653143"/>
            <a:ext cx="5715000" cy="326571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85" name="Google Shape;1785;g439f1ebcb3_23_57:notes"/>
          <p:cNvSpPr txBox="1"/>
          <p:nvPr>
            <p:ph idx="1" type="body"/>
          </p:nvPr>
        </p:nvSpPr>
        <p:spPr>
          <a:xfrm>
            <a:off x="642938" y="4136571"/>
            <a:ext cx="5143500" cy="3918857"/>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Memoization - </a:t>
            </a:r>
            <a:r>
              <a:rPr b="0" i="0" lang="en" sz="1100" u="none" cap="none" strike="noStrike">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100"/>
              <a:buFont typeface="Arial"/>
              <a:buNone/>
            </a:pPr>
            <a:r>
              <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hlink"/>
              </a:buClr>
              <a:buSzPts val="1100"/>
              <a:buFont typeface="Helvetica Neue"/>
              <a:buNone/>
            </a:pPr>
            <a:r>
              <a:rPr b="0" i="0" lang="en" sz="1100" u="sng" cap="none" strike="noStrike">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b="0" i="0" lang="en" sz="1100" u="none" cap="none" strike="noStrike">
                <a:solidFill>
                  <a:srgbClr val="666666"/>
                </a:solidFill>
                <a:latin typeface="Helvetica Neue"/>
                <a:ea typeface="Helvetica Neue"/>
                <a:cs typeface="Helvetica Neue"/>
                <a:sym typeface="Helvetica Neue"/>
              </a:rPr>
              <a:t> </a:t>
            </a:r>
            <a:endParaRPr b="0" i="0" sz="1100" u="none" cap="none" strike="noStrike">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3" name="Shape 1793"/>
        <p:cNvGrpSpPr/>
        <p:nvPr/>
      </p:nvGrpSpPr>
      <p:grpSpPr>
        <a:xfrm>
          <a:off x="0" y="0"/>
          <a:ext cx="0" cy="0"/>
          <a:chOff x="0" y="0"/>
          <a:chExt cx="0" cy="0"/>
        </a:xfrm>
      </p:grpSpPr>
      <p:sp>
        <p:nvSpPr>
          <p:cNvPr id="1794" name="Google Shape;1794;g439f1ebcb3_23_65:notes"/>
          <p:cNvSpPr/>
          <p:nvPr>
            <p:ph idx="2" type="sldImg"/>
          </p:nvPr>
        </p:nvSpPr>
        <p:spPr>
          <a:xfrm>
            <a:off x="357188" y="653143"/>
            <a:ext cx="5715000" cy="326571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95" name="Google Shape;1795;g439f1ebcb3_23_65:notes"/>
          <p:cNvSpPr txBox="1"/>
          <p:nvPr>
            <p:ph idx="1" type="body"/>
          </p:nvPr>
        </p:nvSpPr>
        <p:spPr>
          <a:xfrm>
            <a:off x="642938" y="4136571"/>
            <a:ext cx="5143500" cy="3918857"/>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Memoization - </a:t>
            </a:r>
            <a:r>
              <a:rPr b="0" i="0" lang="en" sz="1100" u="none" cap="none" strike="noStrike">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100"/>
              <a:buFont typeface="Arial"/>
              <a:buNone/>
            </a:pPr>
            <a:r>
              <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hlink"/>
              </a:buClr>
              <a:buSzPts val="1100"/>
              <a:buFont typeface="Helvetica Neue"/>
              <a:buNone/>
            </a:pPr>
            <a:r>
              <a:rPr b="0" i="0" lang="en" sz="1100" u="sng" cap="none" strike="noStrike">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b="0" i="0" lang="en" sz="1100" u="none" cap="none" strike="noStrike">
                <a:solidFill>
                  <a:srgbClr val="666666"/>
                </a:solidFill>
                <a:latin typeface="Helvetica Neue"/>
                <a:ea typeface="Helvetica Neue"/>
                <a:cs typeface="Helvetica Neue"/>
                <a:sym typeface="Helvetica Neue"/>
              </a:rPr>
              <a:t> </a:t>
            </a:r>
            <a:endParaRPr b="0" i="0" sz="1100" u="none" cap="none" strike="noStrike">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2" name="Shape 1802"/>
        <p:cNvGrpSpPr/>
        <p:nvPr/>
      </p:nvGrpSpPr>
      <p:grpSpPr>
        <a:xfrm>
          <a:off x="0" y="0"/>
          <a:ext cx="0" cy="0"/>
          <a:chOff x="0" y="0"/>
          <a:chExt cx="0" cy="0"/>
        </a:xfrm>
      </p:grpSpPr>
      <p:sp>
        <p:nvSpPr>
          <p:cNvPr id="1803" name="Google Shape;1803;g439f1ebcb3_23_72:notes"/>
          <p:cNvSpPr/>
          <p:nvPr>
            <p:ph idx="2" type="sldImg"/>
          </p:nvPr>
        </p:nvSpPr>
        <p:spPr>
          <a:xfrm>
            <a:off x="357188" y="653143"/>
            <a:ext cx="5715000" cy="326571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04" name="Google Shape;1804;g439f1ebcb3_23_72:notes"/>
          <p:cNvSpPr txBox="1"/>
          <p:nvPr>
            <p:ph idx="1" type="body"/>
          </p:nvPr>
        </p:nvSpPr>
        <p:spPr>
          <a:xfrm>
            <a:off x="642938" y="4136571"/>
            <a:ext cx="5143500" cy="3918857"/>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1" name="Shape 1811"/>
        <p:cNvGrpSpPr/>
        <p:nvPr/>
      </p:nvGrpSpPr>
      <p:grpSpPr>
        <a:xfrm>
          <a:off x="0" y="0"/>
          <a:ext cx="0" cy="0"/>
          <a:chOff x="0" y="0"/>
          <a:chExt cx="0" cy="0"/>
        </a:xfrm>
      </p:grpSpPr>
      <p:sp>
        <p:nvSpPr>
          <p:cNvPr id="1812" name="Google Shape;1812;g43f0551062_15_0: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13" name="Google Shape;1813;g43f0551062_15_0: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hlink"/>
              </a:buClr>
              <a:buSzPts val="1100"/>
              <a:buFont typeface="Helvetica Neue"/>
              <a:buNone/>
            </a:pPr>
            <a:r>
              <a:t/>
            </a:r>
            <a:endParaRPr b="0" i="0" sz="1100" u="none" cap="none" strike="noStrike">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2" name="Shape 1822"/>
        <p:cNvGrpSpPr/>
        <p:nvPr/>
      </p:nvGrpSpPr>
      <p:grpSpPr>
        <a:xfrm>
          <a:off x="0" y="0"/>
          <a:ext cx="0" cy="0"/>
          <a:chOff x="0" y="0"/>
          <a:chExt cx="0" cy="0"/>
        </a:xfrm>
      </p:grpSpPr>
      <p:sp>
        <p:nvSpPr>
          <p:cNvPr id="1823" name="Google Shape;1823;g8291eddb3b_118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4" name="Google Shape;1824;g8291eddb3b_1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81a5bff8e6_0_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81a5bff8e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9" name="Shape 1829"/>
        <p:cNvGrpSpPr/>
        <p:nvPr/>
      </p:nvGrpSpPr>
      <p:grpSpPr>
        <a:xfrm>
          <a:off x="0" y="0"/>
          <a:ext cx="0" cy="0"/>
          <a:chOff x="0" y="0"/>
          <a:chExt cx="0" cy="0"/>
        </a:xfrm>
      </p:grpSpPr>
      <p:sp>
        <p:nvSpPr>
          <p:cNvPr id="1830" name="Google Shape;1830;g8291eddb3b_118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8291eddb3b_11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6" name="Shape 1836"/>
        <p:cNvGrpSpPr/>
        <p:nvPr/>
      </p:nvGrpSpPr>
      <p:grpSpPr>
        <a:xfrm>
          <a:off x="0" y="0"/>
          <a:ext cx="0" cy="0"/>
          <a:chOff x="0" y="0"/>
          <a:chExt cx="0" cy="0"/>
        </a:xfrm>
      </p:grpSpPr>
      <p:sp>
        <p:nvSpPr>
          <p:cNvPr id="1837" name="Google Shape;1837;g439f1ebcb3_2_22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439f1ebcb3_2_2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6" name="Shape 1846"/>
        <p:cNvGrpSpPr/>
        <p:nvPr/>
      </p:nvGrpSpPr>
      <p:grpSpPr>
        <a:xfrm>
          <a:off x="0" y="0"/>
          <a:ext cx="0" cy="0"/>
          <a:chOff x="0" y="0"/>
          <a:chExt cx="0" cy="0"/>
        </a:xfrm>
      </p:grpSpPr>
      <p:sp>
        <p:nvSpPr>
          <p:cNvPr id="1847" name="Google Shape;1847;g433bb9f0d6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433bb9f0d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5" name="Shape 1855"/>
        <p:cNvGrpSpPr/>
        <p:nvPr/>
      </p:nvGrpSpPr>
      <p:grpSpPr>
        <a:xfrm>
          <a:off x="0" y="0"/>
          <a:ext cx="0" cy="0"/>
          <a:chOff x="0" y="0"/>
          <a:chExt cx="0" cy="0"/>
        </a:xfrm>
      </p:grpSpPr>
      <p:sp>
        <p:nvSpPr>
          <p:cNvPr id="1856" name="Google Shape;1856;g704d62c9a5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704d62c9a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1" name="Shape 1861"/>
        <p:cNvGrpSpPr/>
        <p:nvPr/>
      </p:nvGrpSpPr>
      <p:grpSpPr>
        <a:xfrm>
          <a:off x="0" y="0"/>
          <a:ext cx="0" cy="0"/>
          <a:chOff x="0" y="0"/>
          <a:chExt cx="0" cy="0"/>
        </a:xfrm>
      </p:grpSpPr>
      <p:sp>
        <p:nvSpPr>
          <p:cNvPr id="1862" name="Google Shape;1862;g722e477e4c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3" name="Google Shape;1863;g722e477e4c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Font typeface="PT Sans"/>
              <a:buNone/>
            </a:pPr>
            <a:r>
              <a:t/>
            </a:r>
            <a:endParaRPr b="0" i="0" sz="1200" u="none" cap="none" strike="noStrike">
              <a:solidFill>
                <a:srgbClr val="999999"/>
              </a:solidFill>
              <a:latin typeface="Calibri"/>
              <a:ea typeface="Calibri"/>
              <a:cs typeface="Calibri"/>
              <a:sym typeface="Calibri"/>
            </a:endParaRPr>
          </a:p>
        </p:txBody>
      </p:sp>
      <p:sp>
        <p:nvSpPr>
          <p:cNvPr id="1864" name="Google Shape;1864;g722e477e4c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8" name="Shape 1868"/>
        <p:cNvGrpSpPr/>
        <p:nvPr/>
      </p:nvGrpSpPr>
      <p:grpSpPr>
        <a:xfrm>
          <a:off x="0" y="0"/>
          <a:ext cx="0" cy="0"/>
          <a:chOff x="0" y="0"/>
          <a:chExt cx="0" cy="0"/>
        </a:xfrm>
      </p:grpSpPr>
      <p:sp>
        <p:nvSpPr>
          <p:cNvPr id="1869" name="Google Shape;1869;g437e004b0b_1_4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437e004b0b_1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9" name="Shape 1879"/>
        <p:cNvGrpSpPr/>
        <p:nvPr/>
      </p:nvGrpSpPr>
      <p:grpSpPr>
        <a:xfrm>
          <a:off x="0" y="0"/>
          <a:ext cx="0" cy="0"/>
          <a:chOff x="0" y="0"/>
          <a:chExt cx="0" cy="0"/>
        </a:xfrm>
      </p:grpSpPr>
      <p:sp>
        <p:nvSpPr>
          <p:cNvPr id="1880" name="Google Shape;1880;g437e004b0b_1_4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437e004b0b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5" name="Shape 1885"/>
        <p:cNvGrpSpPr/>
        <p:nvPr/>
      </p:nvGrpSpPr>
      <p:grpSpPr>
        <a:xfrm>
          <a:off x="0" y="0"/>
          <a:ext cx="0" cy="0"/>
          <a:chOff x="0" y="0"/>
          <a:chExt cx="0" cy="0"/>
        </a:xfrm>
      </p:grpSpPr>
      <p:sp>
        <p:nvSpPr>
          <p:cNvPr id="1886" name="Google Shape;1886;g4888babca9_92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7" name="Google Shape;1887;g4888babca9_9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1" name="Shape 1891"/>
        <p:cNvGrpSpPr/>
        <p:nvPr/>
      </p:nvGrpSpPr>
      <p:grpSpPr>
        <a:xfrm>
          <a:off x="0" y="0"/>
          <a:ext cx="0" cy="0"/>
          <a:chOff x="0" y="0"/>
          <a:chExt cx="0" cy="0"/>
        </a:xfrm>
      </p:grpSpPr>
      <p:sp>
        <p:nvSpPr>
          <p:cNvPr id="1892" name="Google Shape;1892;g437e004b0b_1_4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437e004b0b_1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2" name="Shape 1902"/>
        <p:cNvGrpSpPr/>
        <p:nvPr/>
      </p:nvGrpSpPr>
      <p:grpSpPr>
        <a:xfrm>
          <a:off x="0" y="0"/>
          <a:ext cx="0" cy="0"/>
          <a:chOff x="0" y="0"/>
          <a:chExt cx="0" cy="0"/>
        </a:xfrm>
      </p:grpSpPr>
      <p:sp>
        <p:nvSpPr>
          <p:cNvPr id="1903" name="Google Shape;1903;g4888babca9_9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g4888babca9_92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8188cd76e2_0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8188cd76e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8" name="Shape 1938"/>
        <p:cNvGrpSpPr/>
        <p:nvPr/>
      </p:nvGrpSpPr>
      <p:grpSpPr>
        <a:xfrm>
          <a:off x="0" y="0"/>
          <a:ext cx="0" cy="0"/>
          <a:chOff x="0" y="0"/>
          <a:chExt cx="0" cy="0"/>
        </a:xfrm>
      </p:grpSpPr>
      <p:sp>
        <p:nvSpPr>
          <p:cNvPr id="1939" name="Google Shape;1939;g4888babca9_92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0" name="Google Shape;1940;g4888babca9_9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4" name="Shape 1944"/>
        <p:cNvGrpSpPr/>
        <p:nvPr/>
      </p:nvGrpSpPr>
      <p:grpSpPr>
        <a:xfrm>
          <a:off x="0" y="0"/>
          <a:ext cx="0" cy="0"/>
          <a:chOff x="0" y="0"/>
          <a:chExt cx="0" cy="0"/>
        </a:xfrm>
      </p:grpSpPr>
      <p:sp>
        <p:nvSpPr>
          <p:cNvPr id="1945" name="Google Shape;1945;g62e4c0f113_70_0:notes"/>
          <p:cNvSpPr txBox="1"/>
          <p:nvPr>
            <p:ph idx="1" type="body"/>
          </p:nvPr>
        </p:nvSpPr>
        <p:spPr>
          <a:xfrm>
            <a:off x="642938" y="4136571"/>
            <a:ext cx="5143500" cy="3918857"/>
          </a:xfrm>
          <a:prstGeom prst="rect">
            <a:avLst/>
          </a:prstGeom>
          <a:noFill/>
          <a:ln>
            <a:noFill/>
          </a:ln>
        </p:spPr>
        <p:txBody>
          <a:bodyPr anchorCtr="0" anchor="t" bIns="86175" lIns="86175" spcFirstLastPara="1" rIns="86175" wrap="square" tIns="86175">
            <a:noAutofit/>
          </a:bodyPr>
          <a:lstStyle/>
          <a:p>
            <a:pPr indent="0" lvl="0" marL="0" rtl="0" algn="l">
              <a:spcBef>
                <a:spcPts val="0"/>
              </a:spcBef>
              <a:spcAft>
                <a:spcPts val="0"/>
              </a:spcAft>
              <a:buClr>
                <a:schemeClr val="dk1"/>
              </a:buClr>
              <a:buSzPts val="1100"/>
              <a:buFont typeface="Arial"/>
              <a:buNone/>
            </a:pPr>
            <a:r>
              <a:t/>
            </a:r>
            <a:endParaRPr sz="1300"/>
          </a:p>
        </p:txBody>
      </p:sp>
      <p:sp>
        <p:nvSpPr>
          <p:cNvPr id="1946" name="Google Shape;1946;g62e4c0f113_70_0:notes"/>
          <p:cNvSpPr/>
          <p:nvPr>
            <p:ph idx="2" type="sldImg"/>
          </p:nvPr>
        </p:nvSpPr>
        <p:spPr>
          <a:xfrm>
            <a:off x="357188" y="653143"/>
            <a:ext cx="5715000" cy="326571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5" name="Shape 1955"/>
        <p:cNvGrpSpPr/>
        <p:nvPr/>
      </p:nvGrpSpPr>
      <p:grpSpPr>
        <a:xfrm>
          <a:off x="0" y="0"/>
          <a:ext cx="0" cy="0"/>
          <a:chOff x="0" y="0"/>
          <a:chExt cx="0" cy="0"/>
        </a:xfrm>
      </p:grpSpPr>
      <p:sp>
        <p:nvSpPr>
          <p:cNvPr id="1956" name="Google Shape;1956;g721de96824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7" name="Google Shape;1957;g721de96824_0_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Font typeface="PT Sans"/>
              <a:buNone/>
            </a:pPr>
            <a:r>
              <a:t/>
            </a:r>
            <a:endParaRPr b="0" i="0" sz="1200" u="none" cap="none" strike="noStrike">
              <a:solidFill>
                <a:srgbClr val="999999"/>
              </a:solidFill>
              <a:latin typeface="Calibri"/>
              <a:ea typeface="Calibri"/>
              <a:cs typeface="Calibri"/>
              <a:sym typeface="Calibri"/>
            </a:endParaRPr>
          </a:p>
        </p:txBody>
      </p:sp>
      <p:sp>
        <p:nvSpPr>
          <p:cNvPr id="1958" name="Google Shape;1958;g721de96824_0_1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2" name="Shape 1962"/>
        <p:cNvGrpSpPr/>
        <p:nvPr/>
      </p:nvGrpSpPr>
      <p:grpSpPr>
        <a:xfrm>
          <a:off x="0" y="0"/>
          <a:ext cx="0" cy="0"/>
          <a:chOff x="0" y="0"/>
          <a:chExt cx="0" cy="0"/>
        </a:xfrm>
      </p:grpSpPr>
      <p:sp>
        <p:nvSpPr>
          <p:cNvPr id="1963" name="Google Shape;1963;g81c6b9ed5b_1_47:notes"/>
          <p:cNvSpPr txBox="1"/>
          <p:nvPr>
            <p:ph idx="1" type="body"/>
          </p:nvPr>
        </p:nvSpPr>
        <p:spPr>
          <a:xfrm>
            <a:off x="686098" y="4343703"/>
            <a:ext cx="5485800" cy="41139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964" name="Google Shape;1964;g81c6b9ed5b_1_47:notes"/>
          <p:cNvSpPr/>
          <p:nvPr>
            <p:ph idx="2" type="sldImg"/>
          </p:nvPr>
        </p:nvSpPr>
        <p:spPr>
          <a:xfrm>
            <a:off x="428625" y="686405"/>
            <a:ext cx="6000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8" name="Shape 1968"/>
        <p:cNvGrpSpPr/>
        <p:nvPr/>
      </p:nvGrpSpPr>
      <p:grpSpPr>
        <a:xfrm>
          <a:off x="0" y="0"/>
          <a:ext cx="0" cy="0"/>
          <a:chOff x="0" y="0"/>
          <a:chExt cx="0" cy="0"/>
        </a:xfrm>
      </p:grpSpPr>
      <p:sp>
        <p:nvSpPr>
          <p:cNvPr id="1969" name="Google Shape;1969;g81c6b9ed5b_1_52:notes"/>
          <p:cNvSpPr txBox="1"/>
          <p:nvPr>
            <p:ph idx="1" type="body"/>
          </p:nvPr>
        </p:nvSpPr>
        <p:spPr>
          <a:xfrm>
            <a:off x="686098" y="4343703"/>
            <a:ext cx="5485800" cy="41139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970" name="Google Shape;1970;g81c6b9ed5b_1_52:notes"/>
          <p:cNvSpPr/>
          <p:nvPr>
            <p:ph idx="2" type="sldImg"/>
          </p:nvPr>
        </p:nvSpPr>
        <p:spPr>
          <a:xfrm>
            <a:off x="428625" y="686405"/>
            <a:ext cx="6000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5" name="Shape 1975"/>
        <p:cNvGrpSpPr/>
        <p:nvPr/>
      </p:nvGrpSpPr>
      <p:grpSpPr>
        <a:xfrm>
          <a:off x="0" y="0"/>
          <a:ext cx="0" cy="0"/>
          <a:chOff x="0" y="0"/>
          <a:chExt cx="0" cy="0"/>
        </a:xfrm>
      </p:grpSpPr>
      <p:sp>
        <p:nvSpPr>
          <p:cNvPr id="1976" name="Google Shape;1976;g81c6b9ed5b_1_43:notes"/>
          <p:cNvSpPr txBox="1"/>
          <p:nvPr>
            <p:ph idx="1" type="body"/>
          </p:nvPr>
        </p:nvSpPr>
        <p:spPr>
          <a:xfrm>
            <a:off x="686098" y="4343703"/>
            <a:ext cx="5485800" cy="41139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977" name="Google Shape;1977;g81c6b9ed5b_1_43:notes"/>
          <p:cNvSpPr/>
          <p:nvPr>
            <p:ph idx="2" type="sldImg"/>
          </p:nvPr>
        </p:nvSpPr>
        <p:spPr>
          <a:xfrm>
            <a:off x="428625" y="686405"/>
            <a:ext cx="6000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1" name="Shape 1981"/>
        <p:cNvGrpSpPr/>
        <p:nvPr/>
      </p:nvGrpSpPr>
      <p:grpSpPr>
        <a:xfrm>
          <a:off x="0" y="0"/>
          <a:ext cx="0" cy="0"/>
          <a:chOff x="0" y="0"/>
          <a:chExt cx="0" cy="0"/>
        </a:xfrm>
      </p:grpSpPr>
      <p:sp>
        <p:nvSpPr>
          <p:cNvPr id="1982" name="Google Shape;1982;g81c6b9ed5b_1_58:notes"/>
          <p:cNvSpPr/>
          <p:nvPr>
            <p:ph idx="2" type="sldImg"/>
          </p:nvPr>
        </p:nvSpPr>
        <p:spPr>
          <a:xfrm>
            <a:off x="428625" y="686405"/>
            <a:ext cx="6000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83" name="Google Shape;1983;g81c6b9ed5b_1_58:notes"/>
          <p:cNvSpPr txBox="1"/>
          <p:nvPr>
            <p:ph idx="1" type="body"/>
          </p:nvPr>
        </p:nvSpPr>
        <p:spPr>
          <a:xfrm>
            <a:off x="686098" y="4343703"/>
            <a:ext cx="5485800" cy="4113900"/>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None/>
            </a:pPr>
            <a:r>
              <a:t/>
            </a:r>
            <a:endParaRPr sz="1300"/>
          </a:p>
        </p:txBody>
      </p:sp>
      <p:sp>
        <p:nvSpPr>
          <p:cNvPr id="1984" name="Google Shape;1984;g81c6b9ed5b_1_58:notes"/>
          <p:cNvSpPr txBox="1"/>
          <p:nvPr>
            <p:ph idx="12" type="sldNum"/>
          </p:nvPr>
        </p:nvSpPr>
        <p:spPr>
          <a:xfrm>
            <a:off x="3884414" y="8685894"/>
            <a:ext cx="2972100" cy="456600"/>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4" name="Shape 2004"/>
        <p:cNvGrpSpPr/>
        <p:nvPr/>
      </p:nvGrpSpPr>
      <p:grpSpPr>
        <a:xfrm>
          <a:off x="0" y="0"/>
          <a:ext cx="0" cy="0"/>
          <a:chOff x="0" y="0"/>
          <a:chExt cx="0" cy="0"/>
        </a:xfrm>
      </p:grpSpPr>
      <p:sp>
        <p:nvSpPr>
          <p:cNvPr id="2005" name="Google Shape;2005;g81c6b9ed5b_1_80: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06" name="Google Shape;2006;g81c6b9ed5b_1_80: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rtl="0" algn="l">
              <a:spcBef>
                <a:spcPts val="0"/>
              </a:spcBef>
              <a:spcAft>
                <a:spcPts val="0"/>
              </a:spcAft>
              <a:buClr>
                <a:schemeClr val="dk1"/>
              </a:buClr>
              <a:buSzPts val="1100"/>
              <a:buFont typeface="Arial"/>
              <a:buNone/>
            </a:pPr>
            <a:r>
              <a:rPr lang="en" sz="1300"/>
              <a:t>Memoization - </a:t>
            </a:r>
            <a:r>
              <a:rPr lang="en" sz="1100">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sz="1100">
              <a:solidFill>
                <a:srgbClr val="666666"/>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100">
              <a:solidFill>
                <a:srgbClr val="666666"/>
              </a:solidFill>
              <a:latin typeface="Helvetica Neue"/>
              <a:ea typeface="Helvetica Neue"/>
              <a:cs typeface="Helvetica Neue"/>
              <a:sym typeface="Helvetica Neue"/>
            </a:endParaRPr>
          </a:p>
          <a:p>
            <a:pPr indent="0" lvl="0" marL="0" rtl="0" algn="l">
              <a:spcBef>
                <a:spcPts val="0"/>
              </a:spcBef>
              <a:spcAft>
                <a:spcPts val="0"/>
              </a:spcAft>
              <a:buClr>
                <a:schemeClr val="hlink"/>
              </a:buClr>
              <a:buSzPts val="1100"/>
              <a:buFont typeface="Helvetica Neue"/>
              <a:buNone/>
            </a:pPr>
            <a:r>
              <a:rPr lang="en" sz="1100" u="sng">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lang="en" sz="1100">
                <a:solidFill>
                  <a:srgbClr val="666666"/>
                </a:solidFill>
                <a:latin typeface="Helvetica Neue"/>
                <a:ea typeface="Helvetica Neue"/>
                <a:cs typeface="Helvetica Neue"/>
                <a:sym typeface="Helvetica Neue"/>
              </a:rPr>
              <a:t> </a:t>
            </a:r>
            <a:endParaRPr sz="1100">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1" name="Shape 2011"/>
        <p:cNvGrpSpPr/>
        <p:nvPr/>
      </p:nvGrpSpPr>
      <p:grpSpPr>
        <a:xfrm>
          <a:off x="0" y="0"/>
          <a:ext cx="0" cy="0"/>
          <a:chOff x="0" y="0"/>
          <a:chExt cx="0" cy="0"/>
        </a:xfrm>
      </p:grpSpPr>
      <p:sp>
        <p:nvSpPr>
          <p:cNvPr id="2012" name="Google Shape;2012;g81c6b9ed5b_1_86: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13" name="Google Shape;2013;g81c6b9ed5b_1_86: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rtl="0" algn="l">
              <a:spcBef>
                <a:spcPts val="0"/>
              </a:spcBef>
              <a:spcAft>
                <a:spcPts val="0"/>
              </a:spcAft>
              <a:buClr>
                <a:schemeClr val="dk1"/>
              </a:buClr>
              <a:buSzPts val="1100"/>
              <a:buFont typeface="Arial"/>
              <a:buNone/>
            </a:pPr>
            <a:r>
              <a:rPr lang="en" sz="1300"/>
              <a:t>Memoization - </a:t>
            </a:r>
            <a:r>
              <a:rPr lang="en" sz="1100">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sz="1100">
              <a:solidFill>
                <a:srgbClr val="666666"/>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100">
              <a:solidFill>
                <a:srgbClr val="666666"/>
              </a:solidFill>
              <a:latin typeface="Helvetica Neue"/>
              <a:ea typeface="Helvetica Neue"/>
              <a:cs typeface="Helvetica Neue"/>
              <a:sym typeface="Helvetica Neue"/>
            </a:endParaRPr>
          </a:p>
          <a:p>
            <a:pPr indent="0" lvl="0" marL="0" rtl="0" algn="l">
              <a:spcBef>
                <a:spcPts val="0"/>
              </a:spcBef>
              <a:spcAft>
                <a:spcPts val="0"/>
              </a:spcAft>
              <a:buClr>
                <a:schemeClr val="hlink"/>
              </a:buClr>
              <a:buSzPts val="1100"/>
              <a:buFont typeface="Helvetica Neue"/>
              <a:buNone/>
            </a:pPr>
            <a:r>
              <a:rPr lang="en" sz="1100" u="sng">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lang="en" sz="1100">
                <a:solidFill>
                  <a:srgbClr val="666666"/>
                </a:solidFill>
                <a:latin typeface="Helvetica Neue"/>
                <a:ea typeface="Helvetica Neue"/>
                <a:cs typeface="Helvetica Neue"/>
                <a:sym typeface="Helvetica Neue"/>
              </a:rPr>
              <a:t> </a:t>
            </a:r>
            <a:endParaRPr sz="1100">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8" name="Shape 2018"/>
        <p:cNvGrpSpPr/>
        <p:nvPr/>
      </p:nvGrpSpPr>
      <p:grpSpPr>
        <a:xfrm>
          <a:off x="0" y="0"/>
          <a:ext cx="0" cy="0"/>
          <a:chOff x="0" y="0"/>
          <a:chExt cx="0" cy="0"/>
        </a:xfrm>
      </p:grpSpPr>
      <p:sp>
        <p:nvSpPr>
          <p:cNvPr id="2019" name="Google Shape;2019;g81c6b9ed5b_1_92: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20" name="Google Shape;2020;g81c6b9ed5b_1_92: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rtl="0" algn="l">
              <a:spcBef>
                <a:spcPts val="0"/>
              </a:spcBef>
              <a:spcAft>
                <a:spcPts val="0"/>
              </a:spcAft>
              <a:buClr>
                <a:schemeClr val="dk1"/>
              </a:buClr>
              <a:buSzPts val="1100"/>
              <a:buFont typeface="Arial"/>
              <a:buNone/>
            </a:pPr>
            <a:r>
              <a:rPr lang="en" sz="1300"/>
              <a:t>Memoization - </a:t>
            </a:r>
            <a:r>
              <a:rPr lang="en" sz="1100">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sz="1100">
              <a:solidFill>
                <a:srgbClr val="666666"/>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100">
              <a:solidFill>
                <a:srgbClr val="666666"/>
              </a:solidFill>
              <a:latin typeface="Helvetica Neue"/>
              <a:ea typeface="Helvetica Neue"/>
              <a:cs typeface="Helvetica Neue"/>
              <a:sym typeface="Helvetica Neue"/>
            </a:endParaRPr>
          </a:p>
          <a:p>
            <a:pPr indent="0" lvl="0" marL="0" rtl="0" algn="l">
              <a:spcBef>
                <a:spcPts val="0"/>
              </a:spcBef>
              <a:spcAft>
                <a:spcPts val="0"/>
              </a:spcAft>
              <a:buClr>
                <a:schemeClr val="hlink"/>
              </a:buClr>
              <a:buSzPts val="1100"/>
              <a:buFont typeface="Helvetica Neue"/>
              <a:buNone/>
            </a:pPr>
            <a:r>
              <a:rPr lang="en" sz="1100" u="sng">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lang="en" sz="1100">
                <a:solidFill>
                  <a:srgbClr val="666666"/>
                </a:solidFill>
                <a:latin typeface="Helvetica Neue"/>
                <a:ea typeface="Helvetica Neue"/>
                <a:cs typeface="Helvetica Neue"/>
                <a:sym typeface="Helvetica Neue"/>
              </a:rPr>
              <a:t> </a:t>
            </a:r>
            <a:endParaRPr sz="1100">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8188cd76e2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8188cd76e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5" name="Shape 2025"/>
        <p:cNvGrpSpPr/>
        <p:nvPr/>
      </p:nvGrpSpPr>
      <p:grpSpPr>
        <a:xfrm>
          <a:off x="0" y="0"/>
          <a:ext cx="0" cy="0"/>
          <a:chOff x="0" y="0"/>
          <a:chExt cx="0" cy="0"/>
        </a:xfrm>
      </p:grpSpPr>
      <p:sp>
        <p:nvSpPr>
          <p:cNvPr id="2026" name="Google Shape;2026;g81c6b9ed5b_1_98: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27" name="Google Shape;2027;g81c6b9ed5b_1_98: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rtl="0" algn="l">
              <a:spcBef>
                <a:spcPts val="0"/>
              </a:spcBef>
              <a:spcAft>
                <a:spcPts val="0"/>
              </a:spcAft>
              <a:buClr>
                <a:schemeClr val="dk1"/>
              </a:buClr>
              <a:buSzPts val="1100"/>
              <a:buFont typeface="Arial"/>
              <a:buNone/>
            </a:pPr>
            <a:r>
              <a:rPr lang="en" sz="1300"/>
              <a:t>Memoization - </a:t>
            </a:r>
            <a:r>
              <a:rPr lang="en" sz="1100">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sz="1100">
              <a:solidFill>
                <a:srgbClr val="666666"/>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100">
              <a:solidFill>
                <a:srgbClr val="666666"/>
              </a:solidFill>
              <a:latin typeface="Helvetica Neue"/>
              <a:ea typeface="Helvetica Neue"/>
              <a:cs typeface="Helvetica Neue"/>
              <a:sym typeface="Helvetica Neue"/>
            </a:endParaRPr>
          </a:p>
          <a:p>
            <a:pPr indent="0" lvl="0" marL="0" rtl="0" algn="l">
              <a:spcBef>
                <a:spcPts val="0"/>
              </a:spcBef>
              <a:spcAft>
                <a:spcPts val="0"/>
              </a:spcAft>
              <a:buClr>
                <a:schemeClr val="hlink"/>
              </a:buClr>
              <a:buSzPts val="1100"/>
              <a:buFont typeface="Helvetica Neue"/>
              <a:buNone/>
            </a:pPr>
            <a:r>
              <a:rPr lang="en" sz="1100" u="sng">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lang="en" sz="1100">
                <a:solidFill>
                  <a:srgbClr val="666666"/>
                </a:solidFill>
                <a:latin typeface="Helvetica Neue"/>
                <a:ea typeface="Helvetica Neue"/>
                <a:cs typeface="Helvetica Neue"/>
                <a:sym typeface="Helvetica Neue"/>
              </a:rPr>
              <a:t> </a:t>
            </a:r>
            <a:endParaRPr sz="1100">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2" name="Shape 2032"/>
        <p:cNvGrpSpPr/>
        <p:nvPr/>
      </p:nvGrpSpPr>
      <p:grpSpPr>
        <a:xfrm>
          <a:off x="0" y="0"/>
          <a:ext cx="0" cy="0"/>
          <a:chOff x="0" y="0"/>
          <a:chExt cx="0" cy="0"/>
        </a:xfrm>
      </p:grpSpPr>
      <p:sp>
        <p:nvSpPr>
          <p:cNvPr id="2033" name="Google Shape;2033;g81c6b9ed5b_1_104: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34" name="Google Shape;2034;g81c6b9ed5b_1_104: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rtl="0" algn="l">
              <a:spcBef>
                <a:spcPts val="0"/>
              </a:spcBef>
              <a:spcAft>
                <a:spcPts val="0"/>
              </a:spcAft>
              <a:buClr>
                <a:schemeClr val="dk1"/>
              </a:buClr>
              <a:buSzPts val="1100"/>
              <a:buFont typeface="Arial"/>
              <a:buNone/>
            </a:pPr>
            <a:r>
              <a:rPr lang="en" sz="1300"/>
              <a:t>Memoization - </a:t>
            </a:r>
            <a:r>
              <a:rPr lang="en" sz="1100">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sz="1100">
              <a:solidFill>
                <a:srgbClr val="666666"/>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100">
              <a:solidFill>
                <a:srgbClr val="666666"/>
              </a:solidFill>
              <a:latin typeface="Helvetica Neue"/>
              <a:ea typeface="Helvetica Neue"/>
              <a:cs typeface="Helvetica Neue"/>
              <a:sym typeface="Helvetica Neue"/>
            </a:endParaRPr>
          </a:p>
          <a:p>
            <a:pPr indent="0" lvl="0" marL="0" rtl="0" algn="l">
              <a:spcBef>
                <a:spcPts val="0"/>
              </a:spcBef>
              <a:spcAft>
                <a:spcPts val="0"/>
              </a:spcAft>
              <a:buClr>
                <a:schemeClr val="hlink"/>
              </a:buClr>
              <a:buSzPts val="1100"/>
              <a:buFont typeface="Helvetica Neue"/>
              <a:buNone/>
            </a:pPr>
            <a:r>
              <a:rPr lang="en" sz="1100" u="sng">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lang="en" sz="1100">
                <a:solidFill>
                  <a:srgbClr val="666666"/>
                </a:solidFill>
                <a:latin typeface="Helvetica Neue"/>
                <a:ea typeface="Helvetica Neue"/>
                <a:cs typeface="Helvetica Neue"/>
                <a:sym typeface="Helvetica Neue"/>
              </a:rPr>
              <a:t> </a:t>
            </a:r>
            <a:endParaRPr sz="1100">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9" name="Shape 2039"/>
        <p:cNvGrpSpPr/>
        <p:nvPr/>
      </p:nvGrpSpPr>
      <p:grpSpPr>
        <a:xfrm>
          <a:off x="0" y="0"/>
          <a:ext cx="0" cy="0"/>
          <a:chOff x="0" y="0"/>
          <a:chExt cx="0" cy="0"/>
        </a:xfrm>
      </p:grpSpPr>
      <p:sp>
        <p:nvSpPr>
          <p:cNvPr id="2040" name="Google Shape;2040;g81c6b9ed5b_1_110: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41" name="Google Shape;2041;g81c6b9ed5b_1_110: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rtl="0" algn="l">
              <a:spcBef>
                <a:spcPts val="0"/>
              </a:spcBef>
              <a:spcAft>
                <a:spcPts val="0"/>
              </a:spcAft>
              <a:buClr>
                <a:schemeClr val="dk1"/>
              </a:buClr>
              <a:buSzPts val="1100"/>
              <a:buFont typeface="Arial"/>
              <a:buNone/>
            </a:pPr>
            <a:r>
              <a:rPr lang="en" sz="1300"/>
              <a:t>Memoization - </a:t>
            </a:r>
            <a:r>
              <a:rPr lang="en" sz="1100">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sz="1100">
              <a:solidFill>
                <a:srgbClr val="666666"/>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100">
              <a:solidFill>
                <a:srgbClr val="666666"/>
              </a:solidFill>
              <a:latin typeface="Helvetica Neue"/>
              <a:ea typeface="Helvetica Neue"/>
              <a:cs typeface="Helvetica Neue"/>
              <a:sym typeface="Helvetica Neue"/>
            </a:endParaRPr>
          </a:p>
          <a:p>
            <a:pPr indent="0" lvl="0" marL="0" rtl="0" algn="l">
              <a:spcBef>
                <a:spcPts val="0"/>
              </a:spcBef>
              <a:spcAft>
                <a:spcPts val="0"/>
              </a:spcAft>
              <a:buClr>
                <a:schemeClr val="hlink"/>
              </a:buClr>
              <a:buSzPts val="1100"/>
              <a:buFont typeface="Helvetica Neue"/>
              <a:buNone/>
            </a:pPr>
            <a:r>
              <a:rPr lang="en" sz="1100" u="sng">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lang="en" sz="1100">
                <a:solidFill>
                  <a:srgbClr val="666666"/>
                </a:solidFill>
                <a:latin typeface="Helvetica Neue"/>
                <a:ea typeface="Helvetica Neue"/>
                <a:cs typeface="Helvetica Neue"/>
                <a:sym typeface="Helvetica Neue"/>
              </a:rPr>
              <a:t> </a:t>
            </a:r>
            <a:endParaRPr sz="1100">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9" name="Shape 2049"/>
        <p:cNvGrpSpPr/>
        <p:nvPr/>
      </p:nvGrpSpPr>
      <p:grpSpPr>
        <a:xfrm>
          <a:off x="0" y="0"/>
          <a:ext cx="0" cy="0"/>
          <a:chOff x="0" y="0"/>
          <a:chExt cx="0" cy="0"/>
        </a:xfrm>
      </p:grpSpPr>
      <p:sp>
        <p:nvSpPr>
          <p:cNvPr id="2050" name="Google Shape;2050;g81c6b9ed5b_1_119: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51" name="Google Shape;2051;g81c6b9ed5b_1_119: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rtl="0" algn="l">
              <a:spcBef>
                <a:spcPts val="0"/>
              </a:spcBef>
              <a:spcAft>
                <a:spcPts val="0"/>
              </a:spcAft>
              <a:buClr>
                <a:schemeClr val="dk1"/>
              </a:buClr>
              <a:buSzPts val="1100"/>
              <a:buFont typeface="Arial"/>
              <a:buNone/>
            </a:pPr>
            <a:r>
              <a:rPr lang="en" sz="1300"/>
              <a:t>Memoization - </a:t>
            </a:r>
            <a:r>
              <a:rPr lang="en" sz="1100">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sz="1100">
              <a:solidFill>
                <a:srgbClr val="666666"/>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100">
              <a:solidFill>
                <a:srgbClr val="666666"/>
              </a:solidFill>
              <a:latin typeface="Helvetica Neue"/>
              <a:ea typeface="Helvetica Neue"/>
              <a:cs typeface="Helvetica Neue"/>
              <a:sym typeface="Helvetica Neue"/>
            </a:endParaRPr>
          </a:p>
          <a:p>
            <a:pPr indent="0" lvl="0" marL="0" rtl="0" algn="l">
              <a:spcBef>
                <a:spcPts val="0"/>
              </a:spcBef>
              <a:spcAft>
                <a:spcPts val="0"/>
              </a:spcAft>
              <a:buClr>
                <a:schemeClr val="hlink"/>
              </a:buClr>
              <a:buSzPts val="1100"/>
              <a:buFont typeface="Helvetica Neue"/>
              <a:buNone/>
            </a:pPr>
            <a:r>
              <a:rPr lang="en" sz="1100" u="sng">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lang="en" sz="1100">
                <a:solidFill>
                  <a:srgbClr val="666666"/>
                </a:solidFill>
                <a:latin typeface="Helvetica Neue"/>
                <a:ea typeface="Helvetica Neue"/>
                <a:cs typeface="Helvetica Neue"/>
                <a:sym typeface="Helvetica Neue"/>
              </a:rPr>
              <a:t> </a:t>
            </a:r>
            <a:endParaRPr sz="1100">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6" name="Shape 2056"/>
        <p:cNvGrpSpPr/>
        <p:nvPr/>
      </p:nvGrpSpPr>
      <p:grpSpPr>
        <a:xfrm>
          <a:off x="0" y="0"/>
          <a:ext cx="0" cy="0"/>
          <a:chOff x="0" y="0"/>
          <a:chExt cx="0" cy="0"/>
        </a:xfrm>
      </p:grpSpPr>
      <p:sp>
        <p:nvSpPr>
          <p:cNvPr id="2057" name="Google Shape;2057;g81c6b9ed5b_1_125: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58" name="Google Shape;2058;g81c6b9ed5b_1_125: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rtl="0" algn="l">
              <a:spcBef>
                <a:spcPts val="0"/>
              </a:spcBef>
              <a:spcAft>
                <a:spcPts val="0"/>
              </a:spcAft>
              <a:buClr>
                <a:schemeClr val="dk1"/>
              </a:buClr>
              <a:buSzPts val="1100"/>
              <a:buFont typeface="Arial"/>
              <a:buNone/>
            </a:pPr>
            <a:r>
              <a:rPr lang="en" sz="1300"/>
              <a:t>Memoization - </a:t>
            </a:r>
            <a:r>
              <a:rPr lang="en" sz="1100">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sz="1100">
              <a:solidFill>
                <a:srgbClr val="666666"/>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100">
              <a:solidFill>
                <a:srgbClr val="666666"/>
              </a:solidFill>
              <a:latin typeface="Helvetica Neue"/>
              <a:ea typeface="Helvetica Neue"/>
              <a:cs typeface="Helvetica Neue"/>
              <a:sym typeface="Helvetica Neue"/>
            </a:endParaRPr>
          </a:p>
          <a:p>
            <a:pPr indent="0" lvl="0" marL="0" rtl="0" algn="l">
              <a:spcBef>
                <a:spcPts val="0"/>
              </a:spcBef>
              <a:spcAft>
                <a:spcPts val="0"/>
              </a:spcAft>
              <a:buClr>
                <a:schemeClr val="hlink"/>
              </a:buClr>
              <a:buSzPts val="1100"/>
              <a:buFont typeface="Helvetica Neue"/>
              <a:buNone/>
            </a:pPr>
            <a:r>
              <a:rPr lang="en" sz="1100" u="sng">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lang="en" sz="1100">
                <a:solidFill>
                  <a:srgbClr val="666666"/>
                </a:solidFill>
                <a:latin typeface="Helvetica Neue"/>
                <a:ea typeface="Helvetica Neue"/>
                <a:cs typeface="Helvetica Neue"/>
                <a:sym typeface="Helvetica Neue"/>
              </a:rPr>
              <a:t> </a:t>
            </a:r>
            <a:endParaRPr sz="1100">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5" name="Shape 2065"/>
        <p:cNvGrpSpPr/>
        <p:nvPr/>
      </p:nvGrpSpPr>
      <p:grpSpPr>
        <a:xfrm>
          <a:off x="0" y="0"/>
          <a:ext cx="0" cy="0"/>
          <a:chOff x="0" y="0"/>
          <a:chExt cx="0" cy="0"/>
        </a:xfrm>
      </p:grpSpPr>
      <p:sp>
        <p:nvSpPr>
          <p:cNvPr id="2066" name="Google Shape;2066;g81c6b9ed5b_1_133: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67" name="Google Shape;2067;g81c6b9ed5b_1_133: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rtl="0" algn="l">
              <a:spcBef>
                <a:spcPts val="0"/>
              </a:spcBef>
              <a:spcAft>
                <a:spcPts val="0"/>
              </a:spcAft>
              <a:buClr>
                <a:schemeClr val="dk1"/>
              </a:buClr>
              <a:buSzPts val="1100"/>
              <a:buFont typeface="Arial"/>
              <a:buNone/>
            </a:pPr>
            <a:r>
              <a:rPr lang="en" sz="1300"/>
              <a:t>Memoization - </a:t>
            </a:r>
            <a:r>
              <a:rPr lang="en" sz="1100">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sz="1100">
              <a:solidFill>
                <a:srgbClr val="666666"/>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100">
              <a:solidFill>
                <a:srgbClr val="666666"/>
              </a:solidFill>
              <a:latin typeface="Helvetica Neue"/>
              <a:ea typeface="Helvetica Neue"/>
              <a:cs typeface="Helvetica Neue"/>
              <a:sym typeface="Helvetica Neue"/>
            </a:endParaRPr>
          </a:p>
          <a:p>
            <a:pPr indent="0" lvl="0" marL="0" rtl="0" algn="l">
              <a:spcBef>
                <a:spcPts val="0"/>
              </a:spcBef>
              <a:spcAft>
                <a:spcPts val="0"/>
              </a:spcAft>
              <a:buClr>
                <a:schemeClr val="hlink"/>
              </a:buClr>
              <a:buSzPts val="1100"/>
              <a:buFont typeface="Helvetica Neue"/>
              <a:buNone/>
            </a:pPr>
            <a:r>
              <a:rPr lang="en" sz="1100" u="sng">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lang="en" sz="1100">
                <a:solidFill>
                  <a:srgbClr val="666666"/>
                </a:solidFill>
                <a:latin typeface="Helvetica Neue"/>
                <a:ea typeface="Helvetica Neue"/>
                <a:cs typeface="Helvetica Neue"/>
                <a:sym typeface="Helvetica Neue"/>
              </a:rPr>
              <a:t> </a:t>
            </a:r>
            <a:endParaRPr sz="1100">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4" name="Shape 2074"/>
        <p:cNvGrpSpPr/>
        <p:nvPr/>
      </p:nvGrpSpPr>
      <p:grpSpPr>
        <a:xfrm>
          <a:off x="0" y="0"/>
          <a:ext cx="0" cy="0"/>
          <a:chOff x="0" y="0"/>
          <a:chExt cx="0" cy="0"/>
        </a:xfrm>
      </p:grpSpPr>
      <p:sp>
        <p:nvSpPr>
          <p:cNvPr id="2075" name="Google Shape;2075;g81c6b9ed5b_1_141: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76" name="Google Shape;2076;g81c6b9ed5b_1_141: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rtl="0" algn="l">
              <a:spcBef>
                <a:spcPts val="0"/>
              </a:spcBef>
              <a:spcAft>
                <a:spcPts val="0"/>
              </a:spcAft>
              <a:buClr>
                <a:schemeClr val="dk1"/>
              </a:buClr>
              <a:buSzPts val="1100"/>
              <a:buFont typeface="Arial"/>
              <a:buNone/>
            </a:pPr>
            <a:r>
              <a:rPr lang="en" sz="1300"/>
              <a:t>Memoization - </a:t>
            </a:r>
            <a:r>
              <a:rPr lang="en" sz="1100">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sz="1100">
              <a:solidFill>
                <a:srgbClr val="666666"/>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100">
              <a:solidFill>
                <a:srgbClr val="666666"/>
              </a:solidFill>
              <a:latin typeface="Helvetica Neue"/>
              <a:ea typeface="Helvetica Neue"/>
              <a:cs typeface="Helvetica Neue"/>
              <a:sym typeface="Helvetica Neue"/>
            </a:endParaRPr>
          </a:p>
          <a:p>
            <a:pPr indent="0" lvl="0" marL="0" rtl="0" algn="l">
              <a:spcBef>
                <a:spcPts val="0"/>
              </a:spcBef>
              <a:spcAft>
                <a:spcPts val="0"/>
              </a:spcAft>
              <a:buClr>
                <a:schemeClr val="hlink"/>
              </a:buClr>
              <a:buSzPts val="1100"/>
              <a:buFont typeface="Helvetica Neue"/>
              <a:buNone/>
            </a:pPr>
            <a:r>
              <a:rPr lang="en" sz="1100" u="sng">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lang="en" sz="1100">
                <a:solidFill>
                  <a:srgbClr val="666666"/>
                </a:solidFill>
                <a:latin typeface="Helvetica Neue"/>
                <a:ea typeface="Helvetica Neue"/>
                <a:cs typeface="Helvetica Neue"/>
                <a:sym typeface="Helvetica Neue"/>
              </a:rPr>
              <a:t> </a:t>
            </a:r>
            <a:endParaRPr sz="1100">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1" name="Shape 2081"/>
        <p:cNvGrpSpPr/>
        <p:nvPr/>
      </p:nvGrpSpPr>
      <p:grpSpPr>
        <a:xfrm>
          <a:off x="0" y="0"/>
          <a:ext cx="0" cy="0"/>
          <a:chOff x="0" y="0"/>
          <a:chExt cx="0" cy="0"/>
        </a:xfrm>
      </p:grpSpPr>
      <p:sp>
        <p:nvSpPr>
          <p:cNvPr id="2082" name="Google Shape;2082;g81c6b9ed5b_1_147: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83" name="Google Shape;2083;g81c6b9ed5b_1_147: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rtl="0" algn="l">
              <a:spcBef>
                <a:spcPts val="0"/>
              </a:spcBef>
              <a:spcAft>
                <a:spcPts val="0"/>
              </a:spcAft>
              <a:buClr>
                <a:schemeClr val="dk1"/>
              </a:buClr>
              <a:buSzPts val="1100"/>
              <a:buFont typeface="Arial"/>
              <a:buNone/>
            </a:pPr>
            <a:r>
              <a:rPr lang="en" sz="1300"/>
              <a:t>Memoization - </a:t>
            </a:r>
            <a:r>
              <a:rPr lang="en" sz="1100">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sz="1100">
              <a:solidFill>
                <a:srgbClr val="666666"/>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100">
              <a:solidFill>
                <a:srgbClr val="666666"/>
              </a:solidFill>
              <a:latin typeface="Helvetica Neue"/>
              <a:ea typeface="Helvetica Neue"/>
              <a:cs typeface="Helvetica Neue"/>
              <a:sym typeface="Helvetica Neue"/>
            </a:endParaRPr>
          </a:p>
          <a:p>
            <a:pPr indent="0" lvl="0" marL="0" rtl="0" algn="l">
              <a:spcBef>
                <a:spcPts val="0"/>
              </a:spcBef>
              <a:spcAft>
                <a:spcPts val="0"/>
              </a:spcAft>
              <a:buClr>
                <a:schemeClr val="hlink"/>
              </a:buClr>
              <a:buSzPts val="1100"/>
              <a:buFont typeface="Helvetica Neue"/>
              <a:buNone/>
            </a:pPr>
            <a:r>
              <a:rPr lang="en" sz="1100" u="sng">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lang="en" sz="1100">
                <a:solidFill>
                  <a:srgbClr val="666666"/>
                </a:solidFill>
                <a:latin typeface="Helvetica Neue"/>
                <a:ea typeface="Helvetica Neue"/>
                <a:cs typeface="Helvetica Neue"/>
                <a:sym typeface="Helvetica Neue"/>
              </a:rPr>
              <a:t> </a:t>
            </a:r>
            <a:endParaRPr sz="1100">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9" name="Shape 2089"/>
        <p:cNvGrpSpPr/>
        <p:nvPr/>
      </p:nvGrpSpPr>
      <p:grpSpPr>
        <a:xfrm>
          <a:off x="0" y="0"/>
          <a:ext cx="0" cy="0"/>
          <a:chOff x="0" y="0"/>
          <a:chExt cx="0" cy="0"/>
        </a:xfrm>
      </p:grpSpPr>
      <p:sp>
        <p:nvSpPr>
          <p:cNvPr id="2090" name="Google Shape;2090;g81c6b9ed5b_1_154:notes"/>
          <p:cNvSpPr/>
          <p:nvPr>
            <p:ph idx="2" type="sldImg"/>
          </p:nvPr>
        </p:nvSpPr>
        <p:spPr>
          <a:xfrm>
            <a:off x="428625" y="686405"/>
            <a:ext cx="6000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91" name="Google Shape;2091;g81c6b9ed5b_1_154:notes"/>
          <p:cNvSpPr txBox="1"/>
          <p:nvPr>
            <p:ph idx="1" type="body"/>
          </p:nvPr>
        </p:nvSpPr>
        <p:spPr>
          <a:xfrm>
            <a:off x="686098" y="4343703"/>
            <a:ext cx="5485800" cy="4113900"/>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None/>
            </a:pPr>
            <a:r>
              <a:t/>
            </a:r>
            <a:endParaRPr sz="1300"/>
          </a:p>
        </p:txBody>
      </p:sp>
      <p:sp>
        <p:nvSpPr>
          <p:cNvPr id="2092" name="Google Shape;2092;g81c6b9ed5b_1_154:notes"/>
          <p:cNvSpPr txBox="1"/>
          <p:nvPr>
            <p:ph idx="12" type="sldNum"/>
          </p:nvPr>
        </p:nvSpPr>
        <p:spPr>
          <a:xfrm>
            <a:off x="3884414" y="8685894"/>
            <a:ext cx="2972100" cy="456600"/>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9" name="Shape 2099"/>
        <p:cNvGrpSpPr/>
        <p:nvPr/>
      </p:nvGrpSpPr>
      <p:grpSpPr>
        <a:xfrm>
          <a:off x="0" y="0"/>
          <a:ext cx="0" cy="0"/>
          <a:chOff x="0" y="0"/>
          <a:chExt cx="0" cy="0"/>
        </a:xfrm>
      </p:grpSpPr>
      <p:sp>
        <p:nvSpPr>
          <p:cNvPr id="2100" name="Google Shape;2100;g721de96824_0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1" name="Google Shape;2101;g721de96824_0_2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Font typeface="PT Sans"/>
              <a:buNone/>
            </a:pPr>
            <a:r>
              <a:t/>
            </a:r>
            <a:endParaRPr b="0" i="0" sz="1200" u="none" cap="none" strike="noStrike">
              <a:solidFill>
                <a:srgbClr val="999999"/>
              </a:solidFill>
              <a:latin typeface="Calibri"/>
              <a:ea typeface="Calibri"/>
              <a:cs typeface="Calibri"/>
              <a:sym typeface="Calibri"/>
            </a:endParaRPr>
          </a:p>
        </p:txBody>
      </p:sp>
      <p:sp>
        <p:nvSpPr>
          <p:cNvPr id="2102" name="Google Shape;2102;g721de96824_0_2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8188cd76e2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8188cd76e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6" name="Shape 2106"/>
        <p:cNvGrpSpPr/>
        <p:nvPr/>
      </p:nvGrpSpPr>
      <p:grpSpPr>
        <a:xfrm>
          <a:off x="0" y="0"/>
          <a:ext cx="0" cy="0"/>
          <a:chOff x="0" y="0"/>
          <a:chExt cx="0" cy="0"/>
        </a:xfrm>
      </p:grpSpPr>
      <p:sp>
        <p:nvSpPr>
          <p:cNvPr id="2107" name="Google Shape;2107;g704d62c9a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g704d62c9a5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2" name="Shape 2142"/>
        <p:cNvGrpSpPr/>
        <p:nvPr/>
      </p:nvGrpSpPr>
      <p:grpSpPr>
        <a:xfrm>
          <a:off x="0" y="0"/>
          <a:ext cx="0" cy="0"/>
          <a:chOff x="0" y="0"/>
          <a:chExt cx="0" cy="0"/>
        </a:xfrm>
      </p:grpSpPr>
      <p:sp>
        <p:nvSpPr>
          <p:cNvPr id="2143" name="Google Shape;2143;g704d62c9a5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4" name="Google Shape;2144;g704d62c9a5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8" name="Shape 2148"/>
        <p:cNvGrpSpPr/>
        <p:nvPr/>
      </p:nvGrpSpPr>
      <p:grpSpPr>
        <a:xfrm>
          <a:off x="0" y="0"/>
          <a:ext cx="0" cy="0"/>
          <a:chOff x="0" y="0"/>
          <a:chExt cx="0" cy="0"/>
        </a:xfrm>
      </p:grpSpPr>
      <p:sp>
        <p:nvSpPr>
          <p:cNvPr id="2149" name="Google Shape;2149;g437e004b0b_1_4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0" name="Google Shape;2150;g437e004b0b_1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6" name="Shape 2156"/>
        <p:cNvGrpSpPr/>
        <p:nvPr/>
      </p:nvGrpSpPr>
      <p:grpSpPr>
        <a:xfrm>
          <a:off x="0" y="0"/>
          <a:ext cx="0" cy="0"/>
          <a:chOff x="0" y="0"/>
          <a:chExt cx="0" cy="0"/>
        </a:xfrm>
      </p:grpSpPr>
      <p:sp>
        <p:nvSpPr>
          <p:cNvPr id="2157" name="Google Shape;2157;g437e004b0b_1_4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8" name="Google Shape;2158;g437e004b0b_1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2" name="Shape 2162"/>
        <p:cNvGrpSpPr/>
        <p:nvPr/>
      </p:nvGrpSpPr>
      <p:grpSpPr>
        <a:xfrm>
          <a:off x="0" y="0"/>
          <a:ext cx="0" cy="0"/>
          <a:chOff x="0" y="0"/>
          <a:chExt cx="0" cy="0"/>
        </a:xfrm>
      </p:grpSpPr>
      <p:sp>
        <p:nvSpPr>
          <p:cNvPr id="2163" name="Google Shape;2163;g439f1ebcb3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4" name="Google Shape;2164;g439f1ebcb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0" name="Shape 2170"/>
        <p:cNvGrpSpPr/>
        <p:nvPr/>
      </p:nvGrpSpPr>
      <p:grpSpPr>
        <a:xfrm>
          <a:off x="0" y="0"/>
          <a:ext cx="0" cy="0"/>
          <a:chOff x="0" y="0"/>
          <a:chExt cx="0" cy="0"/>
        </a:xfrm>
      </p:grpSpPr>
      <p:sp>
        <p:nvSpPr>
          <p:cNvPr id="2171" name="Google Shape;2171;g4888babca9_92_3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2" name="Google Shape;2172;g4888babca9_92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7" name="Shape 2177"/>
        <p:cNvGrpSpPr/>
        <p:nvPr/>
      </p:nvGrpSpPr>
      <p:grpSpPr>
        <a:xfrm>
          <a:off x="0" y="0"/>
          <a:ext cx="0" cy="0"/>
          <a:chOff x="0" y="0"/>
          <a:chExt cx="0" cy="0"/>
        </a:xfrm>
      </p:grpSpPr>
      <p:sp>
        <p:nvSpPr>
          <p:cNvPr id="2178" name="Google Shape;2178;g4888babca9_92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g4888babca9_92_2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5" name="Shape 2185"/>
        <p:cNvGrpSpPr/>
        <p:nvPr/>
      </p:nvGrpSpPr>
      <p:grpSpPr>
        <a:xfrm>
          <a:off x="0" y="0"/>
          <a:ext cx="0" cy="0"/>
          <a:chOff x="0" y="0"/>
          <a:chExt cx="0" cy="0"/>
        </a:xfrm>
      </p:grpSpPr>
      <p:sp>
        <p:nvSpPr>
          <p:cNvPr id="2186" name="Google Shape;2186;g4888babca9_92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g4888babca9_92_1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0" name="Shape 2190"/>
        <p:cNvGrpSpPr/>
        <p:nvPr/>
      </p:nvGrpSpPr>
      <p:grpSpPr>
        <a:xfrm>
          <a:off x="0" y="0"/>
          <a:ext cx="0" cy="0"/>
          <a:chOff x="0" y="0"/>
          <a:chExt cx="0" cy="0"/>
        </a:xfrm>
      </p:grpSpPr>
      <p:sp>
        <p:nvSpPr>
          <p:cNvPr id="2191" name="Google Shape;2191;g59953f2832_62_2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59953f2832_62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6" name="Shape 2196"/>
        <p:cNvGrpSpPr/>
        <p:nvPr/>
      </p:nvGrpSpPr>
      <p:grpSpPr>
        <a:xfrm>
          <a:off x="0" y="0"/>
          <a:ext cx="0" cy="0"/>
          <a:chOff x="0" y="0"/>
          <a:chExt cx="0" cy="0"/>
        </a:xfrm>
      </p:grpSpPr>
      <p:sp>
        <p:nvSpPr>
          <p:cNvPr id="2197" name="Google Shape;2197;g81c6b9ed5b_1_1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81c6b9ed5b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8188cd76e2_0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8188cd76e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5" name="Shape 2205"/>
        <p:cNvGrpSpPr/>
        <p:nvPr/>
      </p:nvGrpSpPr>
      <p:grpSpPr>
        <a:xfrm>
          <a:off x="0" y="0"/>
          <a:ext cx="0" cy="0"/>
          <a:chOff x="0" y="0"/>
          <a:chExt cx="0" cy="0"/>
        </a:xfrm>
      </p:grpSpPr>
      <p:sp>
        <p:nvSpPr>
          <p:cNvPr id="2206" name="Google Shape;2206;g49996fce7f_3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7" name="Google Shape;2207;g49996fce7f_3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8188cd76e2_0_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8188cd76e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8188cd76e2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8188cd76e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81a5bff8e6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81a5bff8e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1f0e32aef4_0_1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f0e32aef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2000">
                <a:solidFill>
                  <a:schemeClr val="dk1"/>
                </a:solidFill>
                <a:highlight>
                  <a:schemeClr val="lt1"/>
                </a:highlight>
                <a:latin typeface="PT Sans"/>
                <a:ea typeface="PT Sans"/>
                <a:cs typeface="PT Sans"/>
                <a:sym typeface="PT Sans"/>
              </a:rPr>
              <a:t>Demos: 	</a:t>
            </a:r>
            <a:r>
              <a:rPr lang="en" sz="2000" u="sng">
                <a:solidFill>
                  <a:schemeClr val="hlink"/>
                </a:solidFill>
                <a:highlight>
                  <a:schemeClr val="lt1"/>
                </a:highlight>
                <a:latin typeface="PT Sans"/>
                <a:ea typeface="PT Sans"/>
                <a:cs typeface="PT Sans"/>
                <a:sym typeface="PT Sans"/>
                <a:hlinkClick r:id="rId2"/>
              </a:rPr>
              <a:t>https://github.com/DanWahlin/angular-architecture</a:t>
            </a:r>
            <a:endParaRPr sz="2000">
              <a:solidFill>
                <a:schemeClr val="dk1"/>
              </a:solidFill>
              <a:highlight>
                <a:schemeClr val="lt1"/>
              </a:highlight>
              <a:latin typeface="PT Sans"/>
              <a:ea typeface="PT Sans"/>
              <a:cs typeface="PT Sans"/>
              <a:sym typeface="PT Sans"/>
            </a:endParaRPr>
          </a:p>
          <a:p>
            <a:pPr indent="0" lvl="0" marL="0" rtl="0" algn="l">
              <a:lnSpc>
                <a:spcPct val="150000"/>
              </a:lnSpc>
              <a:spcBef>
                <a:spcPts val="0"/>
              </a:spcBef>
              <a:spcAft>
                <a:spcPts val="0"/>
              </a:spcAft>
              <a:buClr>
                <a:schemeClr val="dk1"/>
              </a:buClr>
              <a:buSzPts val="1100"/>
              <a:buFont typeface="Arial"/>
              <a:buNone/>
            </a:pPr>
            <a:r>
              <a:rPr lang="en" sz="2000">
                <a:solidFill>
                  <a:schemeClr val="dk1"/>
                </a:solidFill>
                <a:highlight>
                  <a:schemeClr val="lt1"/>
                </a:highlight>
                <a:latin typeface="PT Sans"/>
                <a:ea typeface="PT Sans"/>
                <a:cs typeface="PT Sans"/>
                <a:sym typeface="PT Sans"/>
              </a:rPr>
              <a:t>Labs:	</a:t>
            </a:r>
            <a:r>
              <a:rPr lang="en" sz="2000" u="sng">
                <a:solidFill>
                  <a:schemeClr val="hlink"/>
                </a:solidFill>
                <a:highlight>
                  <a:schemeClr val="lt1"/>
                </a:highlight>
                <a:latin typeface="PT Sans"/>
                <a:ea typeface="PT Sans"/>
                <a:cs typeface="PT Sans"/>
                <a:sym typeface="PT Sans"/>
                <a:hlinkClick r:id="rId3"/>
              </a:rPr>
              <a:t>https://codewithdan.me/ng-arch-1-day</a:t>
            </a:r>
            <a:endParaRPr sz="2000">
              <a:solidFill>
                <a:schemeClr val="dk1"/>
              </a:solidFill>
              <a:highlight>
                <a:schemeClr val="lt1"/>
              </a:highlight>
              <a:latin typeface="PT Sans"/>
              <a:ea typeface="PT Sans"/>
              <a:cs typeface="PT Sans"/>
              <a:sym typeface="PT Sans"/>
            </a:endParaRPr>
          </a:p>
          <a:p>
            <a:pPr indent="0" lvl="0" marL="0" rtl="0" algn="l">
              <a:lnSpc>
                <a:spcPct val="150000"/>
              </a:lnSpc>
              <a:spcBef>
                <a:spcPts val="0"/>
              </a:spcBef>
              <a:spcAft>
                <a:spcPts val="0"/>
              </a:spcAft>
              <a:buClr>
                <a:schemeClr val="dk1"/>
              </a:buClr>
              <a:buSzPts val="1100"/>
              <a:buFont typeface="Arial"/>
              <a:buNone/>
            </a:pPr>
            <a:r>
              <a:rPr lang="en" sz="2000">
                <a:solidFill>
                  <a:schemeClr val="dk1"/>
                </a:solidFill>
                <a:highlight>
                  <a:schemeClr val="lt1"/>
                </a:highlight>
                <a:latin typeface="PT Sans"/>
                <a:ea typeface="PT Sans"/>
                <a:cs typeface="PT Sans"/>
                <a:sym typeface="PT Sans"/>
              </a:rPr>
              <a:t>Bonus NgRx Data Lab: </a:t>
            </a:r>
            <a:r>
              <a:rPr lang="en" sz="2000" u="sng">
                <a:solidFill>
                  <a:schemeClr val="hlink"/>
                </a:solidFill>
                <a:highlight>
                  <a:schemeClr val="lt1"/>
                </a:highlight>
                <a:latin typeface="PT Sans"/>
                <a:ea typeface="PT Sans"/>
                <a:cs typeface="PT Sans"/>
                <a:sym typeface="PT Sans"/>
                <a:hlinkClick r:id="rId4"/>
              </a:rPr>
              <a:t>https://github.com/johnpapa/ngrx-data-lab</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81a5bff8e6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81a5bff8e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81a5bff8e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81a5bff8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81a5bff8e6_0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81a5bff8e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81a5bff8e6_0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81a5bff8e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81a5bff8e6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81a5bff8e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81a5bff8e6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81a5bff8e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71ba2b00ec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71ba2b00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71ba2b015e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71ba2b015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721de96824_0_2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721de96824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721de96824_0_3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721de96824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59881d1290_1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59881d129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721de96824_0_4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721de96824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721de96824_0_4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721de96824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721de96824_2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721de96824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721de96824_2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721de96824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704d62c9a5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704d62c9a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721de96824_0_9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g721de96824_0_9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Font typeface="PT Sans"/>
              <a:buNone/>
            </a:pPr>
            <a:r>
              <a:t/>
            </a:r>
            <a:endParaRPr b="0" i="0" sz="1200" u="none" cap="none" strike="noStrike">
              <a:solidFill>
                <a:srgbClr val="999999"/>
              </a:solidFill>
              <a:latin typeface="Calibri"/>
              <a:ea typeface="Calibri"/>
              <a:cs typeface="Calibri"/>
              <a:sym typeface="Calibri"/>
            </a:endParaRPr>
          </a:p>
        </p:txBody>
      </p:sp>
      <p:sp>
        <p:nvSpPr>
          <p:cNvPr id="753" name="Google Shape;753;g721de96824_0_9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721de96824_0_8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9" name="Google Shape;759;g721de96824_0_8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Font typeface="PT Sans"/>
              <a:buNone/>
            </a:pPr>
            <a:r>
              <a:t/>
            </a:r>
            <a:endParaRPr b="0" i="0" sz="1200" u="none" cap="none" strike="noStrike">
              <a:solidFill>
                <a:srgbClr val="999999"/>
              </a:solidFill>
              <a:latin typeface="Calibri"/>
              <a:ea typeface="Calibri"/>
              <a:cs typeface="Calibri"/>
              <a:sym typeface="Calibri"/>
            </a:endParaRPr>
          </a:p>
        </p:txBody>
      </p:sp>
      <p:sp>
        <p:nvSpPr>
          <p:cNvPr id="760" name="Google Shape;760;g721de96824_0_8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716699db33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716699db3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716699db33_0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716699db3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721de96824_0_9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g721de96824_0_9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Font typeface="PT Sans"/>
              <a:buNone/>
            </a:pPr>
            <a:r>
              <a:t/>
            </a:r>
            <a:endParaRPr b="0" i="0" sz="1200" u="none" cap="none" strike="noStrike">
              <a:solidFill>
                <a:srgbClr val="999999"/>
              </a:solidFill>
              <a:latin typeface="Calibri"/>
              <a:ea typeface="Calibri"/>
              <a:cs typeface="Calibri"/>
              <a:sym typeface="Calibri"/>
            </a:endParaRPr>
          </a:p>
        </p:txBody>
      </p:sp>
      <p:sp>
        <p:nvSpPr>
          <p:cNvPr id="795" name="Google Shape;795;g721de96824_0_9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78eb436238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78eb43623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716699db33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716699db3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716699db33_0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716699db3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716699db33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716699db3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716699db33_0_1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716699db3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g716699db33_0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716699db3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g716699db33_0_1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716699db3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g723588521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723588521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g723588521f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723588521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Google Shape;936;g716699db33_0_1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716699db33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721de96824_0_8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3" name="Google Shape;943;g721de96824_0_8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Font typeface="PT Sans"/>
              <a:buNone/>
            </a:pPr>
            <a:r>
              <a:t/>
            </a:r>
            <a:endParaRPr b="0" i="0" sz="1200" u="none" cap="none" strike="noStrike">
              <a:solidFill>
                <a:srgbClr val="999999"/>
              </a:solidFill>
              <a:latin typeface="Calibri"/>
              <a:ea typeface="Calibri"/>
              <a:cs typeface="Calibri"/>
              <a:sym typeface="Calibri"/>
            </a:endParaRPr>
          </a:p>
        </p:txBody>
      </p:sp>
      <p:sp>
        <p:nvSpPr>
          <p:cNvPr id="944" name="Google Shape;944;g721de96824_0_8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721de9682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721de968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716699db33_0_1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716699db3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716699db33_0_1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716699db3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g716699db33_0_1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716699db3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g716699db33_0_2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716699db33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g716699db33_0_1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16699db3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Google Shape;1015;g817d567e62_0_1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17d567e6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716699db33_0_2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716699db3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723588521f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723588521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723588521f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723588521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716699db33_0_2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716699db33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704d62c9a5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704d62c9a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https://jpapa.me/aaseries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Node version managers</a:t>
            </a:r>
            <a:endParaRPr/>
          </a:p>
          <a:p>
            <a:pPr indent="-317500" lvl="0" marL="457200" rtl="0" algn="l">
              <a:spcBef>
                <a:spcPts val="0"/>
              </a:spcBef>
              <a:spcAft>
                <a:spcPts val="0"/>
              </a:spcAft>
              <a:buSzPts val="1400"/>
              <a:buChar char="-"/>
            </a:pPr>
            <a:r>
              <a:rPr lang="en"/>
              <a:t>macOS and WIndows </a:t>
            </a:r>
            <a:r>
              <a:rPr lang="en" u="sng">
                <a:solidFill>
                  <a:schemeClr val="hlink"/>
                </a:solidFill>
                <a:hlinkClick r:id="rId2"/>
              </a:rPr>
              <a:t>https://github.com/nvm-sh/nvm</a:t>
            </a:r>
            <a:endParaRPr/>
          </a:p>
          <a:p>
            <a:pPr indent="-317500" lvl="0" marL="457200" rtl="0" algn="l">
              <a:spcBef>
                <a:spcPts val="0"/>
              </a:spcBef>
              <a:spcAft>
                <a:spcPts val="0"/>
              </a:spcAft>
              <a:buSzPts val="1400"/>
              <a:buChar char="-"/>
            </a:pPr>
            <a:r>
              <a:rPr lang="en"/>
              <a:t>macOS only </a:t>
            </a:r>
            <a:r>
              <a:rPr lang="en" u="sng">
                <a:solidFill>
                  <a:schemeClr val="hlink"/>
                </a:solidFill>
                <a:hlinkClick r:id="rId3"/>
              </a:rPr>
              <a:t>https://github.com/tj/n</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https://update.angular.io/</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g723588521f_0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723588521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721de96824_0_8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g721de96824_0_8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Font typeface="PT Sans"/>
              <a:buNone/>
            </a:pPr>
            <a:r>
              <a:t/>
            </a:r>
            <a:endParaRPr b="0" i="0" sz="1200" u="none" cap="none" strike="noStrike">
              <a:solidFill>
                <a:srgbClr val="999999"/>
              </a:solidFill>
              <a:latin typeface="Calibri"/>
              <a:ea typeface="Calibri"/>
              <a:cs typeface="Calibri"/>
              <a:sym typeface="Calibri"/>
            </a:endParaRPr>
          </a:p>
        </p:txBody>
      </p:sp>
      <p:sp>
        <p:nvSpPr>
          <p:cNvPr id="1078" name="Google Shape;1078;g721de96824_0_8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g716699db33_0_2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716699db3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716699db33_0_2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716699db33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g716699db33_0_2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716699db33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9" name="Shape 1129"/>
        <p:cNvGrpSpPr/>
        <p:nvPr/>
      </p:nvGrpSpPr>
      <p:grpSpPr>
        <a:xfrm>
          <a:off x="0" y="0"/>
          <a:ext cx="0" cy="0"/>
          <a:chOff x="0" y="0"/>
          <a:chExt cx="0" cy="0"/>
        </a:xfrm>
      </p:grpSpPr>
      <p:sp>
        <p:nvSpPr>
          <p:cNvPr id="1130" name="Google Shape;1130;g716699db33_0_3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716699db33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716699db33_0_3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716699db3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Google Shape;1192;g716699db33_0_1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716699db3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8" name="Shape 1208"/>
        <p:cNvGrpSpPr/>
        <p:nvPr/>
      </p:nvGrpSpPr>
      <p:grpSpPr>
        <a:xfrm>
          <a:off x="0" y="0"/>
          <a:ext cx="0" cy="0"/>
          <a:chOff x="0" y="0"/>
          <a:chExt cx="0" cy="0"/>
        </a:xfrm>
      </p:grpSpPr>
      <p:sp>
        <p:nvSpPr>
          <p:cNvPr id="1209" name="Google Shape;1209;g723588521f_0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723588521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5" name="Shape 1215"/>
        <p:cNvGrpSpPr/>
        <p:nvPr/>
      </p:nvGrpSpPr>
      <p:grpSpPr>
        <a:xfrm>
          <a:off x="0" y="0"/>
          <a:ext cx="0" cy="0"/>
          <a:chOff x="0" y="0"/>
          <a:chExt cx="0" cy="0"/>
        </a:xfrm>
      </p:grpSpPr>
      <p:sp>
        <p:nvSpPr>
          <p:cNvPr id="1216" name="Google Shape;1216;g723588521f_0_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723588521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704d62c9a5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704d62c9a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2" name="Shape 1222"/>
        <p:cNvGrpSpPr/>
        <p:nvPr/>
      </p:nvGrpSpPr>
      <p:grpSpPr>
        <a:xfrm>
          <a:off x="0" y="0"/>
          <a:ext cx="0" cy="0"/>
          <a:chOff x="0" y="0"/>
          <a:chExt cx="0" cy="0"/>
        </a:xfrm>
      </p:grpSpPr>
      <p:sp>
        <p:nvSpPr>
          <p:cNvPr id="1223" name="Google Shape;1223;g716699db33_0_4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716699db33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8" name="Shape 1228"/>
        <p:cNvGrpSpPr/>
        <p:nvPr/>
      </p:nvGrpSpPr>
      <p:grpSpPr>
        <a:xfrm>
          <a:off x="0" y="0"/>
          <a:ext cx="0" cy="0"/>
          <a:chOff x="0" y="0"/>
          <a:chExt cx="0" cy="0"/>
        </a:xfrm>
      </p:grpSpPr>
      <p:sp>
        <p:nvSpPr>
          <p:cNvPr id="1229" name="Google Shape;1229;g721de96824_0_8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0" name="Google Shape;1230;g721de96824_0_8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Font typeface="PT Sans"/>
              <a:buNone/>
            </a:pPr>
            <a:r>
              <a:t/>
            </a:r>
            <a:endParaRPr b="0" i="0" sz="1200" u="none" cap="none" strike="noStrike">
              <a:solidFill>
                <a:srgbClr val="999999"/>
              </a:solidFill>
              <a:latin typeface="Calibri"/>
              <a:ea typeface="Calibri"/>
              <a:cs typeface="Calibri"/>
              <a:sym typeface="Calibri"/>
            </a:endParaRPr>
          </a:p>
        </p:txBody>
      </p:sp>
      <p:sp>
        <p:nvSpPr>
          <p:cNvPr id="1231" name="Google Shape;1231;g721de96824_0_8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Google Shape;1237;g716699db33_0_4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716699db33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Google Shape;1243;g716699db33_0_4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716699db33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9" name="Shape 1259"/>
        <p:cNvGrpSpPr/>
        <p:nvPr/>
      </p:nvGrpSpPr>
      <p:grpSpPr>
        <a:xfrm>
          <a:off x="0" y="0"/>
          <a:ext cx="0" cy="0"/>
          <a:chOff x="0" y="0"/>
          <a:chExt cx="0" cy="0"/>
        </a:xfrm>
      </p:grpSpPr>
      <p:sp>
        <p:nvSpPr>
          <p:cNvPr id="1260" name="Google Shape;1260;g716699db33_0_3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716699db33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7" name="Shape 1327"/>
        <p:cNvGrpSpPr/>
        <p:nvPr/>
      </p:nvGrpSpPr>
      <p:grpSpPr>
        <a:xfrm>
          <a:off x="0" y="0"/>
          <a:ext cx="0" cy="0"/>
          <a:chOff x="0" y="0"/>
          <a:chExt cx="0" cy="0"/>
        </a:xfrm>
      </p:grpSpPr>
      <p:sp>
        <p:nvSpPr>
          <p:cNvPr id="1328" name="Google Shape;1328;g817d567e62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817d567e6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400"/>
              <a:t>View Service coordinates the VMs for the Views</a:t>
            </a:r>
            <a:endParaRPr sz="1400"/>
          </a:p>
          <a:p>
            <a:pPr indent="0" lvl="0" marL="0" rtl="0" algn="l">
              <a:spcBef>
                <a:spcPts val="0"/>
              </a:spcBef>
              <a:spcAft>
                <a:spcPts val="0"/>
              </a:spcAft>
              <a:buNone/>
            </a:pPr>
            <a:r>
              <a:t/>
            </a:r>
            <a:endParaRPr sz="1400"/>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6" name="Shape 1346"/>
        <p:cNvGrpSpPr/>
        <p:nvPr/>
      </p:nvGrpSpPr>
      <p:grpSpPr>
        <a:xfrm>
          <a:off x="0" y="0"/>
          <a:ext cx="0" cy="0"/>
          <a:chOff x="0" y="0"/>
          <a:chExt cx="0" cy="0"/>
        </a:xfrm>
      </p:grpSpPr>
      <p:sp>
        <p:nvSpPr>
          <p:cNvPr id="1347" name="Google Shape;1347;g817d567e62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817d567e6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7" name="Shape 1367"/>
        <p:cNvGrpSpPr/>
        <p:nvPr/>
      </p:nvGrpSpPr>
      <p:grpSpPr>
        <a:xfrm>
          <a:off x="0" y="0"/>
          <a:ext cx="0" cy="0"/>
          <a:chOff x="0" y="0"/>
          <a:chExt cx="0" cy="0"/>
        </a:xfrm>
      </p:grpSpPr>
      <p:sp>
        <p:nvSpPr>
          <p:cNvPr id="1368" name="Google Shape;1368;g817d567e62_0_1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817d567e6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400"/>
              <a:t>View Service: </a:t>
            </a:r>
            <a:endParaRPr sz="3400"/>
          </a:p>
          <a:p>
            <a:pPr indent="0" lvl="0" marL="0" rtl="0" algn="l">
              <a:spcBef>
                <a:spcPts val="0"/>
              </a:spcBef>
              <a:spcAft>
                <a:spcPts val="0"/>
              </a:spcAft>
              <a:buClr>
                <a:schemeClr val="dk1"/>
              </a:buClr>
              <a:buSzPts val="1100"/>
              <a:buFont typeface="Arial"/>
              <a:buNone/>
            </a:pPr>
            <a:r>
              <a:rPr lang="en" sz="1800"/>
              <a:t>Build the Order ViewModel in the view service</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Google Shape;1396;g817d567e62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817d567e6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 component stays clean</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1" name="Shape 1411"/>
        <p:cNvGrpSpPr/>
        <p:nvPr/>
      </p:nvGrpSpPr>
      <p:grpSpPr>
        <a:xfrm>
          <a:off x="0" y="0"/>
          <a:ext cx="0" cy="0"/>
          <a:chOff x="0" y="0"/>
          <a:chExt cx="0" cy="0"/>
        </a:xfrm>
      </p:grpSpPr>
      <p:sp>
        <p:nvSpPr>
          <p:cNvPr id="1412" name="Google Shape;1412;g817d567e62_0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817d567e6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71ba2b015e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71ba2b015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8" name="Shape 1428"/>
        <p:cNvGrpSpPr/>
        <p:nvPr/>
      </p:nvGrpSpPr>
      <p:grpSpPr>
        <a:xfrm>
          <a:off x="0" y="0"/>
          <a:ext cx="0" cy="0"/>
          <a:chOff x="0" y="0"/>
          <a:chExt cx="0" cy="0"/>
        </a:xfrm>
      </p:grpSpPr>
      <p:sp>
        <p:nvSpPr>
          <p:cNvPr id="1429" name="Google Shape;1429;g721de96824_0_4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721de96824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Google Shape;1436;g721de96824_0_4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721de96824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2" name="Shape 1442"/>
        <p:cNvGrpSpPr/>
        <p:nvPr/>
      </p:nvGrpSpPr>
      <p:grpSpPr>
        <a:xfrm>
          <a:off x="0" y="0"/>
          <a:ext cx="0" cy="0"/>
          <a:chOff x="0" y="0"/>
          <a:chExt cx="0" cy="0"/>
        </a:xfrm>
      </p:grpSpPr>
      <p:sp>
        <p:nvSpPr>
          <p:cNvPr id="1443" name="Google Shape;1443;g721de96824_0_4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721de96824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9" name="Shape 1449"/>
        <p:cNvGrpSpPr/>
        <p:nvPr/>
      </p:nvGrpSpPr>
      <p:grpSpPr>
        <a:xfrm>
          <a:off x="0" y="0"/>
          <a:ext cx="0" cy="0"/>
          <a:chOff x="0" y="0"/>
          <a:chExt cx="0" cy="0"/>
        </a:xfrm>
      </p:grpSpPr>
      <p:sp>
        <p:nvSpPr>
          <p:cNvPr id="1450" name="Google Shape;1450;g723588521f_0_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723588521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6" name="Shape 1456"/>
        <p:cNvGrpSpPr/>
        <p:nvPr/>
      </p:nvGrpSpPr>
      <p:grpSpPr>
        <a:xfrm>
          <a:off x="0" y="0"/>
          <a:ext cx="0" cy="0"/>
          <a:chOff x="0" y="0"/>
          <a:chExt cx="0" cy="0"/>
        </a:xfrm>
      </p:grpSpPr>
      <p:sp>
        <p:nvSpPr>
          <p:cNvPr id="1457" name="Google Shape;1457;g723588521f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723588521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3" name="Shape 1463"/>
        <p:cNvGrpSpPr/>
        <p:nvPr/>
      </p:nvGrpSpPr>
      <p:grpSpPr>
        <a:xfrm>
          <a:off x="0" y="0"/>
          <a:ext cx="0" cy="0"/>
          <a:chOff x="0" y="0"/>
          <a:chExt cx="0" cy="0"/>
        </a:xfrm>
      </p:grpSpPr>
      <p:sp>
        <p:nvSpPr>
          <p:cNvPr id="1464" name="Google Shape;1464;g817d567e62_0_1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817d567e6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3" name="Shape 1473"/>
        <p:cNvGrpSpPr/>
        <p:nvPr/>
      </p:nvGrpSpPr>
      <p:grpSpPr>
        <a:xfrm>
          <a:off x="0" y="0"/>
          <a:ext cx="0" cy="0"/>
          <a:chOff x="0" y="0"/>
          <a:chExt cx="0" cy="0"/>
        </a:xfrm>
      </p:grpSpPr>
      <p:sp>
        <p:nvSpPr>
          <p:cNvPr id="1474" name="Google Shape;1474;g704d62c9a5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704d62c9a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9" name="Shape 1479"/>
        <p:cNvGrpSpPr/>
        <p:nvPr/>
      </p:nvGrpSpPr>
      <p:grpSpPr>
        <a:xfrm>
          <a:off x="0" y="0"/>
          <a:ext cx="0" cy="0"/>
          <a:chOff x="0" y="0"/>
          <a:chExt cx="0" cy="0"/>
        </a:xfrm>
      </p:grpSpPr>
      <p:sp>
        <p:nvSpPr>
          <p:cNvPr id="1480" name="Google Shape;1480;g71bd1d0ca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g71bd1d0cac_0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g71bd1d0cac_0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1" name="Shape 1491"/>
        <p:cNvGrpSpPr/>
        <p:nvPr/>
      </p:nvGrpSpPr>
      <p:grpSpPr>
        <a:xfrm>
          <a:off x="0" y="0"/>
          <a:ext cx="0" cy="0"/>
          <a:chOff x="0" y="0"/>
          <a:chExt cx="0" cy="0"/>
        </a:xfrm>
      </p:grpSpPr>
      <p:sp>
        <p:nvSpPr>
          <p:cNvPr id="1492" name="Google Shape;1492;g71ba2b015e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3" name="Google Shape;1493;g71ba2b015e_0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4" name="Google Shape;1494;g71ba2b015e_0_1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5" name="Shape 1505"/>
        <p:cNvGrpSpPr/>
        <p:nvPr/>
      </p:nvGrpSpPr>
      <p:grpSpPr>
        <a:xfrm>
          <a:off x="0" y="0"/>
          <a:ext cx="0" cy="0"/>
          <a:chOff x="0" y="0"/>
          <a:chExt cx="0" cy="0"/>
        </a:xfrm>
      </p:grpSpPr>
      <p:sp>
        <p:nvSpPr>
          <p:cNvPr id="1506" name="Google Shape;1506;g71ba2b015e_0_1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71ba2b015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8188cd76e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8188cd76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2" name="Shape 1522"/>
        <p:cNvGrpSpPr/>
        <p:nvPr/>
      </p:nvGrpSpPr>
      <p:grpSpPr>
        <a:xfrm>
          <a:off x="0" y="0"/>
          <a:ext cx="0" cy="0"/>
          <a:chOff x="0" y="0"/>
          <a:chExt cx="0" cy="0"/>
        </a:xfrm>
      </p:grpSpPr>
      <p:sp>
        <p:nvSpPr>
          <p:cNvPr id="1523" name="Google Shape;1523;g71ba2b015e_0_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71ba2b015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4" name="Shape 1534"/>
        <p:cNvGrpSpPr/>
        <p:nvPr/>
      </p:nvGrpSpPr>
      <p:grpSpPr>
        <a:xfrm>
          <a:off x="0" y="0"/>
          <a:ext cx="0" cy="0"/>
          <a:chOff x="0" y="0"/>
          <a:chExt cx="0" cy="0"/>
        </a:xfrm>
      </p:grpSpPr>
      <p:sp>
        <p:nvSpPr>
          <p:cNvPr id="1535" name="Google Shape;1535;g71ba2b015e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6" name="Google Shape;1536;g71ba2b015e_0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7" name="Google Shape;1537;g71ba2b015e_0_1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3" name="Shape 1543"/>
        <p:cNvGrpSpPr/>
        <p:nvPr/>
      </p:nvGrpSpPr>
      <p:grpSpPr>
        <a:xfrm>
          <a:off x="0" y="0"/>
          <a:ext cx="0" cy="0"/>
          <a:chOff x="0" y="0"/>
          <a:chExt cx="0" cy="0"/>
        </a:xfrm>
      </p:grpSpPr>
      <p:sp>
        <p:nvSpPr>
          <p:cNvPr id="1544" name="Google Shape;1544;g71ba2b015e_0_2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71ba2b015e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3" name="Shape 1563"/>
        <p:cNvGrpSpPr/>
        <p:nvPr/>
      </p:nvGrpSpPr>
      <p:grpSpPr>
        <a:xfrm>
          <a:off x="0" y="0"/>
          <a:ext cx="0" cy="0"/>
          <a:chOff x="0" y="0"/>
          <a:chExt cx="0" cy="0"/>
        </a:xfrm>
      </p:grpSpPr>
      <p:sp>
        <p:nvSpPr>
          <p:cNvPr id="1564" name="Google Shape;1564;g71ba2b015e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5" name="Google Shape;1565;g71ba2b015e_0_1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6" name="Google Shape;1566;g71ba2b015e_0_1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2" name="Shape 1572"/>
        <p:cNvGrpSpPr/>
        <p:nvPr/>
      </p:nvGrpSpPr>
      <p:grpSpPr>
        <a:xfrm>
          <a:off x="0" y="0"/>
          <a:ext cx="0" cy="0"/>
          <a:chOff x="0" y="0"/>
          <a:chExt cx="0" cy="0"/>
        </a:xfrm>
      </p:grpSpPr>
      <p:sp>
        <p:nvSpPr>
          <p:cNvPr id="1573" name="Google Shape;1573;g71ba2b015e_0_2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71ba2b015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2" name="Shape 1592"/>
        <p:cNvGrpSpPr/>
        <p:nvPr/>
      </p:nvGrpSpPr>
      <p:grpSpPr>
        <a:xfrm>
          <a:off x="0" y="0"/>
          <a:ext cx="0" cy="0"/>
          <a:chOff x="0" y="0"/>
          <a:chExt cx="0" cy="0"/>
        </a:xfrm>
      </p:grpSpPr>
      <p:sp>
        <p:nvSpPr>
          <p:cNvPr id="1593" name="Google Shape;1593;g71ba2b015e_0_2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71ba2b015e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7" name="Shape 1607"/>
        <p:cNvGrpSpPr/>
        <p:nvPr/>
      </p:nvGrpSpPr>
      <p:grpSpPr>
        <a:xfrm>
          <a:off x="0" y="0"/>
          <a:ext cx="0" cy="0"/>
          <a:chOff x="0" y="0"/>
          <a:chExt cx="0" cy="0"/>
        </a:xfrm>
      </p:grpSpPr>
      <p:sp>
        <p:nvSpPr>
          <p:cNvPr id="1608" name="Google Shape;1608;g81c6b9ed5b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81c6b9ed5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4" name="Shape 1624"/>
        <p:cNvGrpSpPr/>
        <p:nvPr/>
      </p:nvGrpSpPr>
      <p:grpSpPr>
        <a:xfrm>
          <a:off x="0" y="0"/>
          <a:ext cx="0" cy="0"/>
          <a:chOff x="0" y="0"/>
          <a:chExt cx="0" cy="0"/>
        </a:xfrm>
      </p:grpSpPr>
      <p:sp>
        <p:nvSpPr>
          <p:cNvPr id="1625" name="Google Shape;1625;g71ba2b015e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6" name="Google Shape;1626;g71ba2b015e_0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7" name="Google Shape;1627;g71ba2b015e_0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3" name="Shape 1633"/>
        <p:cNvGrpSpPr/>
        <p:nvPr/>
      </p:nvGrpSpPr>
      <p:grpSpPr>
        <a:xfrm>
          <a:off x="0" y="0"/>
          <a:ext cx="0" cy="0"/>
          <a:chOff x="0" y="0"/>
          <a:chExt cx="0" cy="0"/>
        </a:xfrm>
      </p:grpSpPr>
      <p:sp>
        <p:nvSpPr>
          <p:cNvPr id="1634" name="Google Shape;1634;g71ba2b015e_0_2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71ba2b015e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7" name="Shape 1647"/>
        <p:cNvGrpSpPr/>
        <p:nvPr/>
      </p:nvGrpSpPr>
      <p:grpSpPr>
        <a:xfrm>
          <a:off x="0" y="0"/>
          <a:ext cx="0" cy="0"/>
          <a:chOff x="0" y="0"/>
          <a:chExt cx="0" cy="0"/>
        </a:xfrm>
      </p:grpSpPr>
      <p:sp>
        <p:nvSpPr>
          <p:cNvPr id="1648" name="Google Shape;1648;g721de96824_2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721de96824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35184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1" name="Google Shape;11;p2"/>
          <p:cNvCxnSpPr/>
          <p:nvPr/>
        </p:nvCxnSpPr>
        <p:spPr>
          <a:xfrm>
            <a:off x="0" y="349660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2" name="Google Shape;12;p2"/>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13" name="Google Shape;13;p2"/>
          <p:cNvSpPr txBox="1"/>
          <p:nvPr>
            <p:ph idx="1" type="subTitle"/>
          </p:nvPr>
        </p:nvSpPr>
        <p:spPr>
          <a:xfrm>
            <a:off x="685800" y="3627027"/>
            <a:ext cx="7772400" cy="774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4" name="Google Shape;14;p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ortant Statement">
  <p:cSld name="Important Statement">
    <p:bg>
      <p:bgPr>
        <a:solidFill>
          <a:schemeClr val="accent2"/>
        </a:solidFill>
      </p:bgPr>
    </p:bg>
    <p:spTree>
      <p:nvGrpSpPr>
        <p:cNvPr id="61" name="Shape 61"/>
        <p:cNvGrpSpPr/>
        <p:nvPr/>
      </p:nvGrpSpPr>
      <p:grpSpPr>
        <a:xfrm>
          <a:off x="0" y="0"/>
          <a:ext cx="0" cy="0"/>
          <a:chOff x="0" y="0"/>
          <a:chExt cx="0" cy="0"/>
        </a:xfrm>
      </p:grpSpPr>
      <p:sp>
        <p:nvSpPr>
          <p:cNvPr id="62" name="Google Shape;62;p11"/>
          <p:cNvSpPr txBox="1"/>
          <p:nvPr>
            <p:ph idx="1" type="body"/>
          </p:nvPr>
        </p:nvSpPr>
        <p:spPr>
          <a:xfrm>
            <a:off x="2040591" y="1045370"/>
            <a:ext cx="5062800" cy="3052800"/>
          </a:xfrm>
          <a:prstGeom prst="rect">
            <a:avLst/>
          </a:prstGeom>
          <a:no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Page Image">
  <p:cSld name="Full Page Image">
    <p:spTree>
      <p:nvGrpSpPr>
        <p:cNvPr id="63" name="Shape 63"/>
        <p:cNvGrpSpPr/>
        <p:nvPr/>
      </p:nvGrpSpPr>
      <p:grpSpPr>
        <a:xfrm>
          <a:off x="0" y="0"/>
          <a:ext cx="0" cy="0"/>
          <a:chOff x="0" y="0"/>
          <a:chExt cx="0" cy="0"/>
        </a:xfrm>
      </p:grpSpPr>
      <p:sp>
        <p:nvSpPr>
          <p:cNvPr id="64" name="Google Shape;64;p12"/>
          <p:cNvSpPr/>
          <p:nvPr>
            <p:ph idx="2" type="pic"/>
          </p:nvPr>
        </p:nvSpPr>
        <p:spPr>
          <a:xfrm>
            <a:off x="0" y="0"/>
            <a:ext cx="9144000" cy="51435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verview/Summary">
  <p:cSld name="Overview/Summary">
    <p:spTree>
      <p:nvGrpSpPr>
        <p:cNvPr id="65" name="Shape 65"/>
        <p:cNvGrpSpPr/>
        <p:nvPr/>
      </p:nvGrpSpPr>
      <p:grpSpPr>
        <a:xfrm>
          <a:off x="0" y="0"/>
          <a:ext cx="0" cy="0"/>
          <a:chOff x="0" y="0"/>
          <a:chExt cx="0" cy="0"/>
        </a:xfrm>
      </p:grpSpPr>
      <p:cxnSp>
        <p:nvCxnSpPr>
          <p:cNvPr id="66" name="Google Shape;66;p13"/>
          <p:cNvCxnSpPr/>
          <p:nvPr/>
        </p:nvCxnSpPr>
        <p:spPr>
          <a:xfrm>
            <a:off x="3048001" y="1315357"/>
            <a:ext cx="0" cy="3129600"/>
          </a:xfrm>
          <a:prstGeom prst="straightConnector1">
            <a:avLst/>
          </a:prstGeom>
          <a:noFill/>
          <a:ln cap="flat" cmpd="sng" w="25400">
            <a:solidFill>
              <a:schemeClr val="accent1"/>
            </a:solidFill>
            <a:prstDash val="solid"/>
            <a:round/>
            <a:headEnd len="sm" w="sm" type="none"/>
            <a:tailEnd len="sm" w="sm" type="none"/>
          </a:ln>
        </p:spPr>
      </p:cxnSp>
      <p:sp>
        <p:nvSpPr>
          <p:cNvPr id="67" name="Google Shape;67;p13"/>
          <p:cNvSpPr txBox="1"/>
          <p:nvPr>
            <p:ph idx="1" type="body"/>
          </p:nvPr>
        </p:nvSpPr>
        <p:spPr>
          <a:xfrm>
            <a:off x="3359150" y="1369784"/>
            <a:ext cx="5321400" cy="3075300"/>
          </a:xfrm>
          <a:prstGeom prst="rect">
            <a:avLst/>
          </a:prstGeom>
          <a:noFill/>
          <a:ln>
            <a:noFill/>
          </a:ln>
        </p:spPr>
        <p:txBody>
          <a:bodyPr anchorCtr="0" anchor="ctr" bIns="68575" lIns="68575" spcFirstLastPara="1" rIns="68575" wrap="square" tIns="68575">
            <a:noAutofit/>
          </a:bodyPr>
          <a:lstStyle>
            <a:lvl1pPr indent="-228600" lvl="0" marL="457200" marR="0" rtl="0" algn="l">
              <a:lnSpc>
                <a:spcPct val="100000"/>
              </a:lnSpc>
              <a:spcBef>
                <a:spcPts val="0"/>
              </a:spcBef>
              <a:spcAft>
                <a:spcPts val="0"/>
              </a:spcAft>
              <a:buClr>
                <a:schemeClr val="accent1"/>
              </a:buClr>
              <a:buSzPts val="1100"/>
              <a:buFont typeface="Noto Symbol"/>
              <a:buNone/>
              <a:defRPr sz="1100"/>
            </a:lvl1pPr>
            <a:lvl2pPr indent="-298450" lvl="1" marL="914400" rtl="0">
              <a:spcBef>
                <a:spcPts val="120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68" name="Google Shape;68;p13"/>
          <p:cNvSpPr txBox="1"/>
          <p:nvPr>
            <p:ph idx="2" type="body"/>
          </p:nvPr>
        </p:nvSpPr>
        <p:spPr>
          <a:xfrm>
            <a:off x="988775" y="2034562"/>
            <a:ext cx="1743900" cy="1745700"/>
          </a:xfrm>
          <a:prstGeom prst="rect">
            <a:avLst/>
          </a:prstGeom>
          <a:no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dk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69" name="Google Shape;69;p13"/>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Chunking Orange">
  <p:cSld name="Text Chunking Orange">
    <p:bg>
      <p:bgPr>
        <a:solidFill>
          <a:schemeClr val="accent1"/>
        </a:solidFill>
      </p:bgPr>
    </p:bg>
    <p:spTree>
      <p:nvGrpSpPr>
        <p:cNvPr id="70" name="Shape 70"/>
        <p:cNvGrpSpPr/>
        <p:nvPr/>
      </p:nvGrpSpPr>
      <p:grpSpPr>
        <a:xfrm>
          <a:off x="0" y="0"/>
          <a:ext cx="0" cy="0"/>
          <a:chOff x="0" y="0"/>
          <a:chExt cx="0" cy="0"/>
        </a:xfrm>
      </p:grpSpPr>
      <p:sp>
        <p:nvSpPr>
          <p:cNvPr id="71" name="Google Shape;71;p14"/>
          <p:cNvSpPr txBox="1"/>
          <p:nvPr>
            <p:ph idx="1" type="body"/>
          </p:nvPr>
        </p:nvSpPr>
        <p:spPr>
          <a:xfrm>
            <a:off x="6210183" y="2360798"/>
            <a:ext cx="2502000" cy="827100"/>
          </a:xfrm>
          <a:prstGeom prst="rect">
            <a:avLst/>
          </a:prstGeom>
          <a:no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l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cxnSp>
        <p:nvCxnSpPr>
          <p:cNvPr id="72" name="Google Shape;72;p14"/>
          <p:cNvCxnSpPr/>
          <p:nvPr/>
        </p:nvCxnSpPr>
        <p:spPr>
          <a:xfrm>
            <a:off x="312680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73" name="Google Shape;73;p14"/>
          <p:cNvSpPr txBox="1"/>
          <p:nvPr>
            <p:ph idx="2" type="body"/>
          </p:nvPr>
        </p:nvSpPr>
        <p:spPr>
          <a:xfrm>
            <a:off x="3317692" y="2360798"/>
            <a:ext cx="2502000" cy="827100"/>
          </a:xfrm>
          <a:prstGeom prst="rect">
            <a:avLst/>
          </a:prstGeom>
          <a:no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l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cxnSp>
        <p:nvCxnSpPr>
          <p:cNvPr id="74" name="Google Shape;74;p14"/>
          <p:cNvCxnSpPr/>
          <p:nvPr/>
        </p:nvCxnSpPr>
        <p:spPr>
          <a:xfrm>
            <a:off x="601488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75" name="Google Shape;75;p14"/>
          <p:cNvSpPr txBox="1"/>
          <p:nvPr>
            <p:ph idx="3" type="body"/>
          </p:nvPr>
        </p:nvSpPr>
        <p:spPr>
          <a:xfrm>
            <a:off x="429613" y="2360798"/>
            <a:ext cx="2502000" cy="827100"/>
          </a:xfrm>
          <a:prstGeom prst="rect">
            <a:avLst/>
          </a:prstGeom>
          <a:no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l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76" name="Google Shape;76;p14"/>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Color Chunking">
  <p:cSld name="6 Color Chunking">
    <p:spTree>
      <p:nvGrpSpPr>
        <p:cNvPr id="77" name="Shape 77"/>
        <p:cNvGrpSpPr/>
        <p:nvPr/>
      </p:nvGrpSpPr>
      <p:grpSpPr>
        <a:xfrm>
          <a:off x="0" y="0"/>
          <a:ext cx="0" cy="0"/>
          <a:chOff x="0" y="0"/>
          <a:chExt cx="0" cy="0"/>
        </a:xfrm>
      </p:grpSpPr>
      <p:sp>
        <p:nvSpPr>
          <p:cNvPr id="78" name="Google Shape;78;p15"/>
          <p:cNvSpPr txBox="1"/>
          <p:nvPr>
            <p:ph idx="1" type="body"/>
          </p:nvPr>
        </p:nvSpPr>
        <p:spPr>
          <a:xfrm>
            <a:off x="6071408" y="3122229"/>
            <a:ext cx="2596800" cy="1563600"/>
          </a:xfrm>
          <a:prstGeom prst="rect">
            <a:avLst/>
          </a:prstGeom>
          <a:solidFill>
            <a:schemeClr val="accent5"/>
          </a:solid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79" name="Google Shape;79;p15"/>
          <p:cNvSpPr txBox="1"/>
          <p:nvPr>
            <p:ph idx="2" type="body"/>
          </p:nvPr>
        </p:nvSpPr>
        <p:spPr>
          <a:xfrm>
            <a:off x="3270370" y="3122229"/>
            <a:ext cx="2596800" cy="1563600"/>
          </a:xfrm>
          <a:prstGeom prst="rect">
            <a:avLst/>
          </a:prstGeom>
          <a:solidFill>
            <a:schemeClr val="accent3"/>
          </a:solid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80" name="Google Shape;80;p15"/>
          <p:cNvSpPr txBox="1"/>
          <p:nvPr>
            <p:ph idx="3" type="body"/>
          </p:nvPr>
        </p:nvSpPr>
        <p:spPr>
          <a:xfrm>
            <a:off x="469332" y="3122229"/>
            <a:ext cx="2596800" cy="1563600"/>
          </a:xfrm>
          <a:prstGeom prst="rect">
            <a:avLst/>
          </a:prstGeom>
          <a:solidFill>
            <a:schemeClr val="dk1"/>
          </a:solid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81" name="Google Shape;81;p15"/>
          <p:cNvSpPr txBox="1"/>
          <p:nvPr>
            <p:ph idx="4" type="body"/>
          </p:nvPr>
        </p:nvSpPr>
        <p:spPr>
          <a:xfrm>
            <a:off x="6071408" y="1351280"/>
            <a:ext cx="2596800" cy="1563600"/>
          </a:xfrm>
          <a:prstGeom prst="rect">
            <a:avLst/>
          </a:prstGeom>
          <a:solidFill>
            <a:srgbClr val="908E90"/>
          </a:solid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82" name="Google Shape;82;p15"/>
          <p:cNvSpPr txBox="1"/>
          <p:nvPr>
            <p:ph idx="5" type="body"/>
          </p:nvPr>
        </p:nvSpPr>
        <p:spPr>
          <a:xfrm>
            <a:off x="3270370" y="1351280"/>
            <a:ext cx="2596800" cy="1563600"/>
          </a:xfrm>
          <a:prstGeom prst="rect">
            <a:avLst/>
          </a:prstGeom>
          <a:solidFill>
            <a:schemeClr val="accent1"/>
          </a:solid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83" name="Google Shape;83;p15"/>
          <p:cNvSpPr txBox="1"/>
          <p:nvPr>
            <p:ph idx="6" type="body"/>
          </p:nvPr>
        </p:nvSpPr>
        <p:spPr>
          <a:xfrm>
            <a:off x="469332" y="1351280"/>
            <a:ext cx="2596800" cy="1563600"/>
          </a:xfrm>
          <a:prstGeom prst="rect">
            <a:avLst/>
          </a:prstGeom>
          <a:solidFill>
            <a:schemeClr val="accent4"/>
          </a:solid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84" name="Google Shape;84;p15"/>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85" name="Shape 85"/>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bg>
      <p:bgPr>
        <a:solidFill>
          <a:schemeClr val="lt1"/>
        </a:solidFill>
      </p:bgPr>
    </p:bg>
    <p:spTree>
      <p:nvGrpSpPr>
        <p:cNvPr id="86" name="Shape 86"/>
        <p:cNvGrpSpPr/>
        <p:nvPr/>
      </p:nvGrpSpPr>
      <p:grpSpPr>
        <a:xfrm>
          <a:off x="0" y="0"/>
          <a:ext cx="0" cy="0"/>
          <a:chOff x="0" y="0"/>
          <a:chExt cx="0" cy="0"/>
        </a:xfrm>
      </p:grpSpPr>
      <p:sp>
        <p:nvSpPr>
          <p:cNvPr id="87" name="Google Shape;87;p17"/>
          <p:cNvSpPr txBox="1"/>
          <p:nvPr>
            <p:ph idx="1" type="body"/>
          </p:nvPr>
        </p:nvSpPr>
        <p:spPr>
          <a:xfrm>
            <a:off x="4692662" y="2004058"/>
            <a:ext cx="3996000" cy="2505600"/>
          </a:xfrm>
          <a:prstGeom prst="rect">
            <a:avLst/>
          </a:prstGeom>
          <a:noFill/>
          <a:ln>
            <a:noFill/>
          </a:ln>
        </p:spPr>
        <p:txBody>
          <a:bodyPr anchorCtr="0" anchor="t" bIns="68575" lIns="68575" spcFirstLastPara="1" rIns="68575" wrap="square" tIns="68575">
            <a:noAutofit/>
          </a:bodyPr>
          <a:lstStyle>
            <a:lvl1pPr indent="-298450" lvl="0" marL="457200" rtl="0">
              <a:spcBef>
                <a:spcPts val="600"/>
              </a:spcBef>
              <a:spcAft>
                <a:spcPts val="0"/>
              </a:spcAft>
              <a:buSzPts val="1100"/>
              <a:buChar char="●"/>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88" name="Google Shape;88;p17"/>
          <p:cNvSpPr txBox="1"/>
          <p:nvPr>
            <p:ph idx="2" type="body"/>
          </p:nvPr>
        </p:nvSpPr>
        <p:spPr>
          <a:xfrm>
            <a:off x="4692662" y="1326475"/>
            <a:ext cx="3987900" cy="559200"/>
          </a:xfrm>
          <a:prstGeom prst="rect">
            <a:avLst/>
          </a:prstGeom>
          <a:noFill/>
          <a:ln>
            <a:noFill/>
          </a:ln>
        </p:spPr>
        <p:txBody>
          <a:bodyPr anchorCtr="0" anchor="ctr" bIns="68575" lIns="68575" spcFirstLastPara="1" rIns="68575" wrap="square" tIns="68575">
            <a:noAutofit/>
          </a:bodyPr>
          <a:lstStyle>
            <a:lvl1pPr indent="-228600" lvl="0" marL="457200" rtl="0" algn="l">
              <a:spcBef>
                <a:spcPts val="600"/>
              </a:spcBef>
              <a:spcAft>
                <a:spcPts val="0"/>
              </a:spcAft>
              <a:buClr>
                <a:schemeClr val="accen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89" name="Google Shape;89;p17"/>
          <p:cNvSpPr txBox="1"/>
          <p:nvPr>
            <p:ph idx="3" type="body"/>
          </p:nvPr>
        </p:nvSpPr>
        <p:spPr>
          <a:xfrm>
            <a:off x="454026" y="2004058"/>
            <a:ext cx="3996000" cy="2505600"/>
          </a:xfrm>
          <a:prstGeom prst="rect">
            <a:avLst/>
          </a:prstGeom>
          <a:noFill/>
          <a:ln>
            <a:noFill/>
          </a:ln>
        </p:spPr>
        <p:txBody>
          <a:bodyPr anchorCtr="0" anchor="t" bIns="68575" lIns="68575" spcFirstLastPara="1" rIns="68575" wrap="square" tIns="68575">
            <a:noAutofit/>
          </a:bodyPr>
          <a:lstStyle>
            <a:lvl1pPr indent="-298450" lvl="0" marL="457200" rtl="0">
              <a:spcBef>
                <a:spcPts val="600"/>
              </a:spcBef>
              <a:spcAft>
                <a:spcPts val="0"/>
              </a:spcAft>
              <a:buSzPts val="1100"/>
              <a:buChar char="●"/>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90" name="Google Shape;90;p17"/>
          <p:cNvSpPr txBox="1"/>
          <p:nvPr>
            <p:ph idx="4" type="body"/>
          </p:nvPr>
        </p:nvSpPr>
        <p:spPr>
          <a:xfrm>
            <a:off x="454026" y="1325318"/>
            <a:ext cx="3993900" cy="560100"/>
          </a:xfrm>
          <a:prstGeom prst="rect">
            <a:avLst/>
          </a:prstGeom>
          <a:noFill/>
          <a:ln>
            <a:noFill/>
          </a:ln>
        </p:spPr>
        <p:txBody>
          <a:bodyPr anchorCtr="0" anchor="ctr" bIns="68575" lIns="68575" spcFirstLastPara="1" rIns="68575" wrap="square" tIns="68575">
            <a:noAutofit/>
          </a:bodyPr>
          <a:lstStyle>
            <a:lvl1pPr indent="-228600" lvl="0" marL="457200" rtl="0" algn="l">
              <a:spcBef>
                <a:spcPts val="600"/>
              </a:spcBef>
              <a:spcAft>
                <a:spcPts val="0"/>
              </a:spcAft>
              <a:buClr>
                <a:schemeClr val="accen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91" name="Google Shape;91;p17"/>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92" name="Shape 92"/>
        <p:cNvGrpSpPr/>
        <p:nvPr/>
      </p:nvGrpSpPr>
      <p:grpSpPr>
        <a:xfrm>
          <a:off x="0" y="0"/>
          <a:ext cx="0" cy="0"/>
          <a:chOff x="0" y="0"/>
          <a:chExt cx="0" cy="0"/>
        </a:xfrm>
      </p:grpSpPr>
      <p:sp>
        <p:nvSpPr>
          <p:cNvPr id="93" name="Google Shape;93;p18"/>
          <p:cNvSpPr txBox="1"/>
          <p:nvPr>
            <p:ph idx="1" type="body"/>
          </p:nvPr>
        </p:nvSpPr>
        <p:spPr>
          <a:xfrm>
            <a:off x="467033" y="1327356"/>
            <a:ext cx="3989400" cy="3172800"/>
          </a:xfrm>
          <a:prstGeom prst="rect">
            <a:avLst/>
          </a:prstGeom>
          <a:noFill/>
          <a:ln>
            <a:noFill/>
          </a:ln>
        </p:spPr>
        <p:txBody>
          <a:bodyPr anchorCtr="0" anchor="ctr" bIns="68575" lIns="68575" spcFirstLastPara="1" rIns="68575" wrap="square" tIns="68575">
            <a:noAutofit/>
          </a:bodyPr>
          <a:lstStyle>
            <a:lvl1pPr indent="-298450" lvl="0" marL="457200" rtl="0" algn="l">
              <a:spcBef>
                <a:spcPts val="1200"/>
              </a:spcBef>
              <a:spcAft>
                <a:spcPts val="0"/>
              </a:spcAft>
              <a:buClr>
                <a:schemeClr val="accent1"/>
              </a:buClr>
              <a:buSzPts val="1100"/>
              <a:buFont typeface="PT Sans"/>
              <a:buChar char=" "/>
              <a:defRPr sz="1100"/>
            </a:lvl1pPr>
            <a:lvl2pPr indent="-298450" lvl="1" marL="914400" rtl="0" algn="l">
              <a:spcBef>
                <a:spcPts val="0"/>
              </a:spcBef>
              <a:spcAft>
                <a:spcPts val="0"/>
              </a:spcAft>
              <a:buClr>
                <a:schemeClr val="accent1"/>
              </a:buClr>
              <a:buSzPts val="1100"/>
              <a:buFont typeface="PT Sans"/>
              <a:buChar char=" "/>
              <a:defRPr sz="1100"/>
            </a:lvl2pPr>
            <a:lvl3pPr indent="-298450" lvl="2" marL="1371600" rtl="0" algn="l">
              <a:spcBef>
                <a:spcPts val="0"/>
              </a:spcBef>
              <a:spcAft>
                <a:spcPts val="0"/>
              </a:spcAft>
              <a:buClr>
                <a:srgbClr val="FF6600"/>
              </a:buClr>
              <a:buSzPts val="1100"/>
              <a:buFont typeface="PT Sans"/>
              <a:buChar char=" "/>
              <a:defRPr sz="1100"/>
            </a:lvl3pPr>
            <a:lvl4pPr indent="-228600" lvl="3" marL="1828800" rtl="0" algn="ctr">
              <a:spcBef>
                <a:spcPts val="360"/>
              </a:spcBef>
              <a:spcAft>
                <a:spcPts val="0"/>
              </a:spcAft>
              <a:buClr>
                <a:srgbClr val="FF6600"/>
              </a:buClr>
              <a:buSzPts val="1100"/>
              <a:buFont typeface="Helvetica Neue"/>
              <a:buNone/>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94" name="Google Shape;94;p18"/>
          <p:cNvSpPr txBox="1"/>
          <p:nvPr>
            <p:ph type="title"/>
          </p:nvPr>
        </p:nvSpPr>
        <p:spPr>
          <a:xfrm>
            <a:off x="467033" y="140402"/>
            <a:ext cx="8226300" cy="1178100"/>
          </a:xfrm>
          <a:prstGeom prst="rect">
            <a:avLst/>
          </a:prstGeom>
          <a:noFill/>
          <a:ln>
            <a:noFill/>
          </a:ln>
        </p:spPr>
        <p:txBody>
          <a:bodyPr anchorCtr="0" anchor="ctr" bIns="68575" lIns="68575" spcFirstLastPara="1" rIns="68575" wrap="square" tIns="6857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95" name="Google Shape;95;p18"/>
          <p:cNvSpPr txBox="1"/>
          <p:nvPr>
            <p:ph idx="2" type="body"/>
          </p:nvPr>
        </p:nvSpPr>
        <p:spPr>
          <a:xfrm>
            <a:off x="4704055" y="1327356"/>
            <a:ext cx="3989400" cy="3172800"/>
          </a:xfrm>
          <a:prstGeom prst="rect">
            <a:avLst/>
          </a:prstGeom>
          <a:noFill/>
          <a:ln>
            <a:noFill/>
          </a:ln>
        </p:spPr>
        <p:txBody>
          <a:bodyPr anchorCtr="0" anchor="ctr" bIns="68575" lIns="68575" spcFirstLastPara="1" rIns="68575" wrap="square" tIns="68575">
            <a:noAutofit/>
          </a:bodyPr>
          <a:lstStyle>
            <a:lvl1pPr indent="-298450" lvl="0" marL="457200" rtl="0" algn="l">
              <a:spcBef>
                <a:spcPts val="1200"/>
              </a:spcBef>
              <a:spcAft>
                <a:spcPts val="0"/>
              </a:spcAft>
              <a:buClr>
                <a:schemeClr val="accent1"/>
              </a:buClr>
              <a:buSzPts val="1100"/>
              <a:buFont typeface="PT Sans"/>
              <a:buChar char=" "/>
              <a:defRPr sz="1100"/>
            </a:lvl1pPr>
            <a:lvl2pPr indent="-298450" lvl="1" marL="914400" rtl="0" algn="l">
              <a:spcBef>
                <a:spcPts val="0"/>
              </a:spcBef>
              <a:spcAft>
                <a:spcPts val="0"/>
              </a:spcAft>
              <a:buClr>
                <a:schemeClr val="accent1"/>
              </a:buClr>
              <a:buSzPts val="1100"/>
              <a:buFont typeface="PT Sans"/>
              <a:buChar char=" "/>
              <a:defRPr sz="1100"/>
            </a:lvl2pPr>
            <a:lvl3pPr indent="-298450" lvl="2" marL="1371600" rtl="0" algn="l">
              <a:spcBef>
                <a:spcPts val="0"/>
              </a:spcBef>
              <a:spcAft>
                <a:spcPts val="0"/>
              </a:spcAft>
              <a:buClr>
                <a:srgbClr val="FF6600"/>
              </a:buClr>
              <a:buSzPts val="1100"/>
              <a:buFont typeface="PT Sans"/>
              <a:buChar char=" "/>
              <a:defRPr sz="1100"/>
            </a:lvl3pPr>
            <a:lvl4pPr indent="-228600" lvl="3" marL="1828800" rtl="0" algn="ctr">
              <a:spcBef>
                <a:spcPts val="360"/>
              </a:spcBef>
              <a:spcAft>
                <a:spcPts val="0"/>
              </a:spcAft>
              <a:buClr>
                <a:srgbClr val="FF6600"/>
              </a:buClr>
              <a:buSzPts val="1100"/>
              <a:buFont typeface="Helvetica Neue"/>
              <a:buNone/>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96" name="Shape 96"/>
        <p:cNvGrpSpPr/>
        <p:nvPr/>
      </p:nvGrpSpPr>
      <p:grpSpPr>
        <a:xfrm>
          <a:off x="0" y="0"/>
          <a:ext cx="0" cy="0"/>
          <a:chOff x="0" y="0"/>
          <a:chExt cx="0" cy="0"/>
        </a:xfrm>
      </p:grpSpPr>
      <p:sp>
        <p:nvSpPr>
          <p:cNvPr id="97" name="Google Shape;97;p19"/>
          <p:cNvSpPr txBox="1"/>
          <p:nvPr>
            <p:ph type="title"/>
          </p:nvPr>
        </p:nvSpPr>
        <p:spPr>
          <a:xfrm>
            <a:off x="463177" y="140402"/>
            <a:ext cx="8234400" cy="1178100"/>
          </a:xfrm>
          <a:prstGeom prst="rect">
            <a:avLst/>
          </a:prstGeom>
          <a:noFill/>
          <a:ln>
            <a:noFill/>
          </a:ln>
        </p:spPr>
        <p:txBody>
          <a:bodyPr anchorCtr="0" anchor="ctr" bIns="68575" lIns="68575" spcFirstLastPara="1" rIns="68575" wrap="square" tIns="6857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Left | Gray Right">
  <p:cSld name="Bullets Left | Gray Right">
    <p:spTree>
      <p:nvGrpSpPr>
        <p:cNvPr id="98" name="Shape 98"/>
        <p:cNvGrpSpPr/>
        <p:nvPr/>
      </p:nvGrpSpPr>
      <p:grpSpPr>
        <a:xfrm>
          <a:off x="0" y="0"/>
          <a:ext cx="0" cy="0"/>
          <a:chOff x="0" y="0"/>
          <a:chExt cx="0" cy="0"/>
        </a:xfrm>
      </p:grpSpPr>
      <p:sp>
        <p:nvSpPr>
          <p:cNvPr id="99" name="Google Shape;99;p20"/>
          <p:cNvSpPr/>
          <p:nvPr/>
        </p:nvSpPr>
        <p:spPr>
          <a:xfrm>
            <a:off x="5405223" y="1318638"/>
            <a:ext cx="3388200" cy="3179400"/>
          </a:xfrm>
          <a:prstGeom prst="rect">
            <a:avLst/>
          </a:prstGeom>
          <a:solidFill>
            <a:srgbClr val="F2F2F2"/>
          </a:solidFill>
          <a:ln>
            <a:noFill/>
          </a:ln>
        </p:spPr>
        <p:txBody>
          <a:bodyPr anchorCtr="0" anchor="ctr" bIns="28575" lIns="28550" spcFirstLastPara="1" rIns="28550" wrap="square" tIns="28575">
            <a:noAutofit/>
          </a:bodyPr>
          <a:lstStyle/>
          <a:p>
            <a:pPr indent="0" lvl="0" marL="0" marR="0" rtl="0" algn="l">
              <a:spcBef>
                <a:spcPts val="0"/>
              </a:spcBef>
              <a:spcAft>
                <a:spcPts val="0"/>
              </a:spcAft>
              <a:buNone/>
            </a:pPr>
            <a:r>
              <a:t/>
            </a:r>
            <a:endParaRPr b="0" i="0" sz="2400" u="none" cap="none" strike="noStrike">
              <a:solidFill>
                <a:srgbClr val="333333"/>
              </a:solidFill>
              <a:latin typeface="PT Sans"/>
              <a:ea typeface="PT Sans"/>
              <a:cs typeface="PT Sans"/>
              <a:sym typeface="PT Sans"/>
            </a:endParaRPr>
          </a:p>
        </p:txBody>
      </p:sp>
      <p:sp>
        <p:nvSpPr>
          <p:cNvPr id="100" name="Google Shape;100;p20"/>
          <p:cNvSpPr txBox="1"/>
          <p:nvPr>
            <p:ph idx="1" type="body"/>
          </p:nvPr>
        </p:nvSpPr>
        <p:spPr>
          <a:xfrm>
            <a:off x="5576831" y="1479175"/>
            <a:ext cx="3023700" cy="2868600"/>
          </a:xfrm>
          <a:prstGeom prst="rect">
            <a:avLst/>
          </a:prstGeom>
          <a:no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accen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01" name="Google Shape;101;p20"/>
          <p:cNvSpPr txBox="1"/>
          <p:nvPr>
            <p:ph idx="2" type="body"/>
          </p:nvPr>
        </p:nvSpPr>
        <p:spPr>
          <a:xfrm>
            <a:off x="452344" y="1327356"/>
            <a:ext cx="4665000" cy="3172800"/>
          </a:xfrm>
          <a:prstGeom prst="rect">
            <a:avLst/>
          </a:prstGeom>
          <a:noFill/>
          <a:ln>
            <a:noFill/>
          </a:ln>
        </p:spPr>
        <p:txBody>
          <a:bodyPr anchorCtr="0" anchor="t" bIns="68575" lIns="68575" spcFirstLastPara="1" rIns="68575" wrap="square" tIns="68575">
            <a:noAutofit/>
          </a:bodyPr>
          <a:lstStyle>
            <a:lvl1pPr indent="-298450" lvl="0" marL="457200" rtl="0">
              <a:spcBef>
                <a:spcPts val="600"/>
              </a:spcBef>
              <a:spcAft>
                <a:spcPts val="0"/>
              </a:spcAft>
              <a:buClr>
                <a:schemeClr val="accent1"/>
              </a:buClr>
              <a:buSzPts val="1100"/>
              <a:buFont typeface="Noto Symbol"/>
              <a:buChar char="▪"/>
              <a:defRPr sz="1100"/>
            </a:lvl1pPr>
            <a:lvl2pPr indent="-298450" lvl="1" marL="914400" rtl="0">
              <a:spcBef>
                <a:spcPts val="480"/>
              </a:spcBef>
              <a:spcAft>
                <a:spcPts val="0"/>
              </a:spcAft>
              <a:buClr>
                <a:srgbClr val="A5A5A5"/>
              </a:buClr>
              <a:buSzPts val="1100"/>
              <a:buFont typeface="Merriweather Sans"/>
              <a:buChar char="-"/>
              <a:defRPr sz="1100"/>
            </a:lvl2pPr>
            <a:lvl3pPr indent="-298450" lvl="2" marL="1371600" rtl="0">
              <a:spcBef>
                <a:spcPts val="480"/>
              </a:spcBef>
              <a:spcAft>
                <a:spcPts val="0"/>
              </a:spcAft>
              <a:buClr>
                <a:srgbClr val="D8D8D8"/>
              </a:buClr>
              <a:buSzPts val="1100"/>
              <a:buFont typeface="Merriweather Sans"/>
              <a:buChar char="•"/>
              <a:defRPr sz="1100"/>
            </a:lvl3pPr>
            <a:lvl4pPr indent="-298450" lvl="3" marL="1828800" rtl="0">
              <a:spcBef>
                <a:spcPts val="360"/>
              </a:spcBef>
              <a:spcAft>
                <a:spcPts val="0"/>
              </a:spcAft>
              <a:buClr>
                <a:srgbClr val="D8D8D8"/>
              </a:buClr>
              <a:buSzPts val="1100"/>
              <a:buFont typeface="Merriweather Sans"/>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02" name="Google Shape;102;p20"/>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spTree>
      <p:nvGrpSpPr>
        <p:cNvPr id="15" name="Shape 15"/>
        <p:cNvGrpSpPr/>
        <p:nvPr/>
      </p:nvGrpSpPr>
      <p:grpSpPr>
        <a:xfrm>
          <a:off x="0" y="0"/>
          <a:ext cx="0" cy="0"/>
          <a:chOff x="0" y="0"/>
          <a:chExt cx="0" cy="0"/>
        </a:xfrm>
      </p:grpSpPr>
      <p:sp>
        <p:nvSpPr>
          <p:cNvPr id="16" name="Google Shape;16;p3"/>
          <p:cNvSpPr/>
          <p:nvPr/>
        </p:nvSpPr>
        <p:spPr>
          <a:xfrm>
            <a:off x="0" y="0"/>
            <a:ext cx="9144000" cy="26583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7" name="Google Shape;17;p3"/>
          <p:cNvCxnSpPr/>
          <p:nvPr/>
        </p:nvCxnSpPr>
        <p:spPr>
          <a:xfrm>
            <a:off x="0" y="265840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8" name="Google Shape;18;p3"/>
          <p:cNvSpPr txBox="1"/>
          <p:nvPr>
            <p:ph type="ctrTitle"/>
          </p:nvPr>
        </p:nvSpPr>
        <p:spPr>
          <a:xfrm>
            <a:off x="685800" y="953381"/>
            <a:ext cx="7772400" cy="1648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19" name="Google Shape;19;p3"/>
          <p:cNvSpPr txBox="1"/>
          <p:nvPr>
            <p:ph idx="1" type="subTitle"/>
          </p:nvPr>
        </p:nvSpPr>
        <p:spPr>
          <a:xfrm>
            <a:off x="685800" y="3627027"/>
            <a:ext cx="7772400" cy="774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0" name="Google Shape;20;p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3" name="Shape 103"/>
        <p:cNvGrpSpPr/>
        <p:nvPr/>
      </p:nvGrpSpPr>
      <p:grpSpPr>
        <a:xfrm>
          <a:off x="0" y="0"/>
          <a:ext cx="0" cy="0"/>
          <a:chOff x="0" y="0"/>
          <a:chExt cx="0" cy="0"/>
        </a:xfrm>
      </p:grpSpPr>
      <p:sp>
        <p:nvSpPr>
          <p:cNvPr id="104" name="Google Shape;104;p2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05" name="Google Shape;105;p21"/>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6" name="Google Shape;106;p2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sz="900">
                <a:solidFill>
                  <a:srgbClr val="888888"/>
                </a:solidFill>
                <a:latin typeface="Arial"/>
                <a:ea typeface="Arial"/>
                <a:cs typeface="Arial"/>
                <a:sym typeface="Arial"/>
              </a:defRPr>
            </a:lvl1pPr>
            <a:lvl2pPr indent="0" lvl="1" marL="3429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indent="0" lvl="5" marL="17145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indent="0" lvl="6" marL="20574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indent="0" lvl="7" marL="24003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indent="0" lvl="8" marL="27432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07" name="Google Shape;107;p2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sz="900">
                <a:solidFill>
                  <a:srgbClr val="888888"/>
                </a:solidFill>
                <a:latin typeface="Arial"/>
                <a:ea typeface="Arial"/>
                <a:cs typeface="Arial"/>
                <a:sym typeface="Arial"/>
              </a:defRPr>
            </a:lvl1pPr>
            <a:lvl2pPr indent="0" lvl="1" marL="3429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indent="0" lvl="5" marL="17145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indent="0" lvl="6" marL="20574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indent="0" lvl="7" marL="24003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indent="0" lvl="8" marL="27432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08" name="Google Shape;108;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spcAft>
                <a:spcPts val="0"/>
              </a:spcAft>
              <a:buNone/>
              <a:defRPr sz="900">
                <a:solidFill>
                  <a:srgbClr val="888888"/>
                </a:solidFill>
                <a:latin typeface="Arial"/>
                <a:ea typeface="Arial"/>
                <a:cs typeface="Arial"/>
                <a:sym typeface="Arial"/>
              </a:defRPr>
            </a:lvl1pPr>
            <a:lvl2pPr indent="0" lvl="1" marL="0" marR="0" rtl="0" algn="r">
              <a:spcBef>
                <a:spcPts val="0"/>
              </a:spcBef>
              <a:spcAft>
                <a:spcPts val="0"/>
              </a:spcAft>
              <a:buNone/>
              <a:defRPr sz="900">
                <a:solidFill>
                  <a:srgbClr val="888888"/>
                </a:solidFill>
                <a:latin typeface="Arial"/>
                <a:ea typeface="Arial"/>
                <a:cs typeface="Arial"/>
                <a:sym typeface="Arial"/>
              </a:defRPr>
            </a:lvl2pPr>
            <a:lvl3pPr indent="0" lvl="2" marL="0" marR="0" rtl="0" algn="r">
              <a:spcBef>
                <a:spcPts val="0"/>
              </a:spcBef>
              <a:spcAft>
                <a:spcPts val="0"/>
              </a:spcAft>
              <a:buNone/>
              <a:defRPr sz="900">
                <a:solidFill>
                  <a:srgbClr val="888888"/>
                </a:solidFill>
                <a:latin typeface="Arial"/>
                <a:ea typeface="Arial"/>
                <a:cs typeface="Arial"/>
                <a:sym typeface="Arial"/>
              </a:defRPr>
            </a:lvl3pPr>
            <a:lvl4pPr indent="0" lvl="3" marL="0" marR="0" rtl="0" algn="r">
              <a:spcBef>
                <a:spcPts val="0"/>
              </a:spcBef>
              <a:spcAft>
                <a:spcPts val="0"/>
              </a:spcAft>
              <a:buNone/>
              <a:defRPr sz="900">
                <a:solidFill>
                  <a:srgbClr val="888888"/>
                </a:solidFill>
                <a:latin typeface="Arial"/>
                <a:ea typeface="Arial"/>
                <a:cs typeface="Arial"/>
                <a:sym typeface="Arial"/>
              </a:defRPr>
            </a:lvl4pPr>
            <a:lvl5pPr indent="0" lvl="4" marL="0" marR="0" rtl="0" algn="r">
              <a:spcBef>
                <a:spcPts val="0"/>
              </a:spcBef>
              <a:spcAft>
                <a:spcPts val="0"/>
              </a:spcAft>
              <a:buNone/>
              <a:defRPr sz="900">
                <a:solidFill>
                  <a:srgbClr val="888888"/>
                </a:solidFill>
                <a:latin typeface="Arial"/>
                <a:ea typeface="Arial"/>
                <a:cs typeface="Arial"/>
                <a:sym typeface="Arial"/>
              </a:defRPr>
            </a:lvl5pPr>
            <a:lvl6pPr indent="0" lvl="5" marL="0" marR="0" rtl="0" algn="r">
              <a:spcBef>
                <a:spcPts val="0"/>
              </a:spcBef>
              <a:spcAft>
                <a:spcPts val="0"/>
              </a:spcAft>
              <a:buNone/>
              <a:defRPr sz="900">
                <a:solidFill>
                  <a:srgbClr val="888888"/>
                </a:solidFill>
                <a:latin typeface="Arial"/>
                <a:ea typeface="Arial"/>
                <a:cs typeface="Arial"/>
                <a:sym typeface="Arial"/>
              </a:defRPr>
            </a:lvl6pPr>
            <a:lvl7pPr indent="0" lvl="6" marL="0" marR="0" rtl="0" algn="r">
              <a:spcBef>
                <a:spcPts val="0"/>
              </a:spcBef>
              <a:spcAft>
                <a:spcPts val="0"/>
              </a:spcAft>
              <a:buNone/>
              <a:defRPr sz="900">
                <a:solidFill>
                  <a:srgbClr val="888888"/>
                </a:solidFill>
                <a:latin typeface="Arial"/>
                <a:ea typeface="Arial"/>
                <a:cs typeface="Arial"/>
                <a:sym typeface="Arial"/>
              </a:defRPr>
            </a:lvl7pPr>
            <a:lvl8pPr indent="0" lvl="7" marL="0" marR="0" rtl="0" algn="r">
              <a:spcBef>
                <a:spcPts val="0"/>
              </a:spcBef>
              <a:spcAft>
                <a:spcPts val="0"/>
              </a:spcAft>
              <a:buNone/>
              <a:defRPr sz="900">
                <a:solidFill>
                  <a:srgbClr val="888888"/>
                </a:solidFill>
                <a:latin typeface="Arial"/>
                <a:ea typeface="Arial"/>
                <a:cs typeface="Arial"/>
                <a:sym typeface="Arial"/>
              </a:defRPr>
            </a:lvl8pPr>
            <a:lvl9pPr indent="0" lvl="8" marL="0" marR="0" rtl="0" algn="r">
              <a:spcBef>
                <a:spcPts val="0"/>
              </a:spcBef>
              <a:spcAft>
                <a:spcPts val="0"/>
              </a:spcAft>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p:cSld name="Code Top">
    <p:spTree>
      <p:nvGrpSpPr>
        <p:cNvPr id="109" name="Shape 109"/>
        <p:cNvGrpSpPr/>
        <p:nvPr/>
      </p:nvGrpSpPr>
      <p:grpSpPr>
        <a:xfrm>
          <a:off x="0" y="0"/>
          <a:ext cx="0" cy="0"/>
          <a:chOff x="0" y="0"/>
          <a:chExt cx="0" cy="0"/>
        </a:xfrm>
      </p:grpSpPr>
      <p:sp>
        <p:nvSpPr>
          <p:cNvPr id="110" name="Google Shape;110;p22"/>
          <p:cNvSpPr txBox="1"/>
          <p:nvPr>
            <p:ph idx="1" type="body"/>
          </p:nvPr>
        </p:nvSpPr>
        <p:spPr>
          <a:xfrm>
            <a:off x="0" y="0"/>
            <a:ext cx="9144000" cy="2838600"/>
          </a:xfrm>
          <a:prstGeom prst="rect">
            <a:avLst/>
          </a:prstGeom>
          <a:solidFill>
            <a:schemeClr val="dk2"/>
          </a:solidFill>
          <a:ln>
            <a:noFill/>
          </a:ln>
        </p:spPr>
        <p:txBody>
          <a:bodyPr anchorCtr="0" anchor="b" bIns="68575" lIns="68575" spcFirstLastPara="1" rIns="68575" wrap="square" tIns="68575">
            <a:noAutofit/>
          </a:bodyPr>
          <a:lstStyle>
            <a:lvl1pPr indent="-228600" lvl="0" marL="457200" marR="0" rtl="0" algn="l">
              <a:lnSpc>
                <a:spcPct val="90000"/>
              </a:lnSpc>
              <a:spcBef>
                <a:spcPts val="0"/>
              </a:spcBef>
              <a:spcAft>
                <a:spcPts val="0"/>
              </a:spcAft>
              <a:buClr>
                <a:schemeClr val="lt1"/>
              </a:buClr>
              <a:buSzPts val="1100"/>
              <a:buFont typeface="Consolas"/>
              <a:buNone/>
              <a:defRPr b="0" i="0" sz="2100" u="none" cap="none" strike="noStrike">
                <a:solidFill>
                  <a:schemeClr val="dk1"/>
                </a:solidFill>
                <a:latin typeface="Calibri"/>
                <a:ea typeface="Calibri"/>
                <a:cs typeface="Calibri"/>
                <a:sym typeface="Calibri"/>
              </a:defRPr>
            </a:lvl1pPr>
            <a:lvl2pPr indent="-228600" lvl="1" marL="914400" marR="0" rtl="0" algn="l">
              <a:lnSpc>
                <a:spcPct val="90000"/>
              </a:lnSpc>
              <a:spcBef>
                <a:spcPts val="0"/>
              </a:spcBef>
              <a:spcAft>
                <a:spcPts val="0"/>
              </a:spcAft>
              <a:buClr>
                <a:srgbClr val="424244"/>
              </a:buClr>
              <a:buSzPts val="1100"/>
              <a:buFont typeface="Consolas"/>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0"/>
              </a:spcBef>
              <a:spcAft>
                <a:spcPts val="0"/>
              </a:spcAft>
              <a:buClr>
                <a:srgbClr val="424244"/>
              </a:buClr>
              <a:buSzPts val="1100"/>
              <a:buFont typeface="Consolas"/>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0"/>
              </a:spcBef>
              <a:spcAft>
                <a:spcPts val="0"/>
              </a:spcAft>
              <a:buClr>
                <a:srgbClr val="424244"/>
              </a:buClr>
              <a:buSzPts val="1100"/>
              <a:buFont typeface="Consolas"/>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0"/>
              </a:spcBef>
              <a:spcAft>
                <a:spcPts val="0"/>
              </a:spcAft>
              <a:buClr>
                <a:srgbClr val="424244"/>
              </a:buClr>
              <a:buSzPts val="1100"/>
              <a:buFont typeface="Consolas"/>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1" name="Google Shape;111;p22"/>
          <p:cNvSpPr txBox="1"/>
          <p:nvPr>
            <p:ph idx="2" type="body"/>
          </p:nvPr>
        </p:nvSpPr>
        <p:spPr>
          <a:xfrm>
            <a:off x="450851" y="3665219"/>
            <a:ext cx="8175900" cy="9954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0"/>
              </a:spcBef>
              <a:spcAft>
                <a:spcPts val="0"/>
              </a:spcAft>
              <a:buClr>
                <a:schemeClr val="accent1"/>
              </a:buClr>
              <a:buSzPts val="1100"/>
              <a:buFont typeface="PT Sans"/>
              <a:buNone/>
              <a:defRPr b="0" i="0" sz="2100" u="none" cap="none" strike="noStrike">
                <a:solidFill>
                  <a:schemeClr val="dk1"/>
                </a:solidFill>
                <a:latin typeface="Calibri"/>
                <a:ea typeface="Calibri"/>
                <a:cs typeface="Calibri"/>
                <a:sym typeface="Calibri"/>
              </a:defRPr>
            </a:lvl1pPr>
            <a:lvl2pPr indent="-228600" lvl="1" marL="914400" marR="0" rtl="0" algn="l">
              <a:lnSpc>
                <a:spcPct val="90000"/>
              </a:lnSpc>
              <a:spcBef>
                <a:spcPts val="800"/>
              </a:spcBef>
              <a:spcAft>
                <a:spcPts val="0"/>
              </a:spcAft>
              <a:buClr>
                <a:srgbClr val="808084"/>
              </a:buClr>
              <a:buSzPts val="1100"/>
              <a:buFont typeface="PT Sans"/>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800"/>
              </a:spcBef>
              <a:spcAft>
                <a:spcPts val="0"/>
              </a:spcAft>
              <a:buClr>
                <a:srgbClr val="808084"/>
              </a:buClr>
              <a:buSzPts val="1100"/>
              <a:buFont typeface="PT Sans"/>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800"/>
              </a:spcBef>
              <a:spcAft>
                <a:spcPts val="0"/>
              </a:spcAft>
              <a:buClr>
                <a:srgbClr val="808084"/>
              </a:buClr>
              <a:buSzPts val="1100"/>
              <a:buFont typeface="PT Sans"/>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800"/>
              </a:spcBef>
              <a:spcAft>
                <a:spcPts val="0"/>
              </a:spcAft>
              <a:buClr>
                <a:srgbClr val="808084"/>
              </a:buClr>
              <a:buSzPts val="1100"/>
              <a:buFont typeface="PT Sans"/>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8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2" name="Google Shape;112;p22"/>
          <p:cNvSpPr txBox="1"/>
          <p:nvPr>
            <p:ph type="title"/>
          </p:nvPr>
        </p:nvSpPr>
        <p:spPr>
          <a:xfrm>
            <a:off x="450849" y="2876550"/>
            <a:ext cx="8175900" cy="738000"/>
          </a:xfrm>
          <a:prstGeom prst="rect">
            <a:avLst/>
          </a:prstGeom>
          <a:noFill/>
          <a:ln>
            <a:noFill/>
          </a:ln>
        </p:spPr>
        <p:txBody>
          <a:bodyPr anchorCtr="0" anchor="b" bIns="68575" lIns="68575" spcFirstLastPara="1" rIns="68575" wrap="square" tIns="68575">
            <a:noAutofit/>
          </a:bodyPr>
          <a:lstStyle>
            <a:lvl1pPr indent="0" lvl="0" mar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xt Chunking">
  <p:cSld name="Four Text Chunking">
    <p:spTree>
      <p:nvGrpSpPr>
        <p:cNvPr id="113" name="Shape 113"/>
        <p:cNvGrpSpPr/>
        <p:nvPr/>
      </p:nvGrpSpPr>
      <p:grpSpPr>
        <a:xfrm>
          <a:off x="0" y="0"/>
          <a:ext cx="0" cy="0"/>
          <a:chOff x="0" y="0"/>
          <a:chExt cx="0" cy="0"/>
        </a:xfrm>
      </p:grpSpPr>
      <p:sp>
        <p:nvSpPr>
          <p:cNvPr id="114" name="Google Shape;114;p23"/>
          <p:cNvSpPr txBox="1"/>
          <p:nvPr>
            <p:ph idx="1" type="body"/>
          </p:nvPr>
        </p:nvSpPr>
        <p:spPr>
          <a:xfrm>
            <a:off x="4662998" y="3066252"/>
            <a:ext cx="3943350" cy="1214156"/>
          </a:xfrm>
          <a:prstGeom prst="rect">
            <a:avLst/>
          </a:prstGeom>
          <a:solidFill>
            <a:schemeClr val="lt2"/>
          </a:solidFill>
          <a:ln>
            <a:noFill/>
          </a:ln>
        </p:spPr>
        <p:txBody>
          <a:bodyPr anchorCtr="0" anchor="ctr" bIns="205725" lIns="205725" spcFirstLastPara="1" rIns="205725" wrap="square" tIns="205725">
            <a:noAutofit/>
          </a:bodyPr>
          <a:lstStyle>
            <a:lvl1pPr indent="-228600" lvl="0" marL="457200" algn="ctr">
              <a:lnSpc>
                <a:spcPct val="100000"/>
              </a:lnSpc>
              <a:spcBef>
                <a:spcPts val="1400"/>
              </a:spcBef>
              <a:spcAft>
                <a:spcPts val="0"/>
              </a:spcAft>
              <a:buClr>
                <a:schemeClr val="dk1"/>
              </a:buClr>
              <a:buSzPts val="1400"/>
              <a:buNone/>
              <a:defRPr b="0" i="0" sz="1800">
                <a:latin typeface="Montserrat Medium"/>
                <a:ea typeface="Montserrat Medium"/>
                <a:cs typeface="Montserrat Medium"/>
                <a:sym typeface="Montserrat Medium"/>
              </a:defRPr>
            </a:lvl1pPr>
            <a:lvl2pPr indent="-292100" lvl="1" marL="914400" algn="l">
              <a:lnSpc>
                <a:spcPct val="100000"/>
              </a:lnSpc>
              <a:spcBef>
                <a:spcPts val="500"/>
              </a:spcBef>
              <a:spcAft>
                <a:spcPts val="0"/>
              </a:spcAft>
              <a:buClr>
                <a:schemeClr val="dk1"/>
              </a:buClr>
              <a:buSzPts val="1000"/>
              <a:buChar char="○"/>
              <a:defRPr sz="1100"/>
            </a:lvl2pPr>
            <a:lvl3pPr indent="-292100" lvl="2" marL="1371600" algn="l">
              <a:lnSpc>
                <a:spcPct val="100000"/>
              </a:lnSpc>
              <a:spcBef>
                <a:spcPts val="500"/>
              </a:spcBef>
              <a:spcAft>
                <a:spcPts val="0"/>
              </a:spcAft>
              <a:buClr>
                <a:schemeClr val="dk1"/>
              </a:buClr>
              <a:buSzPts val="1000"/>
              <a:buChar char="■"/>
              <a:defRPr sz="1100"/>
            </a:lvl3pPr>
            <a:lvl4pPr indent="-292100" lvl="3" marL="1828800" algn="l">
              <a:lnSpc>
                <a:spcPct val="100000"/>
              </a:lnSpc>
              <a:spcBef>
                <a:spcPts val="500"/>
              </a:spcBef>
              <a:spcAft>
                <a:spcPts val="0"/>
              </a:spcAft>
              <a:buClr>
                <a:schemeClr val="dk1"/>
              </a:buClr>
              <a:buSzPts val="1000"/>
              <a:buChar char="●"/>
              <a:defRPr sz="1100"/>
            </a:lvl4pPr>
            <a:lvl5pPr indent="-292100" lvl="4" marL="2286000" algn="l">
              <a:lnSpc>
                <a:spcPct val="100000"/>
              </a:lnSpc>
              <a:spcBef>
                <a:spcPts val="500"/>
              </a:spcBef>
              <a:spcAft>
                <a:spcPts val="0"/>
              </a:spcAft>
              <a:buClr>
                <a:schemeClr val="dk1"/>
              </a:buClr>
              <a:buSzPts val="1000"/>
              <a:buChar char="○"/>
              <a:defRPr sz="1100"/>
            </a:lvl5pPr>
            <a:lvl6pPr indent="-285750" lvl="5" marL="2743200" algn="l">
              <a:spcBef>
                <a:spcPts val="300"/>
              </a:spcBef>
              <a:spcAft>
                <a:spcPts val="0"/>
              </a:spcAft>
              <a:buSzPts val="900"/>
              <a:buChar char="■"/>
              <a:defRPr sz="1100"/>
            </a:lvl6pPr>
            <a:lvl7pPr indent="-285750" lvl="6" marL="3200400" algn="l">
              <a:spcBef>
                <a:spcPts val="300"/>
              </a:spcBef>
              <a:spcAft>
                <a:spcPts val="0"/>
              </a:spcAft>
              <a:buClr>
                <a:srgbClr val="404040"/>
              </a:buClr>
              <a:buSzPts val="900"/>
              <a:buChar char="●"/>
              <a:defRPr sz="1100"/>
            </a:lvl7pPr>
            <a:lvl8pPr indent="-285750" lvl="7" marL="3657600" algn="l">
              <a:spcBef>
                <a:spcPts val="300"/>
              </a:spcBef>
              <a:spcAft>
                <a:spcPts val="0"/>
              </a:spcAft>
              <a:buClr>
                <a:srgbClr val="404040"/>
              </a:buClr>
              <a:buSzPts val="900"/>
              <a:buChar char="○"/>
              <a:defRPr sz="1100"/>
            </a:lvl8pPr>
            <a:lvl9pPr indent="-285750" lvl="8" marL="4114800" algn="l">
              <a:spcBef>
                <a:spcPts val="300"/>
              </a:spcBef>
              <a:spcAft>
                <a:spcPts val="0"/>
              </a:spcAft>
              <a:buClr>
                <a:srgbClr val="404040"/>
              </a:buClr>
              <a:buSzPts val="900"/>
              <a:buChar char="■"/>
              <a:defRPr sz="1100"/>
            </a:lvl9pPr>
          </a:lstStyle>
          <a:p/>
        </p:txBody>
      </p:sp>
      <p:sp>
        <p:nvSpPr>
          <p:cNvPr id="115" name="Google Shape;115;p23"/>
          <p:cNvSpPr txBox="1"/>
          <p:nvPr>
            <p:ph idx="2" type="body"/>
          </p:nvPr>
        </p:nvSpPr>
        <p:spPr>
          <a:xfrm>
            <a:off x="526002" y="3066252"/>
            <a:ext cx="3943350" cy="1214156"/>
          </a:xfrm>
          <a:prstGeom prst="rect">
            <a:avLst/>
          </a:prstGeom>
          <a:solidFill>
            <a:schemeClr val="lt2"/>
          </a:solidFill>
          <a:ln>
            <a:noFill/>
          </a:ln>
        </p:spPr>
        <p:txBody>
          <a:bodyPr anchorCtr="0" anchor="ctr" bIns="205725" lIns="205725" spcFirstLastPara="1" rIns="205725" wrap="square" tIns="205725">
            <a:noAutofit/>
          </a:bodyPr>
          <a:lstStyle>
            <a:lvl1pPr indent="-228600" lvl="0" marL="457200" algn="ctr">
              <a:lnSpc>
                <a:spcPct val="100000"/>
              </a:lnSpc>
              <a:spcBef>
                <a:spcPts val="1400"/>
              </a:spcBef>
              <a:spcAft>
                <a:spcPts val="0"/>
              </a:spcAft>
              <a:buClr>
                <a:schemeClr val="dk1"/>
              </a:buClr>
              <a:buSzPts val="1400"/>
              <a:buNone/>
              <a:defRPr b="0" i="0" sz="1800">
                <a:latin typeface="Montserrat Medium"/>
                <a:ea typeface="Montserrat Medium"/>
                <a:cs typeface="Montserrat Medium"/>
                <a:sym typeface="Montserrat Medium"/>
              </a:defRPr>
            </a:lvl1pPr>
            <a:lvl2pPr indent="-292100" lvl="1" marL="914400" algn="l">
              <a:lnSpc>
                <a:spcPct val="100000"/>
              </a:lnSpc>
              <a:spcBef>
                <a:spcPts val="500"/>
              </a:spcBef>
              <a:spcAft>
                <a:spcPts val="0"/>
              </a:spcAft>
              <a:buClr>
                <a:schemeClr val="dk1"/>
              </a:buClr>
              <a:buSzPts val="1000"/>
              <a:buChar char="○"/>
              <a:defRPr sz="1100"/>
            </a:lvl2pPr>
            <a:lvl3pPr indent="-292100" lvl="2" marL="1371600" algn="l">
              <a:lnSpc>
                <a:spcPct val="100000"/>
              </a:lnSpc>
              <a:spcBef>
                <a:spcPts val="500"/>
              </a:spcBef>
              <a:spcAft>
                <a:spcPts val="0"/>
              </a:spcAft>
              <a:buClr>
                <a:schemeClr val="dk1"/>
              </a:buClr>
              <a:buSzPts val="1000"/>
              <a:buChar char="■"/>
              <a:defRPr sz="1100"/>
            </a:lvl3pPr>
            <a:lvl4pPr indent="-292100" lvl="3" marL="1828800" algn="l">
              <a:lnSpc>
                <a:spcPct val="100000"/>
              </a:lnSpc>
              <a:spcBef>
                <a:spcPts val="500"/>
              </a:spcBef>
              <a:spcAft>
                <a:spcPts val="0"/>
              </a:spcAft>
              <a:buClr>
                <a:schemeClr val="dk1"/>
              </a:buClr>
              <a:buSzPts val="1000"/>
              <a:buChar char="●"/>
              <a:defRPr sz="1100"/>
            </a:lvl4pPr>
            <a:lvl5pPr indent="-292100" lvl="4" marL="2286000" algn="l">
              <a:lnSpc>
                <a:spcPct val="100000"/>
              </a:lnSpc>
              <a:spcBef>
                <a:spcPts val="500"/>
              </a:spcBef>
              <a:spcAft>
                <a:spcPts val="0"/>
              </a:spcAft>
              <a:buClr>
                <a:schemeClr val="dk1"/>
              </a:buClr>
              <a:buSzPts val="1000"/>
              <a:buChar char="○"/>
              <a:defRPr sz="1100"/>
            </a:lvl5pPr>
            <a:lvl6pPr indent="-285750" lvl="5" marL="2743200" algn="l">
              <a:spcBef>
                <a:spcPts val="300"/>
              </a:spcBef>
              <a:spcAft>
                <a:spcPts val="0"/>
              </a:spcAft>
              <a:buSzPts val="900"/>
              <a:buChar char="■"/>
              <a:defRPr sz="1100"/>
            </a:lvl6pPr>
            <a:lvl7pPr indent="-285750" lvl="6" marL="3200400" algn="l">
              <a:spcBef>
                <a:spcPts val="300"/>
              </a:spcBef>
              <a:spcAft>
                <a:spcPts val="0"/>
              </a:spcAft>
              <a:buClr>
                <a:srgbClr val="404040"/>
              </a:buClr>
              <a:buSzPts val="900"/>
              <a:buChar char="●"/>
              <a:defRPr sz="1100"/>
            </a:lvl7pPr>
            <a:lvl8pPr indent="-285750" lvl="7" marL="3657600" algn="l">
              <a:spcBef>
                <a:spcPts val="300"/>
              </a:spcBef>
              <a:spcAft>
                <a:spcPts val="0"/>
              </a:spcAft>
              <a:buClr>
                <a:srgbClr val="404040"/>
              </a:buClr>
              <a:buSzPts val="900"/>
              <a:buChar char="○"/>
              <a:defRPr sz="1100"/>
            </a:lvl8pPr>
            <a:lvl9pPr indent="-285750" lvl="8" marL="4114800" algn="l">
              <a:spcBef>
                <a:spcPts val="300"/>
              </a:spcBef>
              <a:spcAft>
                <a:spcPts val="0"/>
              </a:spcAft>
              <a:buClr>
                <a:srgbClr val="404040"/>
              </a:buClr>
              <a:buSzPts val="900"/>
              <a:buChar char="■"/>
              <a:defRPr sz="1100"/>
            </a:lvl9pPr>
          </a:lstStyle>
          <a:p/>
        </p:txBody>
      </p:sp>
      <p:sp>
        <p:nvSpPr>
          <p:cNvPr id="116" name="Google Shape;116;p23"/>
          <p:cNvSpPr txBox="1"/>
          <p:nvPr>
            <p:ph idx="3" type="body"/>
          </p:nvPr>
        </p:nvSpPr>
        <p:spPr>
          <a:xfrm>
            <a:off x="4662998" y="1645158"/>
            <a:ext cx="3943350" cy="1214156"/>
          </a:xfrm>
          <a:prstGeom prst="rect">
            <a:avLst/>
          </a:prstGeom>
          <a:solidFill>
            <a:schemeClr val="lt2"/>
          </a:solidFill>
          <a:ln>
            <a:noFill/>
          </a:ln>
        </p:spPr>
        <p:txBody>
          <a:bodyPr anchorCtr="0" anchor="ctr" bIns="205725" lIns="205725" spcFirstLastPara="1" rIns="205725" wrap="square" tIns="205725">
            <a:noAutofit/>
          </a:bodyPr>
          <a:lstStyle>
            <a:lvl1pPr indent="-228600" lvl="0" marL="457200" algn="ctr">
              <a:lnSpc>
                <a:spcPct val="100000"/>
              </a:lnSpc>
              <a:spcBef>
                <a:spcPts val="1400"/>
              </a:spcBef>
              <a:spcAft>
                <a:spcPts val="0"/>
              </a:spcAft>
              <a:buClr>
                <a:schemeClr val="dk1"/>
              </a:buClr>
              <a:buSzPts val="1400"/>
              <a:buNone/>
              <a:defRPr b="0" i="0" sz="1800">
                <a:latin typeface="Montserrat Medium"/>
                <a:ea typeface="Montserrat Medium"/>
                <a:cs typeface="Montserrat Medium"/>
                <a:sym typeface="Montserrat Medium"/>
              </a:defRPr>
            </a:lvl1pPr>
            <a:lvl2pPr indent="-292100" lvl="1" marL="914400" algn="l">
              <a:lnSpc>
                <a:spcPct val="100000"/>
              </a:lnSpc>
              <a:spcBef>
                <a:spcPts val="500"/>
              </a:spcBef>
              <a:spcAft>
                <a:spcPts val="0"/>
              </a:spcAft>
              <a:buClr>
                <a:schemeClr val="dk1"/>
              </a:buClr>
              <a:buSzPts val="1000"/>
              <a:buChar char="○"/>
              <a:defRPr sz="1100"/>
            </a:lvl2pPr>
            <a:lvl3pPr indent="-292100" lvl="2" marL="1371600" algn="l">
              <a:lnSpc>
                <a:spcPct val="100000"/>
              </a:lnSpc>
              <a:spcBef>
                <a:spcPts val="500"/>
              </a:spcBef>
              <a:spcAft>
                <a:spcPts val="0"/>
              </a:spcAft>
              <a:buClr>
                <a:schemeClr val="dk1"/>
              </a:buClr>
              <a:buSzPts val="1000"/>
              <a:buChar char="■"/>
              <a:defRPr sz="1100"/>
            </a:lvl3pPr>
            <a:lvl4pPr indent="-292100" lvl="3" marL="1828800" algn="l">
              <a:lnSpc>
                <a:spcPct val="100000"/>
              </a:lnSpc>
              <a:spcBef>
                <a:spcPts val="500"/>
              </a:spcBef>
              <a:spcAft>
                <a:spcPts val="0"/>
              </a:spcAft>
              <a:buClr>
                <a:schemeClr val="dk1"/>
              </a:buClr>
              <a:buSzPts val="1000"/>
              <a:buChar char="●"/>
              <a:defRPr sz="1100"/>
            </a:lvl4pPr>
            <a:lvl5pPr indent="-292100" lvl="4" marL="2286000" algn="l">
              <a:lnSpc>
                <a:spcPct val="100000"/>
              </a:lnSpc>
              <a:spcBef>
                <a:spcPts val="500"/>
              </a:spcBef>
              <a:spcAft>
                <a:spcPts val="0"/>
              </a:spcAft>
              <a:buClr>
                <a:schemeClr val="dk1"/>
              </a:buClr>
              <a:buSzPts val="1000"/>
              <a:buChar char="○"/>
              <a:defRPr sz="1100"/>
            </a:lvl5pPr>
            <a:lvl6pPr indent="-285750" lvl="5" marL="2743200" algn="l">
              <a:spcBef>
                <a:spcPts val="300"/>
              </a:spcBef>
              <a:spcAft>
                <a:spcPts val="0"/>
              </a:spcAft>
              <a:buSzPts val="900"/>
              <a:buChar char="■"/>
              <a:defRPr sz="1100"/>
            </a:lvl6pPr>
            <a:lvl7pPr indent="-285750" lvl="6" marL="3200400" algn="l">
              <a:spcBef>
                <a:spcPts val="300"/>
              </a:spcBef>
              <a:spcAft>
                <a:spcPts val="0"/>
              </a:spcAft>
              <a:buClr>
                <a:srgbClr val="404040"/>
              </a:buClr>
              <a:buSzPts val="900"/>
              <a:buChar char="●"/>
              <a:defRPr sz="1100"/>
            </a:lvl7pPr>
            <a:lvl8pPr indent="-285750" lvl="7" marL="3657600" algn="l">
              <a:spcBef>
                <a:spcPts val="300"/>
              </a:spcBef>
              <a:spcAft>
                <a:spcPts val="0"/>
              </a:spcAft>
              <a:buClr>
                <a:srgbClr val="404040"/>
              </a:buClr>
              <a:buSzPts val="900"/>
              <a:buChar char="○"/>
              <a:defRPr sz="1100"/>
            </a:lvl8pPr>
            <a:lvl9pPr indent="-285750" lvl="8" marL="4114800" algn="l">
              <a:spcBef>
                <a:spcPts val="300"/>
              </a:spcBef>
              <a:spcAft>
                <a:spcPts val="0"/>
              </a:spcAft>
              <a:buClr>
                <a:srgbClr val="404040"/>
              </a:buClr>
              <a:buSzPts val="900"/>
              <a:buChar char="■"/>
              <a:defRPr sz="1100"/>
            </a:lvl9pPr>
          </a:lstStyle>
          <a:p/>
        </p:txBody>
      </p:sp>
      <p:sp>
        <p:nvSpPr>
          <p:cNvPr id="117" name="Google Shape;117;p23"/>
          <p:cNvSpPr txBox="1"/>
          <p:nvPr>
            <p:ph idx="4" type="body"/>
          </p:nvPr>
        </p:nvSpPr>
        <p:spPr>
          <a:xfrm>
            <a:off x="526002" y="1645158"/>
            <a:ext cx="3943350" cy="1214156"/>
          </a:xfrm>
          <a:prstGeom prst="rect">
            <a:avLst/>
          </a:prstGeom>
          <a:solidFill>
            <a:schemeClr val="lt2"/>
          </a:solidFill>
          <a:ln>
            <a:noFill/>
          </a:ln>
        </p:spPr>
        <p:txBody>
          <a:bodyPr anchorCtr="0" anchor="ctr" bIns="205725" lIns="205725" spcFirstLastPara="1" rIns="205725" wrap="square" tIns="205725">
            <a:noAutofit/>
          </a:bodyPr>
          <a:lstStyle>
            <a:lvl1pPr indent="-228600" lvl="0" marL="457200" algn="ctr">
              <a:lnSpc>
                <a:spcPct val="100000"/>
              </a:lnSpc>
              <a:spcBef>
                <a:spcPts val="1400"/>
              </a:spcBef>
              <a:spcAft>
                <a:spcPts val="0"/>
              </a:spcAft>
              <a:buClr>
                <a:schemeClr val="dk1"/>
              </a:buClr>
              <a:buSzPts val="1400"/>
              <a:buNone/>
              <a:defRPr b="0" i="0" sz="1800">
                <a:latin typeface="Montserrat Medium"/>
                <a:ea typeface="Montserrat Medium"/>
                <a:cs typeface="Montserrat Medium"/>
                <a:sym typeface="Montserrat Medium"/>
              </a:defRPr>
            </a:lvl1pPr>
            <a:lvl2pPr indent="-292100" lvl="1" marL="914400" algn="l">
              <a:lnSpc>
                <a:spcPct val="100000"/>
              </a:lnSpc>
              <a:spcBef>
                <a:spcPts val="500"/>
              </a:spcBef>
              <a:spcAft>
                <a:spcPts val="0"/>
              </a:spcAft>
              <a:buClr>
                <a:schemeClr val="dk1"/>
              </a:buClr>
              <a:buSzPts val="1000"/>
              <a:buChar char="○"/>
              <a:defRPr sz="1100"/>
            </a:lvl2pPr>
            <a:lvl3pPr indent="-292100" lvl="2" marL="1371600" algn="l">
              <a:lnSpc>
                <a:spcPct val="100000"/>
              </a:lnSpc>
              <a:spcBef>
                <a:spcPts val="500"/>
              </a:spcBef>
              <a:spcAft>
                <a:spcPts val="0"/>
              </a:spcAft>
              <a:buClr>
                <a:schemeClr val="dk1"/>
              </a:buClr>
              <a:buSzPts val="1000"/>
              <a:buChar char="■"/>
              <a:defRPr sz="1100"/>
            </a:lvl3pPr>
            <a:lvl4pPr indent="-292100" lvl="3" marL="1828800" algn="l">
              <a:lnSpc>
                <a:spcPct val="100000"/>
              </a:lnSpc>
              <a:spcBef>
                <a:spcPts val="500"/>
              </a:spcBef>
              <a:spcAft>
                <a:spcPts val="0"/>
              </a:spcAft>
              <a:buClr>
                <a:schemeClr val="dk1"/>
              </a:buClr>
              <a:buSzPts val="1000"/>
              <a:buChar char="●"/>
              <a:defRPr sz="1100"/>
            </a:lvl4pPr>
            <a:lvl5pPr indent="-292100" lvl="4" marL="2286000" algn="l">
              <a:lnSpc>
                <a:spcPct val="100000"/>
              </a:lnSpc>
              <a:spcBef>
                <a:spcPts val="500"/>
              </a:spcBef>
              <a:spcAft>
                <a:spcPts val="0"/>
              </a:spcAft>
              <a:buClr>
                <a:schemeClr val="dk1"/>
              </a:buClr>
              <a:buSzPts val="1000"/>
              <a:buChar char="○"/>
              <a:defRPr sz="1100"/>
            </a:lvl5pPr>
            <a:lvl6pPr indent="-285750" lvl="5" marL="2743200" algn="l">
              <a:spcBef>
                <a:spcPts val="300"/>
              </a:spcBef>
              <a:spcAft>
                <a:spcPts val="0"/>
              </a:spcAft>
              <a:buSzPts val="900"/>
              <a:buChar char="■"/>
              <a:defRPr sz="1100"/>
            </a:lvl6pPr>
            <a:lvl7pPr indent="-285750" lvl="6" marL="3200400" algn="l">
              <a:spcBef>
                <a:spcPts val="300"/>
              </a:spcBef>
              <a:spcAft>
                <a:spcPts val="0"/>
              </a:spcAft>
              <a:buClr>
                <a:srgbClr val="404040"/>
              </a:buClr>
              <a:buSzPts val="900"/>
              <a:buChar char="●"/>
              <a:defRPr sz="1100"/>
            </a:lvl7pPr>
            <a:lvl8pPr indent="-285750" lvl="7" marL="3657600" algn="l">
              <a:spcBef>
                <a:spcPts val="300"/>
              </a:spcBef>
              <a:spcAft>
                <a:spcPts val="0"/>
              </a:spcAft>
              <a:buClr>
                <a:srgbClr val="404040"/>
              </a:buClr>
              <a:buSzPts val="900"/>
              <a:buChar char="○"/>
              <a:defRPr sz="1100"/>
            </a:lvl8pPr>
            <a:lvl9pPr indent="-285750" lvl="8" marL="4114800" algn="l">
              <a:spcBef>
                <a:spcPts val="300"/>
              </a:spcBef>
              <a:spcAft>
                <a:spcPts val="0"/>
              </a:spcAft>
              <a:buClr>
                <a:srgbClr val="404040"/>
              </a:buClr>
              <a:buSzPts val="900"/>
              <a:buChar char="■"/>
              <a:defRPr sz="1100"/>
            </a:lvl9pPr>
          </a:lstStyle>
          <a:p/>
        </p:txBody>
      </p:sp>
      <p:sp>
        <p:nvSpPr>
          <p:cNvPr id="118" name="Google Shape;118;p23"/>
          <p:cNvSpPr txBox="1"/>
          <p:nvPr>
            <p:ph type="title"/>
          </p:nvPr>
        </p:nvSpPr>
        <p:spPr>
          <a:xfrm>
            <a:off x="529889" y="441293"/>
            <a:ext cx="8084228" cy="327848"/>
          </a:xfrm>
          <a:prstGeom prst="rect">
            <a:avLst/>
          </a:prstGeom>
          <a:noFill/>
          <a:ln>
            <a:noFill/>
          </a:ln>
        </p:spPr>
        <p:txBody>
          <a:bodyPr anchorCtr="0" anchor="t" bIns="32975" lIns="0" spcFirstLastPara="1" rIns="65925" wrap="square" tIns="32975">
            <a:noAutofit/>
          </a:bodyPr>
          <a:lstStyle>
            <a:lvl1pPr lvl="0" algn="ctr">
              <a:lnSpc>
                <a:spcPct val="85000"/>
              </a:lnSpc>
              <a:spcBef>
                <a:spcPts val="0"/>
              </a:spcBef>
              <a:spcAft>
                <a:spcPts val="0"/>
              </a:spcAft>
              <a:buClr>
                <a:schemeClr val="dk1"/>
              </a:buClr>
              <a:buSzPts val="2700"/>
              <a:buFont typeface="Arial"/>
              <a:buNone/>
              <a:defRPr sz="1100">
                <a:latin typeface="Arial"/>
                <a:ea typeface="Arial"/>
                <a:cs typeface="Arial"/>
                <a:sym typeface="Aria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Tree>
  </p:cSld>
  <p:clrMapOvr>
    <a:masterClrMapping/>
  </p:clrMapOvr>
  <p:extLst>
    <p:ext uri="{DCECCB84-F9BA-43D5-87BE-67443E8EF086}">
      <p15:sldGuideLst>
        <p15:guide id="1" orient="horz" pos="864">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ation ">
  <p:cSld name="Quotation ">
    <p:spTree>
      <p:nvGrpSpPr>
        <p:cNvPr id="119" name="Shape 119"/>
        <p:cNvGrpSpPr/>
        <p:nvPr/>
      </p:nvGrpSpPr>
      <p:grpSpPr>
        <a:xfrm>
          <a:off x="0" y="0"/>
          <a:ext cx="0" cy="0"/>
          <a:chOff x="0" y="0"/>
          <a:chExt cx="0" cy="0"/>
        </a:xfrm>
      </p:grpSpPr>
      <p:sp>
        <p:nvSpPr>
          <p:cNvPr id="120" name="Google Shape;120;p24"/>
          <p:cNvSpPr txBox="1"/>
          <p:nvPr>
            <p:ph type="title"/>
          </p:nvPr>
        </p:nvSpPr>
        <p:spPr>
          <a:xfrm>
            <a:off x="792333" y="807245"/>
            <a:ext cx="7552679" cy="2040128"/>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accent4"/>
              </a:buClr>
              <a:buSzPts val="3600"/>
              <a:buFont typeface="Arial"/>
              <a:buNone/>
              <a:defRPr sz="3600">
                <a:solidFill>
                  <a:schemeClr val="accent4"/>
                </a:solidFill>
                <a:latin typeface="Arial"/>
                <a:ea typeface="Arial"/>
                <a:cs typeface="Arial"/>
                <a:sym typeface="Aria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1" name="Google Shape;121;p24"/>
          <p:cNvSpPr txBox="1"/>
          <p:nvPr>
            <p:ph idx="1" type="body"/>
          </p:nvPr>
        </p:nvSpPr>
        <p:spPr>
          <a:xfrm>
            <a:off x="791986" y="2993232"/>
            <a:ext cx="7552885" cy="42148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0" i="0" sz="1800">
                <a:latin typeface="Calibri"/>
                <a:ea typeface="Calibri"/>
                <a:cs typeface="Calibri"/>
                <a:sym typeface="Calibri"/>
              </a:defRPr>
            </a:lvl1pPr>
            <a:lvl2pPr indent="-317500" lvl="1" marL="914400" algn="l">
              <a:lnSpc>
                <a:spcPct val="90000"/>
              </a:lnSpc>
              <a:spcBef>
                <a:spcPts val="400"/>
              </a:spcBef>
              <a:spcAft>
                <a:spcPts val="0"/>
              </a:spcAft>
              <a:buClr>
                <a:schemeClr val="dk1"/>
              </a:buClr>
              <a:buSzPts val="1400"/>
              <a:buChar char="○"/>
              <a:defRPr sz="1100"/>
            </a:lvl2pPr>
            <a:lvl3pPr indent="-317500" lvl="2" marL="1371600" algn="l">
              <a:lnSpc>
                <a:spcPct val="90000"/>
              </a:lnSpc>
              <a:spcBef>
                <a:spcPts val="400"/>
              </a:spcBef>
              <a:spcAft>
                <a:spcPts val="0"/>
              </a:spcAft>
              <a:buClr>
                <a:schemeClr val="dk1"/>
              </a:buClr>
              <a:buSzPts val="1400"/>
              <a:buChar char="■"/>
              <a:defRPr sz="1100"/>
            </a:lvl3pPr>
            <a:lvl4pPr indent="-317500" lvl="3" marL="1828800" algn="l">
              <a:lnSpc>
                <a:spcPct val="90000"/>
              </a:lnSpc>
              <a:spcBef>
                <a:spcPts val="400"/>
              </a:spcBef>
              <a:spcAft>
                <a:spcPts val="0"/>
              </a:spcAft>
              <a:buClr>
                <a:schemeClr val="dk1"/>
              </a:buClr>
              <a:buSzPts val="1400"/>
              <a:buChar char="●"/>
              <a:defRPr sz="1100"/>
            </a:lvl4pPr>
            <a:lvl5pPr indent="-317500" lvl="4" marL="2286000" algn="l">
              <a:lnSpc>
                <a:spcPct val="90000"/>
              </a:lnSpc>
              <a:spcBef>
                <a:spcPts val="400"/>
              </a:spcBef>
              <a:spcAft>
                <a:spcPts val="0"/>
              </a:spcAft>
              <a:buClr>
                <a:schemeClr val="dk1"/>
              </a:buClr>
              <a:buSzPts val="14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Text Chunking">
  <p:cSld name="Three Text Chunking">
    <p:spTree>
      <p:nvGrpSpPr>
        <p:cNvPr id="122" name="Shape 122"/>
        <p:cNvGrpSpPr/>
        <p:nvPr/>
      </p:nvGrpSpPr>
      <p:grpSpPr>
        <a:xfrm>
          <a:off x="0" y="0"/>
          <a:ext cx="0" cy="0"/>
          <a:chOff x="0" y="0"/>
          <a:chExt cx="0" cy="0"/>
        </a:xfrm>
      </p:grpSpPr>
      <p:sp>
        <p:nvSpPr>
          <p:cNvPr id="123" name="Google Shape;123;p25"/>
          <p:cNvSpPr txBox="1"/>
          <p:nvPr>
            <p:ph idx="1" type="body"/>
          </p:nvPr>
        </p:nvSpPr>
        <p:spPr>
          <a:xfrm>
            <a:off x="6038480" y="1633937"/>
            <a:ext cx="2571750" cy="2622550"/>
          </a:xfrm>
          <a:prstGeom prst="rect">
            <a:avLst/>
          </a:prstGeom>
          <a:solidFill>
            <a:schemeClr val="lt2"/>
          </a:solidFill>
          <a:ln>
            <a:noFill/>
          </a:ln>
        </p:spPr>
        <p:txBody>
          <a:bodyPr anchorCtr="0" anchor="ctr" bIns="205725" lIns="205725" spcFirstLastPara="1" rIns="205725" wrap="square" tIns="205725">
            <a:noAutofit/>
          </a:bodyPr>
          <a:lstStyle>
            <a:lvl1pPr indent="-228600" lvl="0" marL="457200" algn="ctr">
              <a:lnSpc>
                <a:spcPct val="90000"/>
              </a:lnSpc>
              <a:spcBef>
                <a:spcPts val="800"/>
              </a:spcBef>
              <a:spcAft>
                <a:spcPts val="0"/>
              </a:spcAft>
              <a:buClr>
                <a:schemeClr val="dk1"/>
              </a:buClr>
              <a:buSzPts val="1800"/>
              <a:buNone/>
              <a:defRPr b="0" i="0" sz="1800">
                <a:latin typeface="Calibri"/>
                <a:ea typeface="Calibri"/>
                <a:cs typeface="Calibri"/>
                <a:sym typeface="Calibri"/>
              </a:defRPr>
            </a:lvl1pPr>
            <a:lvl2pPr indent="-317500" lvl="1" marL="914400" algn="l">
              <a:lnSpc>
                <a:spcPct val="90000"/>
              </a:lnSpc>
              <a:spcBef>
                <a:spcPts val="400"/>
              </a:spcBef>
              <a:spcAft>
                <a:spcPts val="0"/>
              </a:spcAft>
              <a:buClr>
                <a:schemeClr val="dk1"/>
              </a:buClr>
              <a:buSzPts val="1400"/>
              <a:buChar char="○"/>
              <a:defRPr sz="1100"/>
            </a:lvl2pPr>
            <a:lvl3pPr indent="-317500" lvl="2" marL="1371600" algn="l">
              <a:lnSpc>
                <a:spcPct val="90000"/>
              </a:lnSpc>
              <a:spcBef>
                <a:spcPts val="400"/>
              </a:spcBef>
              <a:spcAft>
                <a:spcPts val="0"/>
              </a:spcAft>
              <a:buClr>
                <a:schemeClr val="dk1"/>
              </a:buClr>
              <a:buSzPts val="1400"/>
              <a:buChar char="■"/>
              <a:defRPr sz="1100"/>
            </a:lvl3pPr>
            <a:lvl4pPr indent="-317500" lvl="3" marL="1828800" algn="l">
              <a:lnSpc>
                <a:spcPct val="90000"/>
              </a:lnSpc>
              <a:spcBef>
                <a:spcPts val="400"/>
              </a:spcBef>
              <a:spcAft>
                <a:spcPts val="0"/>
              </a:spcAft>
              <a:buClr>
                <a:schemeClr val="dk1"/>
              </a:buClr>
              <a:buSzPts val="1400"/>
              <a:buChar char="●"/>
              <a:defRPr sz="1100"/>
            </a:lvl4pPr>
            <a:lvl5pPr indent="-317500" lvl="4" marL="2286000" algn="l">
              <a:lnSpc>
                <a:spcPct val="90000"/>
              </a:lnSpc>
              <a:spcBef>
                <a:spcPts val="400"/>
              </a:spcBef>
              <a:spcAft>
                <a:spcPts val="0"/>
              </a:spcAft>
              <a:buClr>
                <a:schemeClr val="dk1"/>
              </a:buClr>
              <a:buSzPts val="14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124" name="Google Shape;124;p25"/>
          <p:cNvSpPr txBox="1"/>
          <p:nvPr>
            <p:ph idx="2" type="body"/>
          </p:nvPr>
        </p:nvSpPr>
        <p:spPr>
          <a:xfrm>
            <a:off x="3282240" y="1633937"/>
            <a:ext cx="2571750" cy="2622550"/>
          </a:xfrm>
          <a:prstGeom prst="rect">
            <a:avLst/>
          </a:prstGeom>
          <a:solidFill>
            <a:schemeClr val="lt2"/>
          </a:solidFill>
          <a:ln>
            <a:noFill/>
          </a:ln>
        </p:spPr>
        <p:txBody>
          <a:bodyPr anchorCtr="0" anchor="ctr" bIns="205725" lIns="205725" spcFirstLastPara="1" rIns="205725" wrap="square" tIns="205725">
            <a:noAutofit/>
          </a:bodyPr>
          <a:lstStyle>
            <a:lvl1pPr indent="-228600" lvl="0" marL="457200" algn="ctr">
              <a:lnSpc>
                <a:spcPct val="90000"/>
              </a:lnSpc>
              <a:spcBef>
                <a:spcPts val="800"/>
              </a:spcBef>
              <a:spcAft>
                <a:spcPts val="0"/>
              </a:spcAft>
              <a:buClr>
                <a:schemeClr val="dk1"/>
              </a:buClr>
              <a:buSzPts val="1800"/>
              <a:buNone/>
              <a:defRPr b="0" i="0" sz="1800">
                <a:latin typeface="Calibri"/>
                <a:ea typeface="Calibri"/>
                <a:cs typeface="Calibri"/>
                <a:sym typeface="Calibri"/>
              </a:defRPr>
            </a:lvl1pPr>
            <a:lvl2pPr indent="-317500" lvl="1" marL="914400" algn="l">
              <a:lnSpc>
                <a:spcPct val="90000"/>
              </a:lnSpc>
              <a:spcBef>
                <a:spcPts val="400"/>
              </a:spcBef>
              <a:spcAft>
                <a:spcPts val="0"/>
              </a:spcAft>
              <a:buClr>
                <a:schemeClr val="dk1"/>
              </a:buClr>
              <a:buSzPts val="1400"/>
              <a:buChar char="○"/>
              <a:defRPr sz="1100"/>
            </a:lvl2pPr>
            <a:lvl3pPr indent="-317500" lvl="2" marL="1371600" algn="l">
              <a:lnSpc>
                <a:spcPct val="90000"/>
              </a:lnSpc>
              <a:spcBef>
                <a:spcPts val="400"/>
              </a:spcBef>
              <a:spcAft>
                <a:spcPts val="0"/>
              </a:spcAft>
              <a:buClr>
                <a:schemeClr val="dk1"/>
              </a:buClr>
              <a:buSzPts val="1400"/>
              <a:buChar char="■"/>
              <a:defRPr sz="1100"/>
            </a:lvl3pPr>
            <a:lvl4pPr indent="-317500" lvl="3" marL="1828800" algn="l">
              <a:lnSpc>
                <a:spcPct val="90000"/>
              </a:lnSpc>
              <a:spcBef>
                <a:spcPts val="400"/>
              </a:spcBef>
              <a:spcAft>
                <a:spcPts val="0"/>
              </a:spcAft>
              <a:buClr>
                <a:schemeClr val="dk1"/>
              </a:buClr>
              <a:buSzPts val="1400"/>
              <a:buChar char="●"/>
              <a:defRPr sz="1100"/>
            </a:lvl4pPr>
            <a:lvl5pPr indent="-317500" lvl="4" marL="2286000" algn="l">
              <a:lnSpc>
                <a:spcPct val="90000"/>
              </a:lnSpc>
              <a:spcBef>
                <a:spcPts val="400"/>
              </a:spcBef>
              <a:spcAft>
                <a:spcPts val="0"/>
              </a:spcAft>
              <a:buClr>
                <a:schemeClr val="dk1"/>
              </a:buClr>
              <a:buSzPts val="14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125" name="Google Shape;125;p25"/>
          <p:cNvSpPr txBox="1"/>
          <p:nvPr>
            <p:ph idx="3" type="body"/>
          </p:nvPr>
        </p:nvSpPr>
        <p:spPr>
          <a:xfrm>
            <a:off x="526001" y="1633937"/>
            <a:ext cx="2571750" cy="2622550"/>
          </a:xfrm>
          <a:prstGeom prst="rect">
            <a:avLst/>
          </a:prstGeom>
          <a:solidFill>
            <a:schemeClr val="lt2"/>
          </a:solidFill>
          <a:ln>
            <a:noFill/>
          </a:ln>
        </p:spPr>
        <p:txBody>
          <a:bodyPr anchorCtr="0" anchor="ctr" bIns="205725" lIns="205725" spcFirstLastPara="1" rIns="205725" wrap="square" tIns="205725">
            <a:noAutofit/>
          </a:bodyPr>
          <a:lstStyle>
            <a:lvl1pPr indent="-228600" lvl="0" marL="457200" algn="ctr">
              <a:lnSpc>
                <a:spcPct val="90000"/>
              </a:lnSpc>
              <a:spcBef>
                <a:spcPts val="800"/>
              </a:spcBef>
              <a:spcAft>
                <a:spcPts val="0"/>
              </a:spcAft>
              <a:buClr>
                <a:schemeClr val="dk1"/>
              </a:buClr>
              <a:buSzPts val="1800"/>
              <a:buNone/>
              <a:defRPr b="0" i="0" sz="1800">
                <a:latin typeface="Calibri"/>
                <a:ea typeface="Calibri"/>
                <a:cs typeface="Calibri"/>
                <a:sym typeface="Calibri"/>
              </a:defRPr>
            </a:lvl1pPr>
            <a:lvl2pPr indent="-317500" lvl="1" marL="914400" algn="l">
              <a:lnSpc>
                <a:spcPct val="90000"/>
              </a:lnSpc>
              <a:spcBef>
                <a:spcPts val="400"/>
              </a:spcBef>
              <a:spcAft>
                <a:spcPts val="0"/>
              </a:spcAft>
              <a:buClr>
                <a:schemeClr val="dk1"/>
              </a:buClr>
              <a:buSzPts val="1400"/>
              <a:buChar char="○"/>
              <a:defRPr sz="1100"/>
            </a:lvl2pPr>
            <a:lvl3pPr indent="-317500" lvl="2" marL="1371600" algn="l">
              <a:lnSpc>
                <a:spcPct val="90000"/>
              </a:lnSpc>
              <a:spcBef>
                <a:spcPts val="400"/>
              </a:spcBef>
              <a:spcAft>
                <a:spcPts val="0"/>
              </a:spcAft>
              <a:buClr>
                <a:schemeClr val="dk1"/>
              </a:buClr>
              <a:buSzPts val="1400"/>
              <a:buChar char="■"/>
              <a:defRPr sz="1100"/>
            </a:lvl3pPr>
            <a:lvl4pPr indent="-317500" lvl="3" marL="1828800" algn="l">
              <a:lnSpc>
                <a:spcPct val="90000"/>
              </a:lnSpc>
              <a:spcBef>
                <a:spcPts val="400"/>
              </a:spcBef>
              <a:spcAft>
                <a:spcPts val="0"/>
              </a:spcAft>
              <a:buClr>
                <a:schemeClr val="dk1"/>
              </a:buClr>
              <a:buSzPts val="1400"/>
              <a:buChar char="●"/>
              <a:defRPr sz="1100"/>
            </a:lvl4pPr>
            <a:lvl5pPr indent="-317500" lvl="4" marL="2286000" algn="l">
              <a:lnSpc>
                <a:spcPct val="90000"/>
              </a:lnSpc>
              <a:spcBef>
                <a:spcPts val="400"/>
              </a:spcBef>
              <a:spcAft>
                <a:spcPts val="0"/>
              </a:spcAft>
              <a:buClr>
                <a:schemeClr val="dk1"/>
              </a:buClr>
              <a:buSzPts val="14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126" name="Google Shape;126;p25"/>
          <p:cNvSpPr txBox="1"/>
          <p:nvPr>
            <p:ph type="title"/>
          </p:nvPr>
        </p:nvSpPr>
        <p:spPr>
          <a:xfrm>
            <a:off x="529889" y="441293"/>
            <a:ext cx="8084228" cy="327848"/>
          </a:xfrm>
          <a:prstGeom prst="rect">
            <a:avLst/>
          </a:prstGeom>
          <a:noFill/>
          <a:ln>
            <a:noFill/>
          </a:ln>
        </p:spPr>
        <p:txBody>
          <a:bodyPr anchorCtr="0" anchor="t" bIns="32975" lIns="0" spcFirstLastPara="1" rIns="65925" wrap="square" tIns="32975">
            <a:noAutofit/>
          </a:bodyPr>
          <a:lstStyle>
            <a:lvl1pPr lvl="0" algn="ctr">
              <a:lnSpc>
                <a:spcPct val="90000"/>
              </a:lnSpc>
              <a:spcBef>
                <a:spcPts val="0"/>
              </a:spcBef>
              <a:spcAft>
                <a:spcPts val="0"/>
              </a:spcAft>
              <a:buClr>
                <a:schemeClr val="dk1"/>
              </a:buClr>
              <a:buSzPts val="3300"/>
              <a:buFont typeface="Calibri"/>
              <a:buNone/>
              <a:defRPr sz="1100">
                <a:latin typeface="Calibri"/>
                <a:ea typeface="Calibri"/>
                <a:cs typeface="Calibri"/>
                <a:sym typeface="Calibri"/>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Tree>
  </p:cSld>
  <p:clrMapOvr>
    <a:masterClrMapping/>
  </p:clrMapOvr>
  <p:extLst>
    <p:ext uri="{DCECCB84-F9BA-43D5-87BE-67443E8EF086}">
      <p15:sldGuideLst>
        <p15:guide id="1" orient="horz" pos="864">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inition">
  <p:cSld name="Definition">
    <p:spTree>
      <p:nvGrpSpPr>
        <p:cNvPr id="127" name="Shape 127"/>
        <p:cNvGrpSpPr/>
        <p:nvPr/>
      </p:nvGrpSpPr>
      <p:grpSpPr>
        <a:xfrm>
          <a:off x="0" y="0"/>
          <a:ext cx="0" cy="0"/>
          <a:chOff x="0" y="0"/>
          <a:chExt cx="0" cy="0"/>
        </a:xfrm>
      </p:grpSpPr>
      <p:sp>
        <p:nvSpPr>
          <p:cNvPr id="128" name="Google Shape;128;p26"/>
          <p:cNvSpPr txBox="1"/>
          <p:nvPr>
            <p:ph idx="1" type="body"/>
          </p:nvPr>
        </p:nvSpPr>
        <p:spPr>
          <a:xfrm>
            <a:off x="792333" y="2254995"/>
            <a:ext cx="7552800" cy="1293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1400"/>
              </a:spcBef>
              <a:spcAft>
                <a:spcPts val="0"/>
              </a:spcAft>
              <a:buClr>
                <a:schemeClr val="dk1"/>
              </a:buClr>
              <a:buSzPts val="3000"/>
              <a:buFont typeface="PT Sans"/>
              <a:buNone/>
              <a:defRPr b="0" i="0" sz="21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9" name="Google Shape;129;p26"/>
          <p:cNvSpPr txBox="1"/>
          <p:nvPr>
            <p:ph type="title"/>
          </p:nvPr>
        </p:nvSpPr>
        <p:spPr>
          <a:xfrm>
            <a:off x="792333" y="1553903"/>
            <a:ext cx="7552800" cy="624900"/>
          </a:xfrm>
          <a:prstGeom prst="rect">
            <a:avLst/>
          </a:prstGeom>
          <a:noFill/>
          <a:ln>
            <a:noFill/>
          </a:ln>
        </p:spPr>
        <p:txBody>
          <a:bodyPr anchorCtr="0" anchor="b" bIns="91425" lIns="91425" spcFirstLastPara="1" rIns="91425" wrap="square" tIns="91425">
            <a:noAutofit/>
          </a:bodyPr>
          <a:lstStyle>
            <a:lvl1pPr indent="0" lvl="0" marL="0" marR="0" rtl="0" algn="l">
              <a:lnSpc>
                <a:spcPct val="85000"/>
              </a:lnSpc>
              <a:spcBef>
                <a:spcPts val="0"/>
              </a:spcBef>
              <a:spcAft>
                <a:spcPts val="0"/>
              </a:spcAft>
              <a:buClr>
                <a:schemeClr val="accent5"/>
              </a:buClr>
              <a:buSzPts val="3600"/>
              <a:buFont typeface="Arial"/>
              <a:buNone/>
              <a:defRPr b="0" i="0" sz="3600" u="none" cap="none" strike="noStrike">
                <a:solidFill>
                  <a:schemeClr val="accent5"/>
                </a:solidFill>
                <a:latin typeface="Arial"/>
                <a:ea typeface="Arial"/>
                <a:cs typeface="Arial"/>
                <a:sym typeface="Arial"/>
              </a:defRPr>
            </a:lvl1pPr>
            <a:lvl2pPr indent="0" lvl="1" rtl="0">
              <a:spcBef>
                <a:spcPts val="0"/>
              </a:spcBef>
              <a:spcAft>
                <a:spcPts val="0"/>
              </a:spcAft>
              <a:buSzPts val="3600"/>
              <a:buNone/>
              <a:defRPr sz="1400"/>
            </a:lvl2pPr>
            <a:lvl3pPr indent="0" lvl="2" rtl="0">
              <a:spcBef>
                <a:spcPts val="0"/>
              </a:spcBef>
              <a:spcAft>
                <a:spcPts val="0"/>
              </a:spcAft>
              <a:buSzPts val="3600"/>
              <a:buNone/>
              <a:defRPr sz="1400"/>
            </a:lvl3pPr>
            <a:lvl4pPr indent="0" lvl="3" rtl="0">
              <a:spcBef>
                <a:spcPts val="0"/>
              </a:spcBef>
              <a:spcAft>
                <a:spcPts val="0"/>
              </a:spcAft>
              <a:buSzPts val="3600"/>
              <a:buNone/>
              <a:defRPr sz="1400"/>
            </a:lvl4pPr>
            <a:lvl5pPr indent="0" lvl="4" rtl="0">
              <a:spcBef>
                <a:spcPts val="0"/>
              </a:spcBef>
              <a:spcAft>
                <a:spcPts val="0"/>
              </a:spcAft>
              <a:buSzPts val="3600"/>
              <a:buNone/>
              <a:defRPr sz="1400"/>
            </a:lvl5pPr>
            <a:lvl6pPr indent="0" lvl="5" rtl="0">
              <a:spcBef>
                <a:spcPts val="0"/>
              </a:spcBef>
              <a:spcAft>
                <a:spcPts val="0"/>
              </a:spcAft>
              <a:buSzPts val="3600"/>
              <a:buNone/>
              <a:defRPr sz="1400"/>
            </a:lvl6pPr>
            <a:lvl7pPr indent="0" lvl="6" rtl="0">
              <a:spcBef>
                <a:spcPts val="0"/>
              </a:spcBef>
              <a:spcAft>
                <a:spcPts val="0"/>
              </a:spcAft>
              <a:buSzPts val="3600"/>
              <a:buNone/>
              <a:defRPr sz="1400"/>
            </a:lvl7pPr>
            <a:lvl8pPr indent="0" lvl="7" rtl="0">
              <a:spcBef>
                <a:spcPts val="0"/>
              </a:spcBef>
              <a:spcAft>
                <a:spcPts val="0"/>
              </a:spcAft>
              <a:buSzPts val="3600"/>
              <a:buNone/>
              <a:defRPr sz="1400"/>
            </a:lvl8pPr>
            <a:lvl9pPr indent="0" lvl="8" rtl="0">
              <a:spcBef>
                <a:spcPts val="0"/>
              </a:spcBef>
              <a:spcAft>
                <a:spcPts val="0"/>
              </a:spcAft>
              <a:buSzPts val="3600"/>
              <a:buNone/>
              <a:defRPr sz="1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4" name="Shape 134"/>
        <p:cNvGrpSpPr/>
        <p:nvPr/>
      </p:nvGrpSpPr>
      <p:grpSpPr>
        <a:xfrm>
          <a:off x="0" y="0"/>
          <a:ext cx="0" cy="0"/>
          <a:chOff x="0" y="0"/>
          <a:chExt cx="0" cy="0"/>
        </a:xfrm>
      </p:grpSpPr>
      <p:sp>
        <p:nvSpPr>
          <p:cNvPr id="135" name="Google Shape;135;p28"/>
          <p:cNvSpPr/>
          <p:nvPr/>
        </p:nvSpPr>
        <p:spPr>
          <a:xfrm>
            <a:off x="0" y="0"/>
            <a:ext cx="9144000" cy="3518400"/>
          </a:xfrm>
          <a:prstGeom prst="rect">
            <a:avLst/>
          </a:prstGeom>
          <a:solidFill>
            <a:srgbClr val="1976D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36" name="Google Shape;136;p28"/>
          <p:cNvCxnSpPr/>
          <p:nvPr/>
        </p:nvCxnSpPr>
        <p:spPr>
          <a:xfrm>
            <a:off x="0" y="349660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37" name="Google Shape;137;p28"/>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138" name="Google Shape;138;p28"/>
          <p:cNvSpPr txBox="1"/>
          <p:nvPr>
            <p:ph idx="1" type="subTitle"/>
          </p:nvPr>
        </p:nvSpPr>
        <p:spPr>
          <a:xfrm>
            <a:off x="685800" y="3627027"/>
            <a:ext cx="7772400" cy="774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39" name="Google Shape;139;p2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0" name="Shape 140"/>
        <p:cNvGrpSpPr/>
        <p:nvPr/>
      </p:nvGrpSpPr>
      <p:grpSpPr>
        <a:xfrm>
          <a:off x="0" y="0"/>
          <a:ext cx="0" cy="0"/>
          <a:chOff x="0" y="0"/>
          <a:chExt cx="0" cy="0"/>
        </a:xfrm>
      </p:grpSpPr>
      <p:sp>
        <p:nvSpPr>
          <p:cNvPr id="141" name="Google Shape;141;p2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b="0">
                <a:solidFill>
                  <a:srgbClr val="000000"/>
                </a:solidFill>
              </a:defRPr>
            </a:lvl1pPr>
            <a:lvl2pPr lvl="1" rtl="0">
              <a:spcBef>
                <a:spcPts val="0"/>
              </a:spcBef>
              <a:spcAft>
                <a:spcPts val="0"/>
              </a:spcAft>
              <a:buClr>
                <a:srgbClr val="000000"/>
              </a:buClr>
              <a:buSzPts val="3600"/>
              <a:buNone/>
              <a:defRPr b="0">
                <a:solidFill>
                  <a:srgbClr val="000000"/>
                </a:solidFill>
              </a:defRPr>
            </a:lvl2pPr>
            <a:lvl3pPr lvl="2" rtl="0">
              <a:spcBef>
                <a:spcPts val="0"/>
              </a:spcBef>
              <a:spcAft>
                <a:spcPts val="0"/>
              </a:spcAft>
              <a:buClr>
                <a:srgbClr val="000000"/>
              </a:buClr>
              <a:buSzPts val="3600"/>
              <a:buNone/>
              <a:defRPr b="0">
                <a:solidFill>
                  <a:srgbClr val="000000"/>
                </a:solidFill>
              </a:defRPr>
            </a:lvl3pPr>
            <a:lvl4pPr lvl="3" rtl="0">
              <a:spcBef>
                <a:spcPts val="0"/>
              </a:spcBef>
              <a:spcAft>
                <a:spcPts val="0"/>
              </a:spcAft>
              <a:buClr>
                <a:srgbClr val="000000"/>
              </a:buClr>
              <a:buSzPts val="3600"/>
              <a:buNone/>
              <a:defRPr b="0">
                <a:solidFill>
                  <a:srgbClr val="000000"/>
                </a:solidFill>
              </a:defRPr>
            </a:lvl4pPr>
            <a:lvl5pPr lvl="4" rtl="0">
              <a:spcBef>
                <a:spcPts val="0"/>
              </a:spcBef>
              <a:spcAft>
                <a:spcPts val="0"/>
              </a:spcAft>
              <a:buClr>
                <a:srgbClr val="000000"/>
              </a:buClr>
              <a:buSzPts val="3600"/>
              <a:buNone/>
              <a:defRPr b="0">
                <a:solidFill>
                  <a:srgbClr val="000000"/>
                </a:solidFill>
              </a:defRPr>
            </a:lvl5pPr>
            <a:lvl6pPr lvl="5" rtl="0">
              <a:spcBef>
                <a:spcPts val="0"/>
              </a:spcBef>
              <a:spcAft>
                <a:spcPts val="0"/>
              </a:spcAft>
              <a:buClr>
                <a:srgbClr val="000000"/>
              </a:buClr>
              <a:buSzPts val="3600"/>
              <a:buNone/>
              <a:defRPr b="0">
                <a:solidFill>
                  <a:srgbClr val="000000"/>
                </a:solidFill>
              </a:defRPr>
            </a:lvl6pPr>
            <a:lvl7pPr lvl="6" rtl="0">
              <a:spcBef>
                <a:spcPts val="0"/>
              </a:spcBef>
              <a:spcAft>
                <a:spcPts val="0"/>
              </a:spcAft>
              <a:buClr>
                <a:srgbClr val="000000"/>
              </a:buClr>
              <a:buSzPts val="3600"/>
              <a:buNone/>
              <a:defRPr b="0">
                <a:solidFill>
                  <a:srgbClr val="000000"/>
                </a:solidFill>
              </a:defRPr>
            </a:lvl7pPr>
            <a:lvl8pPr lvl="7" rtl="0">
              <a:spcBef>
                <a:spcPts val="0"/>
              </a:spcBef>
              <a:spcAft>
                <a:spcPts val="0"/>
              </a:spcAft>
              <a:buClr>
                <a:srgbClr val="000000"/>
              </a:buClr>
              <a:buSzPts val="3600"/>
              <a:buNone/>
              <a:defRPr b="0">
                <a:solidFill>
                  <a:srgbClr val="000000"/>
                </a:solidFill>
              </a:defRPr>
            </a:lvl8pPr>
            <a:lvl9pPr lvl="8" rtl="0">
              <a:spcBef>
                <a:spcPts val="0"/>
              </a:spcBef>
              <a:spcAft>
                <a:spcPts val="0"/>
              </a:spcAft>
              <a:buClr>
                <a:srgbClr val="000000"/>
              </a:buClr>
              <a:buSzPts val="3600"/>
              <a:buNone/>
              <a:defRPr b="0">
                <a:solidFill>
                  <a:srgbClr val="000000"/>
                </a:solidFill>
              </a:defRPr>
            </a:lvl9pPr>
          </a:lstStyle>
          <a:p/>
        </p:txBody>
      </p:sp>
      <p:sp>
        <p:nvSpPr>
          <p:cNvPr id="142" name="Google Shape;142;p2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43" name="Google Shape;143;p2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44" name="Shape 144"/>
        <p:cNvGrpSpPr/>
        <p:nvPr/>
      </p:nvGrpSpPr>
      <p:grpSpPr>
        <a:xfrm>
          <a:off x="0" y="0"/>
          <a:ext cx="0" cy="0"/>
          <a:chOff x="0" y="0"/>
          <a:chExt cx="0" cy="0"/>
        </a:xfrm>
      </p:grpSpPr>
      <p:sp>
        <p:nvSpPr>
          <p:cNvPr id="145" name="Google Shape;145;p30"/>
          <p:cNvSpPr/>
          <p:nvPr/>
        </p:nvSpPr>
        <p:spPr>
          <a:xfrm>
            <a:off x="0" y="0"/>
            <a:ext cx="9144000" cy="1149900"/>
          </a:xfrm>
          <a:prstGeom prst="rect">
            <a:avLst/>
          </a:prstGeom>
          <a:solidFill>
            <a:srgbClr val="1976D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46" name="Google Shape;146;p3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47" name="Google Shape;147;p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48" name="Google Shape;148;p3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49" name="Google Shape;149;p30"/>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50" name="Google Shape;150;p3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1" name="Shape 151"/>
        <p:cNvGrpSpPr/>
        <p:nvPr/>
      </p:nvGrpSpPr>
      <p:grpSpPr>
        <a:xfrm>
          <a:off x="0" y="0"/>
          <a:ext cx="0" cy="0"/>
          <a:chOff x="0" y="0"/>
          <a:chExt cx="0" cy="0"/>
        </a:xfrm>
      </p:grpSpPr>
      <p:sp>
        <p:nvSpPr>
          <p:cNvPr id="152" name="Google Shape;152;p31"/>
          <p:cNvSpPr/>
          <p:nvPr/>
        </p:nvSpPr>
        <p:spPr>
          <a:xfrm>
            <a:off x="0" y="0"/>
            <a:ext cx="9144000" cy="1149900"/>
          </a:xfrm>
          <a:prstGeom prst="rect">
            <a:avLst/>
          </a:prstGeom>
          <a:solidFill>
            <a:srgbClr val="1976D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53" name="Google Shape;153;p31"/>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54" name="Google Shape;154;p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5" name="Google Shape;155;p3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000"/>
              <a:buNone/>
              <a:defRPr sz="3000">
                <a:solidFill>
                  <a:srgbClr val="000000"/>
                </a:solidFill>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p:txBody>
      </p:sp>
      <p:sp>
        <p:nvSpPr>
          <p:cNvPr id="23" name="Google Shape;23;p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4" name="Google Shape;24;p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h Slide">
  <p:cSld name="TITLE_ONLY_2">
    <p:bg>
      <p:bgPr>
        <a:solidFill>
          <a:srgbClr val="000000"/>
        </a:solidFill>
      </p:bgPr>
    </p:bg>
    <p:spTree>
      <p:nvGrpSpPr>
        <p:cNvPr id="156" name="Shape 156"/>
        <p:cNvGrpSpPr/>
        <p:nvPr/>
      </p:nvGrpSpPr>
      <p:grpSpPr>
        <a:xfrm>
          <a:off x="0" y="0"/>
          <a:ext cx="0" cy="0"/>
          <a:chOff x="0" y="0"/>
          <a:chExt cx="0" cy="0"/>
        </a:xfrm>
      </p:grpSpPr>
      <p:sp>
        <p:nvSpPr>
          <p:cNvPr id="157" name="Google Shape;157;p32"/>
          <p:cNvSpPr/>
          <p:nvPr/>
        </p:nvSpPr>
        <p:spPr>
          <a:xfrm>
            <a:off x="0" y="0"/>
            <a:ext cx="9144000" cy="1149900"/>
          </a:xfrm>
          <a:prstGeom prst="rect">
            <a:avLst/>
          </a:prstGeom>
          <a:solidFill>
            <a:srgbClr val="1976D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58" name="Google Shape;158;p32"/>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59" name="Google Shape;159;p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60" name="Google Shape;160;p3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32"/>
          <p:cNvSpPr/>
          <p:nvPr/>
        </p:nvSpPr>
        <p:spPr>
          <a:xfrm>
            <a:off x="0" y="3687975"/>
            <a:ext cx="9144000" cy="145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2"/>
          <p:cNvSpPr txBox="1"/>
          <p:nvPr/>
        </p:nvSpPr>
        <p:spPr>
          <a:xfrm>
            <a:off x="457200" y="3687973"/>
            <a:ext cx="8229600" cy="13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rPr>
              <a:t>Details about commands go here</a:t>
            </a:r>
            <a:endParaRPr sz="1800">
              <a:solidFill>
                <a:srgbClr val="666666"/>
              </a:solidFill>
            </a:endParaRPr>
          </a:p>
        </p:txBody>
      </p:sp>
      <p:sp>
        <p:nvSpPr>
          <p:cNvPr id="163" name="Google Shape;163;p32"/>
          <p:cNvSpPr txBox="1"/>
          <p:nvPr/>
        </p:nvSpPr>
        <p:spPr>
          <a:xfrm>
            <a:off x="457200" y="1200150"/>
            <a:ext cx="8229600" cy="2607600"/>
          </a:xfrm>
          <a:prstGeom prst="rect">
            <a:avLst/>
          </a:prstGeom>
          <a:noFill/>
          <a:ln>
            <a:noFill/>
          </a:ln>
        </p:spPr>
        <p:txBody>
          <a:bodyPr anchorCtr="0" anchor="ctr"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2400">
                <a:solidFill>
                  <a:schemeClr val="lt1"/>
                </a:solidFill>
                <a:latin typeface="Consolas"/>
                <a:ea typeface="Consolas"/>
                <a:cs typeface="Consolas"/>
                <a:sym typeface="Consolas"/>
              </a:rPr>
              <a:t>brew tap aspnet/dnx</a:t>
            </a:r>
            <a:endParaRPr sz="2400">
              <a:solidFill>
                <a:schemeClr val="lt1"/>
              </a:solidFill>
              <a:latin typeface="Consolas"/>
              <a:ea typeface="Consolas"/>
              <a:cs typeface="Consolas"/>
              <a:sym typeface="Consolas"/>
            </a:endParaRPr>
          </a:p>
          <a:p>
            <a:pPr indent="0" lvl="0" marL="0" rtl="0" algn="l">
              <a:spcBef>
                <a:spcPts val="480"/>
              </a:spcBef>
              <a:spcAft>
                <a:spcPts val="0"/>
              </a:spcAft>
              <a:buClr>
                <a:schemeClr val="dk1"/>
              </a:buClr>
              <a:buSzPts val="1100"/>
              <a:buFont typeface="Arial"/>
              <a:buNone/>
            </a:pPr>
            <a:r>
              <a:t/>
            </a:r>
            <a:endParaRPr sz="2400">
              <a:solidFill>
                <a:schemeClr val="lt1"/>
              </a:solidFill>
              <a:latin typeface="Consolas"/>
              <a:ea typeface="Consolas"/>
              <a:cs typeface="Consolas"/>
              <a:sym typeface="Consolas"/>
            </a:endParaRPr>
          </a:p>
          <a:p>
            <a:pPr indent="0" lvl="0" marL="0" rtl="0" algn="l">
              <a:spcBef>
                <a:spcPts val="0"/>
              </a:spcBef>
              <a:spcAft>
                <a:spcPts val="0"/>
              </a:spcAft>
              <a:buNone/>
            </a:pPr>
            <a:r>
              <a:t/>
            </a:r>
            <a:endParaRPr sz="2400">
              <a:solidFill>
                <a:schemeClr val="lt1"/>
              </a:solidFill>
              <a:latin typeface="Consolas"/>
              <a:ea typeface="Consolas"/>
              <a:cs typeface="Consolas"/>
              <a:sym typeface="Consolas"/>
            </a:endParaRPr>
          </a:p>
          <a:p>
            <a:pPr indent="0" lvl="0" marL="0" rtl="0" algn="l">
              <a:spcBef>
                <a:spcPts val="0"/>
              </a:spcBef>
              <a:spcAft>
                <a:spcPts val="0"/>
              </a:spcAft>
              <a:buNone/>
            </a:pPr>
            <a:r>
              <a:t/>
            </a:r>
            <a:endParaRPr sz="2400">
              <a:solidFill>
                <a:schemeClr val="lt1"/>
              </a:solidFill>
              <a:latin typeface="Consolas"/>
              <a:ea typeface="Consolas"/>
              <a:cs typeface="Consolas"/>
              <a:sym typeface="Consola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Slide">
  <p:cSld name="TITLE_ONLY_1">
    <p:spTree>
      <p:nvGrpSpPr>
        <p:cNvPr id="164" name="Shape 164"/>
        <p:cNvGrpSpPr/>
        <p:nvPr/>
      </p:nvGrpSpPr>
      <p:grpSpPr>
        <a:xfrm>
          <a:off x="0" y="0"/>
          <a:ext cx="0" cy="0"/>
          <a:chOff x="0" y="0"/>
          <a:chExt cx="0" cy="0"/>
        </a:xfrm>
      </p:grpSpPr>
      <p:sp>
        <p:nvSpPr>
          <p:cNvPr id="165" name="Google Shape;165;p33"/>
          <p:cNvSpPr/>
          <p:nvPr/>
        </p:nvSpPr>
        <p:spPr>
          <a:xfrm>
            <a:off x="0" y="0"/>
            <a:ext cx="9144000" cy="1149900"/>
          </a:xfrm>
          <a:prstGeom prst="rect">
            <a:avLst/>
          </a:prstGeom>
          <a:solidFill>
            <a:srgbClr val="1976D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66" name="Google Shape;166;p33"/>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67" name="Google Shape;167;p3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68" name="Google Shape;168;p3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3"/>
          <p:cNvSpPr/>
          <p:nvPr/>
        </p:nvSpPr>
        <p:spPr>
          <a:xfrm>
            <a:off x="0" y="3687975"/>
            <a:ext cx="9144000" cy="145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 name="Google Shape;170;p33"/>
          <p:cNvCxnSpPr/>
          <p:nvPr/>
        </p:nvCxnSpPr>
        <p:spPr>
          <a:xfrm>
            <a:off x="0" y="3711950"/>
            <a:ext cx="9147900" cy="0"/>
          </a:xfrm>
          <a:prstGeom prst="straightConnector1">
            <a:avLst/>
          </a:prstGeom>
          <a:noFill/>
          <a:ln cap="flat" cmpd="sng" w="19050">
            <a:solidFill>
              <a:srgbClr val="666666"/>
            </a:solidFill>
            <a:prstDash val="solid"/>
            <a:round/>
            <a:headEnd len="med" w="med" type="none"/>
            <a:tailEnd len="med" w="med" type="none"/>
          </a:ln>
        </p:spPr>
      </p:cxnSp>
      <p:sp>
        <p:nvSpPr>
          <p:cNvPr id="171" name="Google Shape;171;p33"/>
          <p:cNvSpPr txBox="1"/>
          <p:nvPr/>
        </p:nvSpPr>
        <p:spPr>
          <a:xfrm>
            <a:off x="457200" y="1200150"/>
            <a:ext cx="8229600" cy="2607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600">
              <a:latin typeface="Consolas"/>
              <a:ea typeface="Consolas"/>
              <a:cs typeface="Consolas"/>
              <a:sym typeface="Consolas"/>
            </a:endParaRPr>
          </a:p>
        </p:txBody>
      </p:sp>
      <p:sp>
        <p:nvSpPr>
          <p:cNvPr id="172" name="Google Shape;172;p33"/>
          <p:cNvSpPr txBox="1"/>
          <p:nvPr/>
        </p:nvSpPr>
        <p:spPr>
          <a:xfrm>
            <a:off x="457200" y="3687973"/>
            <a:ext cx="8229600" cy="13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endParaRPr>
          </a:p>
          <a:p>
            <a:pPr indent="0" lvl="0" marL="0" rtl="0" algn="l">
              <a:spcBef>
                <a:spcPts val="0"/>
              </a:spcBef>
              <a:spcAft>
                <a:spcPts val="0"/>
              </a:spcAft>
              <a:buNone/>
            </a:pPr>
            <a:r>
              <a:t/>
            </a:r>
            <a:endParaRPr sz="1800">
              <a:solidFill>
                <a:srgbClr val="666666"/>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sp>
        <p:nvSpPr>
          <p:cNvPr id="174" name="Google Shape;174;p34"/>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Clr>
                <a:schemeClr val="dk2"/>
              </a:buClr>
              <a:buSzPts val="1800"/>
              <a:buNone/>
              <a:defRPr sz="1800">
                <a:solidFill>
                  <a:schemeClr val="dk2"/>
                </a:solidFill>
              </a:defRPr>
            </a:lvl1pPr>
          </a:lstStyle>
          <a:p/>
        </p:txBody>
      </p:sp>
      <p:sp>
        <p:nvSpPr>
          <p:cNvPr id="175" name="Google Shape;175;p34"/>
          <p:cNvSpPr/>
          <p:nvPr/>
        </p:nvSpPr>
        <p:spPr>
          <a:xfrm>
            <a:off x="4274" y="0"/>
            <a:ext cx="9144000" cy="4406400"/>
          </a:xfrm>
          <a:prstGeom prst="rect">
            <a:avLst/>
          </a:prstGeom>
          <a:solidFill>
            <a:srgbClr val="1976D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76" name="Google Shape;176;p34"/>
          <p:cNvCxnSpPr/>
          <p:nvPr/>
        </p:nvCxnSpPr>
        <p:spPr>
          <a:xfrm>
            <a:off x="0" y="4384371"/>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77" name="Google Shape;177;p3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rgbClr val="1976D2"/>
        </a:solidFill>
      </p:bgPr>
    </p:bg>
    <p:spTree>
      <p:nvGrpSpPr>
        <p:cNvPr id="178" name="Shape 178"/>
        <p:cNvGrpSpPr/>
        <p:nvPr/>
      </p:nvGrpSpPr>
      <p:grpSpPr>
        <a:xfrm>
          <a:off x="0" y="0"/>
          <a:ext cx="0" cy="0"/>
          <a:chOff x="0" y="0"/>
          <a:chExt cx="0" cy="0"/>
        </a:xfrm>
      </p:grpSpPr>
      <p:sp>
        <p:nvSpPr>
          <p:cNvPr id="179" name="Google Shape;179;p3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ortant Statement">
  <p:cSld name="Important Statement">
    <p:bg>
      <p:bgPr>
        <a:solidFill>
          <a:schemeClr val="accent2"/>
        </a:solidFill>
      </p:bgPr>
    </p:bg>
    <p:spTree>
      <p:nvGrpSpPr>
        <p:cNvPr id="180" name="Shape 180"/>
        <p:cNvGrpSpPr/>
        <p:nvPr/>
      </p:nvGrpSpPr>
      <p:grpSpPr>
        <a:xfrm>
          <a:off x="0" y="0"/>
          <a:ext cx="0" cy="0"/>
          <a:chOff x="0" y="0"/>
          <a:chExt cx="0" cy="0"/>
        </a:xfrm>
      </p:grpSpPr>
      <p:sp>
        <p:nvSpPr>
          <p:cNvPr id="181" name="Google Shape;181;p36"/>
          <p:cNvSpPr txBox="1"/>
          <p:nvPr>
            <p:ph idx="1" type="body"/>
          </p:nvPr>
        </p:nvSpPr>
        <p:spPr>
          <a:xfrm>
            <a:off x="2040591" y="1045370"/>
            <a:ext cx="5062800" cy="3052800"/>
          </a:xfrm>
          <a:prstGeom prst="rect">
            <a:avLst/>
          </a:prstGeom>
          <a:no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Page Image">
  <p:cSld name="Full Page Image">
    <p:spTree>
      <p:nvGrpSpPr>
        <p:cNvPr id="182" name="Shape 182"/>
        <p:cNvGrpSpPr/>
        <p:nvPr/>
      </p:nvGrpSpPr>
      <p:grpSpPr>
        <a:xfrm>
          <a:off x="0" y="0"/>
          <a:ext cx="0" cy="0"/>
          <a:chOff x="0" y="0"/>
          <a:chExt cx="0" cy="0"/>
        </a:xfrm>
      </p:grpSpPr>
      <p:sp>
        <p:nvSpPr>
          <p:cNvPr id="183" name="Google Shape;183;p37"/>
          <p:cNvSpPr/>
          <p:nvPr>
            <p:ph idx="2" type="pic"/>
          </p:nvPr>
        </p:nvSpPr>
        <p:spPr>
          <a:xfrm>
            <a:off x="0" y="0"/>
            <a:ext cx="9144000" cy="51435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verview/Summary">
  <p:cSld name="Overview/Summary">
    <p:spTree>
      <p:nvGrpSpPr>
        <p:cNvPr id="184" name="Shape 184"/>
        <p:cNvGrpSpPr/>
        <p:nvPr/>
      </p:nvGrpSpPr>
      <p:grpSpPr>
        <a:xfrm>
          <a:off x="0" y="0"/>
          <a:ext cx="0" cy="0"/>
          <a:chOff x="0" y="0"/>
          <a:chExt cx="0" cy="0"/>
        </a:xfrm>
      </p:grpSpPr>
      <p:cxnSp>
        <p:nvCxnSpPr>
          <p:cNvPr id="185" name="Google Shape;185;p38"/>
          <p:cNvCxnSpPr/>
          <p:nvPr/>
        </p:nvCxnSpPr>
        <p:spPr>
          <a:xfrm>
            <a:off x="3048001" y="1315357"/>
            <a:ext cx="0" cy="3129600"/>
          </a:xfrm>
          <a:prstGeom prst="straightConnector1">
            <a:avLst/>
          </a:prstGeom>
          <a:noFill/>
          <a:ln cap="flat" cmpd="sng" w="25400">
            <a:solidFill>
              <a:schemeClr val="accent1"/>
            </a:solidFill>
            <a:prstDash val="solid"/>
            <a:round/>
            <a:headEnd len="sm" w="sm" type="none"/>
            <a:tailEnd len="sm" w="sm" type="none"/>
          </a:ln>
        </p:spPr>
      </p:cxnSp>
      <p:sp>
        <p:nvSpPr>
          <p:cNvPr id="186" name="Google Shape;186;p38"/>
          <p:cNvSpPr txBox="1"/>
          <p:nvPr>
            <p:ph idx="1" type="body"/>
          </p:nvPr>
        </p:nvSpPr>
        <p:spPr>
          <a:xfrm>
            <a:off x="3359150" y="1369784"/>
            <a:ext cx="5321400" cy="3075300"/>
          </a:xfrm>
          <a:prstGeom prst="rect">
            <a:avLst/>
          </a:prstGeom>
          <a:noFill/>
          <a:ln>
            <a:noFill/>
          </a:ln>
        </p:spPr>
        <p:txBody>
          <a:bodyPr anchorCtr="0" anchor="ctr" bIns="68575" lIns="68575" spcFirstLastPara="1" rIns="68575" wrap="square" tIns="68575">
            <a:noAutofit/>
          </a:bodyPr>
          <a:lstStyle>
            <a:lvl1pPr indent="-228600" lvl="0" marL="457200" marR="0" rtl="0" algn="l">
              <a:lnSpc>
                <a:spcPct val="100000"/>
              </a:lnSpc>
              <a:spcBef>
                <a:spcPts val="0"/>
              </a:spcBef>
              <a:spcAft>
                <a:spcPts val="0"/>
              </a:spcAft>
              <a:buClr>
                <a:schemeClr val="accent1"/>
              </a:buClr>
              <a:buSzPts val="1100"/>
              <a:buFont typeface="Noto Symbol"/>
              <a:buNone/>
              <a:defRPr sz="1100"/>
            </a:lvl1pPr>
            <a:lvl2pPr indent="-298450" lvl="1" marL="914400" rtl="0">
              <a:spcBef>
                <a:spcPts val="120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87" name="Google Shape;187;p38"/>
          <p:cNvSpPr txBox="1"/>
          <p:nvPr>
            <p:ph idx="2" type="body"/>
          </p:nvPr>
        </p:nvSpPr>
        <p:spPr>
          <a:xfrm>
            <a:off x="988775" y="2034562"/>
            <a:ext cx="1743900" cy="1745700"/>
          </a:xfrm>
          <a:prstGeom prst="rect">
            <a:avLst/>
          </a:prstGeom>
          <a:no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dk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88" name="Google Shape;188;p38"/>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Chunking Orange">
  <p:cSld name="Text Chunking Orange">
    <p:bg>
      <p:bgPr>
        <a:solidFill>
          <a:schemeClr val="accent1"/>
        </a:solidFill>
      </p:bgPr>
    </p:bg>
    <p:spTree>
      <p:nvGrpSpPr>
        <p:cNvPr id="189" name="Shape 189"/>
        <p:cNvGrpSpPr/>
        <p:nvPr/>
      </p:nvGrpSpPr>
      <p:grpSpPr>
        <a:xfrm>
          <a:off x="0" y="0"/>
          <a:ext cx="0" cy="0"/>
          <a:chOff x="0" y="0"/>
          <a:chExt cx="0" cy="0"/>
        </a:xfrm>
      </p:grpSpPr>
      <p:sp>
        <p:nvSpPr>
          <p:cNvPr id="190" name="Google Shape;190;p39"/>
          <p:cNvSpPr txBox="1"/>
          <p:nvPr>
            <p:ph idx="1" type="body"/>
          </p:nvPr>
        </p:nvSpPr>
        <p:spPr>
          <a:xfrm>
            <a:off x="6210183" y="2360798"/>
            <a:ext cx="2502000" cy="827100"/>
          </a:xfrm>
          <a:prstGeom prst="rect">
            <a:avLst/>
          </a:prstGeom>
          <a:no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l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cxnSp>
        <p:nvCxnSpPr>
          <p:cNvPr id="191" name="Google Shape;191;p39"/>
          <p:cNvCxnSpPr/>
          <p:nvPr/>
        </p:nvCxnSpPr>
        <p:spPr>
          <a:xfrm>
            <a:off x="312680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192" name="Google Shape;192;p39"/>
          <p:cNvSpPr txBox="1"/>
          <p:nvPr>
            <p:ph idx="2" type="body"/>
          </p:nvPr>
        </p:nvSpPr>
        <p:spPr>
          <a:xfrm>
            <a:off x="3317692" y="2360798"/>
            <a:ext cx="2502000" cy="827100"/>
          </a:xfrm>
          <a:prstGeom prst="rect">
            <a:avLst/>
          </a:prstGeom>
          <a:no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l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cxnSp>
        <p:nvCxnSpPr>
          <p:cNvPr id="193" name="Google Shape;193;p39"/>
          <p:cNvCxnSpPr/>
          <p:nvPr/>
        </p:nvCxnSpPr>
        <p:spPr>
          <a:xfrm>
            <a:off x="601488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194" name="Google Shape;194;p39"/>
          <p:cNvSpPr txBox="1"/>
          <p:nvPr>
            <p:ph idx="3" type="body"/>
          </p:nvPr>
        </p:nvSpPr>
        <p:spPr>
          <a:xfrm>
            <a:off x="429613" y="2360798"/>
            <a:ext cx="2502000" cy="827100"/>
          </a:xfrm>
          <a:prstGeom prst="rect">
            <a:avLst/>
          </a:prstGeom>
          <a:no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l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95" name="Google Shape;195;p39"/>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Color Chunking">
  <p:cSld name="6 Color Chunking">
    <p:spTree>
      <p:nvGrpSpPr>
        <p:cNvPr id="196" name="Shape 196"/>
        <p:cNvGrpSpPr/>
        <p:nvPr/>
      </p:nvGrpSpPr>
      <p:grpSpPr>
        <a:xfrm>
          <a:off x="0" y="0"/>
          <a:ext cx="0" cy="0"/>
          <a:chOff x="0" y="0"/>
          <a:chExt cx="0" cy="0"/>
        </a:xfrm>
      </p:grpSpPr>
      <p:sp>
        <p:nvSpPr>
          <p:cNvPr id="197" name="Google Shape;197;p40"/>
          <p:cNvSpPr txBox="1"/>
          <p:nvPr>
            <p:ph idx="1" type="body"/>
          </p:nvPr>
        </p:nvSpPr>
        <p:spPr>
          <a:xfrm>
            <a:off x="6071408" y="3122229"/>
            <a:ext cx="2596800" cy="1563600"/>
          </a:xfrm>
          <a:prstGeom prst="rect">
            <a:avLst/>
          </a:prstGeom>
          <a:solidFill>
            <a:schemeClr val="accent5"/>
          </a:solid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98" name="Google Shape;198;p40"/>
          <p:cNvSpPr txBox="1"/>
          <p:nvPr>
            <p:ph idx="2" type="body"/>
          </p:nvPr>
        </p:nvSpPr>
        <p:spPr>
          <a:xfrm>
            <a:off x="3270370" y="3122229"/>
            <a:ext cx="2596800" cy="1563600"/>
          </a:xfrm>
          <a:prstGeom prst="rect">
            <a:avLst/>
          </a:prstGeom>
          <a:solidFill>
            <a:schemeClr val="accent3"/>
          </a:solid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99" name="Google Shape;199;p40"/>
          <p:cNvSpPr txBox="1"/>
          <p:nvPr>
            <p:ph idx="3" type="body"/>
          </p:nvPr>
        </p:nvSpPr>
        <p:spPr>
          <a:xfrm>
            <a:off x="469332" y="3122229"/>
            <a:ext cx="2596800" cy="1563600"/>
          </a:xfrm>
          <a:prstGeom prst="rect">
            <a:avLst/>
          </a:prstGeom>
          <a:solidFill>
            <a:schemeClr val="dk1"/>
          </a:solid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200" name="Google Shape;200;p40"/>
          <p:cNvSpPr txBox="1"/>
          <p:nvPr>
            <p:ph idx="4" type="body"/>
          </p:nvPr>
        </p:nvSpPr>
        <p:spPr>
          <a:xfrm>
            <a:off x="6071408" y="1351280"/>
            <a:ext cx="2596800" cy="1563600"/>
          </a:xfrm>
          <a:prstGeom prst="rect">
            <a:avLst/>
          </a:prstGeom>
          <a:solidFill>
            <a:srgbClr val="908E90"/>
          </a:solid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201" name="Google Shape;201;p40"/>
          <p:cNvSpPr txBox="1"/>
          <p:nvPr>
            <p:ph idx="5" type="body"/>
          </p:nvPr>
        </p:nvSpPr>
        <p:spPr>
          <a:xfrm>
            <a:off x="3270370" y="1351280"/>
            <a:ext cx="2596800" cy="1563600"/>
          </a:xfrm>
          <a:prstGeom prst="rect">
            <a:avLst/>
          </a:prstGeom>
          <a:solidFill>
            <a:schemeClr val="accent1"/>
          </a:solid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202" name="Google Shape;202;p40"/>
          <p:cNvSpPr txBox="1"/>
          <p:nvPr>
            <p:ph idx="6" type="body"/>
          </p:nvPr>
        </p:nvSpPr>
        <p:spPr>
          <a:xfrm>
            <a:off x="469332" y="1351280"/>
            <a:ext cx="2596800" cy="1563600"/>
          </a:xfrm>
          <a:prstGeom prst="rect">
            <a:avLst/>
          </a:prstGeom>
          <a:solidFill>
            <a:schemeClr val="accent4"/>
          </a:solid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203" name="Google Shape;203;p40"/>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204" name="Shape 20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p:nvPr/>
        </p:nvSpPr>
        <p:spPr>
          <a:xfrm>
            <a:off x="0" y="0"/>
            <a:ext cx="9144000" cy="11499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27" name="Google Shape;27;p5"/>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28" name="Google Shape;28;p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9" name="Google Shape;29;p5"/>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0" name="Google Shape;30;p5"/>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1" name="Google Shape;31;p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bg>
      <p:bgPr>
        <a:solidFill>
          <a:schemeClr val="lt1"/>
        </a:solidFill>
      </p:bgPr>
    </p:bg>
    <p:spTree>
      <p:nvGrpSpPr>
        <p:cNvPr id="205" name="Shape 205"/>
        <p:cNvGrpSpPr/>
        <p:nvPr/>
      </p:nvGrpSpPr>
      <p:grpSpPr>
        <a:xfrm>
          <a:off x="0" y="0"/>
          <a:ext cx="0" cy="0"/>
          <a:chOff x="0" y="0"/>
          <a:chExt cx="0" cy="0"/>
        </a:xfrm>
      </p:grpSpPr>
      <p:sp>
        <p:nvSpPr>
          <p:cNvPr id="206" name="Google Shape;206;p42"/>
          <p:cNvSpPr txBox="1"/>
          <p:nvPr>
            <p:ph idx="1" type="body"/>
          </p:nvPr>
        </p:nvSpPr>
        <p:spPr>
          <a:xfrm>
            <a:off x="4692662" y="2004058"/>
            <a:ext cx="3996000" cy="2505600"/>
          </a:xfrm>
          <a:prstGeom prst="rect">
            <a:avLst/>
          </a:prstGeom>
          <a:noFill/>
          <a:ln>
            <a:noFill/>
          </a:ln>
        </p:spPr>
        <p:txBody>
          <a:bodyPr anchorCtr="0" anchor="t" bIns="68575" lIns="68575" spcFirstLastPara="1" rIns="68575" wrap="square" tIns="68575">
            <a:noAutofit/>
          </a:bodyPr>
          <a:lstStyle>
            <a:lvl1pPr indent="-298450" lvl="0" marL="457200" rtl="0">
              <a:spcBef>
                <a:spcPts val="600"/>
              </a:spcBef>
              <a:spcAft>
                <a:spcPts val="0"/>
              </a:spcAft>
              <a:buSzPts val="1100"/>
              <a:buChar char="●"/>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207" name="Google Shape;207;p42"/>
          <p:cNvSpPr txBox="1"/>
          <p:nvPr>
            <p:ph idx="2" type="body"/>
          </p:nvPr>
        </p:nvSpPr>
        <p:spPr>
          <a:xfrm>
            <a:off x="4692662" y="1326475"/>
            <a:ext cx="3987900" cy="559200"/>
          </a:xfrm>
          <a:prstGeom prst="rect">
            <a:avLst/>
          </a:prstGeom>
          <a:noFill/>
          <a:ln>
            <a:noFill/>
          </a:ln>
        </p:spPr>
        <p:txBody>
          <a:bodyPr anchorCtr="0" anchor="ctr" bIns="68575" lIns="68575" spcFirstLastPara="1" rIns="68575" wrap="square" tIns="68575">
            <a:noAutofit/>
          </a:bodyPr>
          <a:lstStyle>
            <a:lvl1pPr indent="-228600" lvl="0" marL="457200" rtl="0" algn="l">
              <a:spcBef>
                <a:spcPts val="600"/>
              </a:spcBef>
              <a:spcAft>
                <a:spcPts val="0"/>
              </a:spcAft>
              <a:buClr>
                <a:schemeClr val="accen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208" name="Google Shape;208;p42"/>
          <p:cNvSpPr txBox="1"/>
          <p:nvPr>
            <p:ph idx="3" type="body"/>
          </p:nvPr>
        </p:nvSpPr>
        <p:spPr>
          <a:xfrm>
            <a:off x="454026" y="2004058"/>
            <a:ext cx="3996000" cy="2505600"/>
          </a:xfrm>
          <a:prstGeom prst="rect">
            <a:avLst/>
          </a:prstGeom>
          <a:noFill/>
          <a:ln>
            <a:noFill/>
          </a:ln>
        </p:spPr>
        <p:txBody>
          <a:bodyPr anchorCtr="0" anchor="t" bIns="68575" lIns="68575" spcFirstLastPara="1" rIns="68575" wrap="square" tIns="68575">
            <a:noAutofit/>
          </a:bodyPr>
          <a:lstStyle>
            <a:lvl1pPr indent="-298450" lvl="0" marL="457200" rtl="0">
              <a:spcBef>
                <a:spcPts val="600"/>
              </a:spcBef>
              <a:spcAft>
                <a:spcPts val="0"/>
              </a:spcAft>
              <a:buSzPts val="1100"/>
              <a:buChar char="●"/>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209" name="Google Shape;209;p42"/>
          <p:cNvSpPr txBox="1"/>
          <p:nvPr>
            <p:ph idx="4" type="body"/>
          </p:nvPr>
        </p:nvSpPr>
        <p:spPr>
          <a:xfrm>
            <a:off x="454026" y="1325318"/>
            <a:ext cx="3993900" cy="560100"/>
          </a:xfrm>
          <a:prstGeom prst="rect">
            <a:avLst/>
          </a:prstGeom>
          <a:noFill/>
          <a:ln>
            <a:noFill/>
          </a:ln>
        </p:spPr>
        <p:txBody>
          <a:bodyPr anchorCtr="0" anchor="ctr" bIns="68575" lIns="68575" spcFirstLastPara="1" rIns="68575" wrap="square" tIns="68575">
            <a:noAutofit/>
          </a:bodyPr>
          <a:lstStyle>
            <a:lvl1pPr indent="-228600" lvl="0" marL="457200" rtl="0" algn="l">
              <a:spcBef>
                <a:spcPts val="600"/>
              </a:spcBef>
              <a:spcAft>
                <a:spcPts val="0"/>
              </a:spcAft>
              <a:buClr>
                <a:schemeClr val="accen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210" name="Google Shape;210;p42"/>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211" name="Shape 211"/>
        <p:cNvGrpSpPr/>
        <p:nvPr/>
      </p:nvGrpSpPr>
      <p:grpSpPr>
        <a:xfrm>
          <a:off x="0" y="0"/>
          <a:ext cx="0" cy="0"/>
          <a:chOff x="0" y="0"/>
          <a:chExt cx="0" cy="0"/>
        </a:xfrm>
      </p:grpSpPr>
      <p:sp>
        <p:nvSpPr>
          <p:cNvPr id="212" name="Google Shape;212;p43"/>
          <p:cNvSpPr txBox="1"/>
          <p:nvPr>
            <p:ph idx="1" type="body"/>
          </p:nvPr>
        </p:nvSpPr>
        <p:spPr>
          <a:xfrm>
            <a:off x="467033" y="1327356"/>
            <a:ext cx="3989400" cy="3172800"/>
          </a:xfrm>
          <a:prstGeom prst="rect">
            <a:avLst/>
          </a:prstGeom>
          <a:noFill/>
          <a:ln>
            <a:noFill/>
          </a:ln>
        </p:spPr>
        <p:txBody>
          <a:bodyPr anchorCtr="0" anchor="ctr" bIns="68575" lIns="68575" spcFirstLastPara="1" rIns="68575" wrap="square" tIns="68575">
            <a:noAutofit/>
          </a:bodyPr>
          <a:lstStyle>
            <a:lvl1pPr indent="-298450" lvl="0" marL="457200" rtl="0" algn="l">
              <a:spcBef>
                <a:spcPts val="1200"/>
              </a:spcBef>
              <a:spcAft>
                <a:spcPts val="0"/>
              </a:spcAft>
              <a:buClr>
                <a:schemeClr val="accent1"/>
              </a:buClr>
              <a:buSzPts val="1100"/>
              <a:buFont typeface="PT Sans"/>
              <a:buChar char=" "/>
              <a:defRPr sz="1100"/>
            </a:lvl1pPr>
            <a:lvl2pPr indent="-298450" lvl="1" marL="914400" rtl="0" algn="l">
              <a:spcBef>
                <a:spcPts val="0"/>
              </a:spcBef>
              <a:spcAft>
                <a:spcPts val="0"/>
              </a:spcAft>
              <a:buClr>
                <a:schemeClr val="accent1"/>
              </a:buClr>
              <a:buSzPts val="1100"/>
              <a:buFont typeface="PT Sans"/>
              <a:buChar char=" "/>
              <a:defRPr sz="1100"/>
            </a:lvl2pPr>
            <a:lvl3pPr indent="-298450" lvl="2" marL="1371600" rtl="0" algn="l">
              <a:spcBef>
                <a:spcPts val="0"/>
              </a:spcBef>
              <a:spcAft>
                <a:spcPts val="0"/>
              </a:spcAft>
              <a:buClr>
                <a:srgbClr val="FF6600"/>
              </a:buClr>
              <a:buSzPts val="1100"/>
              <a:buFont typeface="PT Sans"/>
              <a:buChar char=" "/>
              <a:defRPr sz="1100"/>
            </a:lvl3pPr>
            <a:lvl4pPr indent="-228600" lvl="3" marL="1828800" rtl="0" algn="ctr">
              <a:spcBef>
                <a:spcPts val="360"/>
              </a:spcBef>
              <a:spcAft>
                <a:spcPts val="0"/>
              </a:spcAft>
              <a:buClr>
                <a:srgbClr val="FF6600"/>
              </a:buClr>
              <a:buSzPts val="1100"/>
              <a:buFont typeface="Helvetica Neue"/>
              <a:buNone/>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213" name="Google Shape;213;p43"/>
          <p:cNvSpPr txBox="1"/>
          <p:nvPr>
            <p:ph type="title"/>
          </p:nvPr>
        </p:nvSpPr>
        <p:spPr>
          <a:xfrm>
            <a:off x="467033" y="140402"/>
            <a:ext cx="8226300" cy="1178100"/>
          </a:xfrm>
          <a:prstGeom prst="rect">
            <a:avLst/>
          </a:prstGeom>
          <a:noFill/>
          <a:ln>
            <a:noFill/>
          </a:ln>
        </p:spPr>
        <p:txBody>
          <a:bodyPr anchorCtr="0" anchor="ctr" bIns="68575" lIns="68575" spcFirstLastPara="1" rIns="68575" wrap="square" tIns="6857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214" name="Google Shape;214;p43"/>
          <p:cNvSpPr txBox="1"/>
          <p:nvPr>
            <p:ph idx="2" type="body"/>
          </p:nvPr>
        </p:nvSpPr>
        <p:spPr>
          <a:xfrm>
            <a:off x="4704055" y="1327356"/>
            <a:ext cx="3989400" cy="3172800"/>
          </a:xfrm>
          <a:prstGeom prst="rect">
            <a:avLst/>
          </a:prstGeom>
          <a:noFill/>
          <a:ln>
            <a:noFill/>
          </a:ln>
        </p:spPr>
        <p:txBody>
          <a:bodyPr anchorCtr="0" anchor="ctr" bIns="68575" lIns="68575" spcFirstLastPara="1" rIns="68575" wrap="square" tIns="68575">
            <a:noAutofit/>
          </a:bodyPr>
          <a:lstStyle>
            <a:lvl1pPr indent="-298450" lvl="0" marL="457200" rtl="0" algn="l">
              <a:spcBef>
                <a:spcPts val="1200"/>
              </a:spcBef>
              <a:spcAft>
                <a:spcPts val="0"/>
              </a:spcAft>
              <a:buClr>
                <a:schemeClr val="accent1"/>
              </a:buClr>
              <a:buSzPts val="1100"/>
              <a:buFont typeface="PT Sans"/>
              <a:buChar char=" "/>
              <a:defRPr sz="1100"/>
            </a:lvl1pPr>
            <a:lvl2pPr indent="-298450" lvl="1" marL="914400" rtl="0" algn="l">
              <a:spcBef>
                <a:spcPts val="0"/>
              </a:spcBef>
              <a:spcAft>
                <a:spcPts val="0"/>
              </a:spcAft>
              <a:buClr>
                <a:schemeClr val="accent1"/>
              </a:buClr>
              <a:buSzPts val="1100"/>
              <a:buFont typeface="PT Sans"/>
              <a:buChar char=" "/>
              <a:defRPr sz="1100"/>
            </a:lvl2pPr>
            <a:lvl3pPr indent="-298450" lvl="2" marL="1371600" rtl="0" algn="l">
              <a:spcBef>
                <a:spcPts val="0"/>
              </a:spcBef>
              <a:spcAft>
                <a:spcPts val="0"/>
              </a:spcAft>
              <a:buClr>
                <a:srgbClr val="FF6600"/>
              </a:buClr>
              <a:buSzPts val="1100"/>
              <a:buFont typeface="PT Sans"/>
              <a:buChar char=" "/>
              <a:defRPr sz="1100"/>
            </a:lvl3pPr>
            <a:lvl4pPr indent="-228600" lvl="3" marL="1828800" rtl="0" algn="ctr">
              <a:spcBef>
                <a:spcPts val="360"/>
              </a:spcBef>
              <a:spcAft>
                <a:spcPts val="0"/>
              </a:spcAft>
              <a:buClr>
                <a:srgbClr val="FF6600"/>
              </a:buClr>
              <a:buSzPts val="1100"/>
              <a:buFont typeface="Helvetica Neue"/>
              <a:buNone/>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15" name="Shape 215"/>
        <p:cNvGrpSpPr/>
        <p:nvPr/>
      </p:nvGrpSpPr>
      <p:grpSpPr>
        <a:xfrm>
          <a:off x="0" y="0"/>
          <a:ext cx="0" cy="0"/>
          <a:chOff x="0" y="0"/>
          <a:chExt cx="0" cy="0"/>
        </a:xfrm>
      </p:grpSpPr>
      <p:sp>
        <p:nvSpPr>
          <p:cNvPr id="216" name="Google Shape;216;p44"/>
          <p:cNvSpPr txBox="1"/>
          <p:nvPr>
            <p:ph type="title"/>
          </p:nvPr>
        </p:nvSpPr>
        <p:spPr>
          <a:xfrm>
            <a:off x="463177" y="140402"/>
            <a:ext cx="8234400" cy="1178100"/>
          </a:xfrm>
          <a:prstGeom prst="rect">
            <a:avLst/>
          </a:prstGeom>
          <a:noFill/>
          <a:ln>
            <a:noFill/>
          </a:ln>
        </p:spPr>
        <p:txBody>
          <a:bodyPr anchorCtr="0" anchor="ctr" bIns="68575" lIns="68575" spcFirstLastPara="1" rIns="68575" wrap="square" tIns="6857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Left | Gray Right">
  <p:cSld name="Bullets Left | Gray Right">
    <p:spTree>
      <p:nvGrpSpPr>
        <p:cNvPr id="217" name="Shape 217"/>
        <p:cNvGrpSpPr/>
        <p:nvPr/>
      </p:nvGrpSpPr>
      <p:grpSpPr>
        <a:xfrm>
          <a:off x="0" y="0"/>
          <a:ext cx="0" cy="0"/>
          <a:chOff x="0" y="0"/>
          <a:chExt cx="0" cy="0"/>
        </a:xfrm>
      </p:grpSpPr>
      <p:sp>
        <p:nvSpPr>
          <p:cNvPr id="218" name="Google Shape;218;p45"/>
          <p:cNvSpPr/>
          <p:nvPr/>
        </p:nvSpPr>
        <p:spPr>
          <a:xfrm>
            <a:off x="5405223" y="1318638"/>
            <a:ext cx="3388200" cy="3179400"/>
          </a:xfrm>
          <a:prstGeom prst="rect">
            <a:avLst/>
          </a:prstGeom>
          <a:solidFill>
            <a:srgbClr val="F2F2F2"/>
          </a:solidFill>
          <a:ln>
            <a:noFill/>
          </a:ln>
        </p:spPr>
        <p:txBody>
          <a:bodyPr anchorCtr="0" anchor="ctr" bIns="28575" lIns="28550" spcFirstLastPara="1" rIns="28550" wrap="square" tIns="28575">
            <a:noAutofit/>
          </a:bodyPr>
          <a:lstStyle/>
          <a:p>
            <a:pPr indent="0" lvl="0" marL="0" marR="0" rtl="0" algn="l">
              <a:spcBef>
                <a:spcPts val="0"/>
              </a:spcBef>
              <a:spcAft>
                <a:spcPts val="0"/>
              </a:spcAft>
              <a:buNone/>
            </a:pPr>
            <a:r>
              <a:t/>
            </a:r>
            <a:endParaRPr b="0" i="0" sz="2400" u="none" cap="none" strike="noStrike">
              <a:solidFill>
                <a:srgbClr val="333333"/>
              </a:solidFill>
              <a:latin typeface="PT Sans"/>
              <a:ea typeface="PT Sans"/>
              <a:cs typeface="PT Sans"/>
              <a:sym typeface="PT Sans"/>
            </a:endParaRPr>
          </a:p>
        </p:txBody>
      </p:sp>
      <p:sp>
        <p:nvSpPr>
          <p:cNvPr id="219" name="Google Shape;219;p45"/>
          <p:cNvSpPr txBox="1"/>
          <p:nvPr>
            <p:ph idx="1" type="body"/>
          </p:nvPr>
        </p:nvSpPr>
        <p:spPr>
          <a:xfrm>
            <a:off x="5576831" y="1479175"/>
            <a:ext cx="3023700" cy="2868600"/>
          </a:xfrm>
          <a:prstGeom prst="rect">
            <a:avLst/>
          </a:prstGeom>
          <a:noFill/>
          <a:ln>
            <a:noFill/>
          </a:ln>
        </p:spPr>
        <p:txBody>
          <a:bodyPr anchorCtr="0" anchor="ctr" bIns="68575" lIns="68575" spcFirstLastPara="1" rIns="68575" wrap="square" tIns="68575">
            <a:noAutofit/>
          </a:bodyPr>
          <a:lstStyle>
            <a:lvl1pPr indent="-228600" lvl="0" marL="457200" rtl="0" algn="ctr">
              <a:spcBef>
                <a:spcPts val="600"/>
              </a:spcBef>
              <a:spcAft>
                <a:spcPts val="0"/>
              </a:spcAft>
              <a:buClr>
                <a:schemeClr val="accen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220" name="Google Shape;220;p45"/>
          <p:cNvSpPr txBox="1"/>
          <p:nvPr>
            <p:ph idx="2" type="body"/>
          </p:nvPr>
        </p:nvSpPr>
        <p:spPr>
          <a:xfrm>
            <a:off x="452344" y="1327356"/>
            <a:ext cx="4665000" cy="3172800"/>
          </a:xfrm>
          <a:prstGeom prst="rect">
            <a:avLst/>
          </a:prstGeom>
          <a:noFill/>
          <a:ln>
            <a:noFill/>
          </a:ln>
        </p:spPr>
        <p:txBody>
          <a:bodyPr anchorCtr="0" anchor="t" bIns="68575" lIns="68575" spcFirstLastPara="1" rIns="68575" wrap="square" tIns="68575">
            <a:noAutofit/>
          </a:bodyPr>
          <a:lstStyle>
            <a:lvl1pPr indent="-298450" lvl="0" marL="457200" rtl="0">
              <a:spcBef>
                <a:spcPts val="600"/>
              </a:spcBef>
              <a:spcAft>
                <a:spcPts val="0"/>
              </a:spcAft>
              <a:buClr>
                <a:schemeClr val="accent1"/>
              </a:buClr>
              <a:buSzPts val="1100"/>
              <a:buFont typeface="Noto Symbol"/>
              <a:buChar char="▪"/>
              <a:defRPr sz="1100"/>
            </a:lvl1pPr>
            <a:lvl2pPr indent="-298450" lvl="1" marL="914400" rtl="0">
              <a:spcBef>
                <a:spcPts val="480"/>
              </a:spcBef>
              <a:spcAft>
                <a:spcPts val="0"/>
              </a:spcAft>
              <a:buClr>
                <a:srgbClr val="A5A5A5"/>
              </a:buClr>
              <a:buSzPts val="1100"/>
              <a:buFont typeface="Merriweather Sans"/>
              <a:buChar char="-"/>
              <a:defRPr sz="1100"/>
            </a:lvl2pPr>
            <a:lvl3pPr indent="-298450" lvl="2" marL="1371600" rtl="0">
              <a:spcBef>
                <a:spcPts val="480"/>
              </a:spcBef>
              <a:spcAft>
                <a:spcPts val="0"/>
              </a:spcAft>
              <a:buClr>
                <a:srgbClr val="D8D8D8"/>
              </a:buClr>
              <a:buSzPts val="1100"/>
              <a:buFont typeface="Merriweather Sans"/>
              <a:buChar char="•"/>
              <a:defRPr sz="1100"/>
            </a:lvl3pPr>
            <a:lvl4pPr indent="-298450" lvl="3" marL="1828800" rtl="0">
              <a:spcBef>
                <a:spcPts val="360"/>
              </a:spcBef>
              <a:spcAft>
                <a:spcPts val="0"/>
              </a:spcAft>
              <a:buClr>
                <a:srgbClr val="D8D8D8"/>
              </a:buClr>
              <a:buSzPts val="1100"/>
              <a:buFont typeface="Merriweather Sans"/>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221" name="Google Shape;221;p45"/>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22" name="Shape 222"/>
        <p:cNvGrpSpPr/>
        <p:nvPr/>
      </p:nvGrpSpPr>
      <p:grpSpPr>
        <a:xfrm>
          <a:off x="0" y="0"/>
          <a:ext cx="0" cy="0"/>
          <a:chOff x="0" y="0"/>
          <a:chExt cx="0" cy="0"/>
        </a:xfrm>
      </p:grpSpPr>
      <p:sp>
        <p:nvSpPr>
          <p:cNvPr id="223" name="Google Shape;223;p46"/>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224" name="Google Shape;224;p46"/>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5" name="Google Shape;225;p4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sz="900">
                <a:solidFill>
                  <a:srgbClr val="888888"/>
                </a:solidFill>
                <a:latin typeface="Arial"/>
                <a:ea typeface="Arial"/>
                <a:cs typeface="Arial"/>
                <a:sym typeface="Arial"/>
              </a:defRPr>
            </a:lvl1pPr>
            <a:lvl2pPr indent="0" lvl="1" marL="3429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indent="0" lvl="5" marL="17145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indent="0" lvl="6" marL="20574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indent="0" lvl="7" marL="24003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indent="0" lvl="8" marL="27432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26" name="Google Shape;226;p4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sz="900">
                <a:solidFill>
                  <a:srgbClr val="888888"/>
                </a:solidFill>
                <a:latin typeface="Arial"/>
                <a:ea typeface="Arial"/>
                <a:cs typeface="Arial"/>
                <a:sym typeface="Arial"/>
              </a:defRPr>
            </a:lvl1pPr>
            <a:lvl2pPr indent="0" lvl="1" marL="3429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indent="0" lvl="5" marL="17145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indent="0" lvl="6" marL="20574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indent="0" lvl="7" marL="24003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indent="0" lvl="8" marL="27432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27" name="Google Shape;227;p4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spcAft>
                <a:spcPts val="0"/>
              </a:spcAft>
              <a:buNone/>
              <a:defRPr sz="900">
                <a:solidFill>
                  <a:srgbClr val="888888"/>
                </a:solidFill>
                <a:latin typeface="Arial"/>
                <a:ea typeface="Arial"/>
                <a:cs typeface="Arial"/>
                <a:sym typeface="Arial"/>
              </a:defRPr>
            </a:lvl1pPr>
            <a:lvl2pPr indent="0" lvl="1" marL="0" marR="0" rtl="0" algn="r">
              <a:spcBef>
                <a:spcPts val="0"/>
              </a:spcBef>
              <a:spcAft>
                <a:spcPts val="0"/>
              </a:spcAft>
              <a:buNone/>
              <a:defRPr sz="900">
                <a:solidFill>
                  <a:srgbClr val="888888"/>
                </a:solidFill>
                <a:latin typeface="Arial"/>
                <a:ea typeface="Arial"/>
                <a:cs typeface="Arial"/>
                <a:sym typeface="Arial"/>
              </a:defRPr>
            </a:lvl2pPr>
            <a:lvl3pPr indent="0" lvl="2" marL="0" marR="0" rtl="0" algn="r">
              <a:spcBef>
                <a:spcPts val="0"/>
              </a:spcBef>
              <a:spcAft>
                <a:spcPts val="0"/>
              </a:spcAft>
              <a:buNone/>
              <a:defRPr sz="900">
                <a:solidFill>
                  <a:srgbClr val="888888"/>
                </a:solidFill>
                <a:latin typeface="Arial"/>
                <a:ea typeface="Arial"/>
                <a:cs typeface="Arial"/>
                <a:sym typeface="Arial"/>
              </a:defRPr>
            </a:lvl3pPr>
            <a:lvl4pPr indent="0" lvl="3" marL="0" marR="0" rtl="0" algn="r">
              <a:spcBef>
                <a:spcPts val="0"/>
              </a:spcBef>
              <a:spcAft>
                <a:spcPts val="0"/>
              </a:spcAft>
              <a:buNone/>
              <a:defRPr sz="900">
                <a:solidFill>
                  <a:srgbClr val="888888"/>
                </a:solidFill>
                <a:latin typeface="Arial"/>
                <a:ea typeface="Arial"/>
                <a:cs typeface="Arial"/>
                <a:sym typeface="Arial"/>
              </a:defRPr>
            </a:lvl4pPr>
            <a:lvl5pPr indent="0" lvl="4" marL="0" marR="0" rtl="0" algn="r">
              <a:spcBef>
                <a:spcPts val="0"/>
              </a:spcBef>
              <a:spcAft>
                <a:spcPts val="0"/>
              </a:spcAft>
              <a:buNone/>
              <a:defRPr sz="900">
                <a:solidFill>
                  <a:srgbClr val="888888"/>
                </a:solidFill>
                <a:latin typeface="Arial"/>
                <a:ea typeface="Arial"/>
                <a:cs typeface="Arial"/>
                <a:sym typeface="Arial"/>
              </a:defRPr>
            </a:lvl5pPr>
            <a:lvl6pPr indent="0" lvl="5" marL="0" marR="0" rtl="0" algn="r">
              <a:spcBef>
                <a:spcPts val="0"/>
              </a:spcBef>
              <a:spcAft>
                <a:spcPts val="0"/>
              </a:spcAft>
              <a:buNone/>
              <a:defRPr sz="900">
                <a:solidFill>
                  <a:srgbClr val="888888"/>
                </a:solidFill>
                <a:latin typeface="Arial"/>
                <a:ea typeface="Arial"/>
                <a:cs typeface="Arial"/>
                <a:sym typeface="Arial"/>
              </a:defRPr>
            </a:lvl6pPr>
            <a:lvl7pPr indent="0" lvl="6" marL="0" marR="0" rtl="0" algn="r">
              <a:spcBef>
                <a:spcPts val="0"/>
              </a:spcBef>
              <a:spcAft>
                <a:spcPts val="0"/>
              </a:spcAft>
              <a:buNone/>
              <a:defRPr sz="900">
                <a:solidFill>
                  <a:srgbClr val="888888"/>
                </a:solidFill>
                <a:latin typeface="Arial"/>
                <a:ea typeface="Arial"/>
                <a:cs typeface="Arial"/>
                <a:sym typeface="Arial"/>
              </a:defRPr>
            </a:lvl7pPr>
            <a:lvl8pPr indent="0" lvl="7" marL="0" marR="0" rtl="0" algn="r">
              <a:spcBef>
                <a:spcPts val="0"/>
              </a:spcBef>
              <a:spcAft>
                <a:spcPts val="0"/>
              </a:spcAft>
              <a:buNone/>
              <a:defRPr sz="900">
                <a:solidFill>
                  <a:srgbClr val="888888"/>
                </a:solidFill>
                <a:latin typeface="Arial"/>
                <a:ea typeface="Arial"/>
                <a:cs typeface="Arial"/>
                <a:sym typeface="Arial"/>
              </a:defRPr>
            </a:lvl8pPr>
            <a:lvl9pPr indent="0" lvl="8" marL="0" marR="0" rtl="0" algn="r">
              <a:spcBef>
                <a:spcPts val="0"/>
              </a:spcBef>
              <a:spcAft>
                <a:spcPts val="0"/>
              </a:spcAft>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p:cSld name="Code Top">
    <p:spTree>
      <p:nvGrpSpPr>
        <p:cNvPr id="228" name="Shape 228"/>
        <p:cNvGrpSpPr/>
        <p:nvPr/>
      </p:nvGrpSpPr>
      <p:grpSpPr>
        <a:xfrm>
          <a:off x="0" y="0"/>
          <a:ext cx="0" cy="0"/>
          <a:chOff x="0" y="0"/>
          <a:chExt cx="0" cy="0"/>
        </a:xfrm>
      </p:grpSpPr>
      <p:sp>
        <p:nvSpPr>
          <p:cNvPr id="229" name="Google Shape;229;p47"/>
          <p:cNvSpPr txBox="1"/>
          <p:nvPr>
            <p:ph idx="1" type="body"/>
          </p:nvPr>
        </p:nvSpPr>
        <p:spPr>
          <a:xfrm>
            <a:off x="0" y="0"/>
            <a:ext cx="9144000" cy="2838600"/>
          </a:xfrm>
          <a:prstGeom prst="rect">
            <a:avLst/>
          </a:prstGeom>
          <a:solidFill>
            <a:schemeClr val="dk2"/>
          </a:solidFill>
          <a:ln>
            <a:noFill/>
          </a:ln>
        </p:spPr>
        <p:txBody>
          <a:bodyPr anchorCtr="0" anchor="b" bIns="68575" lIns="68575" spcFirstLastPara="1" rIns="68575" wrap="square" tIns="68575">
            <a:noAutofit/>
          </a:bodyPr>
          <a:lstStyle>
            <a:lvl1pPr indent="-228600" lvl="0" marL="457200" marR="0" rtl="0" algn="l">
              <a:lnSpc>
                <a:spcPct val="90000"/>
              </a:lnSpc>
              <a:spcBef>
                <a:spcPts val="0"/>
              </a:spcBef>
              <a:spcAft>
                <a:spcPts val="0"/>
              </a:spcAft>
              <a:buClr>
                <a:schemeClr val="lt1"/>
              </a:buClr>
              <a:buSzPts val="1100"/>
              <a:buFont typeface="Consolas"/>
              <a:buNone/>
              <a:defRPr b="0" i="0" sz="2100" u="none" cap="none" strike="noStrike">
                <a:solidFill>
                  <a:schemeClr val="dk1"/>
                </a:solidFill>
                <a:latin typeface="Calibri"/>
                <a:ea typeface="Calibri"/>
                <a:cs typeface="Calibri"/>
                <a:sym typeface="Calibri"/>
              </a:defRPr>
            </a:lvl1pPr>
            <a:lvl2pPr indent="-228600" lvl="1" marL="914400" marR="0" rtl="0" algn="l">
              <a:lnSpc>
                <a:spcPct val="90000"/>
              </a:lnSpc>
              <a:spcBef>
                <a:spcPts val="0"/>
              </a:spcBef>
              <a:spcAft>
                <a:spcPts val="0"/>
              </a:spcAft>
              <a:buClr>
                <a:srgbClr val="424244"/>
              </a:buClr>
              <a:buSzPts val="1100"/>
              <a:buFont typeface="Consolas"/>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0"/>
              </a:spcBef>
              <a:spcAft>
                <a:spcPts val="0"/>
              </a:spcAft>
              <a:buClr>
                <a:srgbClr val="424244"/>
              </a:buClr>
              <a:buSzPts val="1100"/>
              <a:buFont typeface="Consolas"/>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0"/>
              </a:spcBef>
              <a:spcAft>
                <a:spcPts val="0"/>
              </a:spcAft>
              <a:buClr>
                <a:srgbClr val="424244"/>
              </a:buClr>
              <a:buSzPts val="1100"/>
              <a:buFont typeface="Consolas"/>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0"/>
              </a:spcBef>
              <a:spcAft>
                <a:spcPts val="0"/>
              </a:spcAft>
              <a:buClr>
                <a:srgbClr val="424244"/>
              </a:buClr>
              <a:buSzPts val="1100"/>
              <a:buFont typeface="Consolas"/>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0" name="Google Shape;230;p47"/>
          <p:cNvSpPr txBox="1"/>
          <p:nvPr>
            <p:ph idx="2" type="body"/>
          </p:nvPr>
        </p:nvSpPr>
        <p:spPr>
          <a:xfrm>
            <a:off x="450851" y="3665219"/>
            <a:ext cx="8175900" cy="9954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0"/>
              </a:spcBef>
              <a:spcAft>
                <a:spcPts val="0"/>
              </a:spcAft>
              <a:buClr>
                <a:schemeClr val="accent1"/>
              </a:buClr>
              <a:buSzPts val="1100"/>
              <a:buFont typeface="PT Sans"/>
              <a:buNone/>
              <a:defRPr b="0" i="0" sz="2100" u="none" cap="none" strike="noStrike">
                <a:solidFill>
                  <a:schemeClr val="dk1"/>
                </a:solidFill>
                <a:latin typeface="Calibri"/>
                <a:ea typeface="Calibri"/>
                <a:cs typeface="Calibri"/>
                <a:sym typeface="Calibri"/>
              </a:defRPr>
            </a:lvl1pPr>
            <a:lvl2pPr indent="-228600" lvl="1" marL="914400" marR="0" rtl="0" algn="l">
              <a:lnSpc>
                <a:spcPct val="90000"/>
              </a:lnSpc>
              <a:spcBef>
                <a:spcPts val="800"/>
              </a:spcBef>
              <a:spcAft>
                <a:spcPts val="0"/>
              </a:spcAft>
              <a:buClr>
                <a:srgbClr val="808084"/>
              </a:buClr>
              <a:buSzPts val="1100"/>
              <a:buFont typeface="PT Sans"/>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800"/>
              </a:spcBef>
              <a:spcAft>
                <a:spcPts val="0"/>
              </a:spcAft>
              <a:buClr>
                <a:srgbClr val="808084"/>
              </a:buClr>
              <a:buSzPts val="1100"/>
              <a:buFont typeface="PT Sans"/>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800"/>
              </a:spcBef>
              <a:spcAft>
                <a:spcPts val="0"/>
              </a:spcAft>
              <a:buClr>
                <a:srgbClr val="808084"/>
              </a:buClr>
              <a:buSzPts val="1100"/>
              <a:buFont typeface="PT Sans"/>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800"/>
              </a:spcBef>
              <a:spcAft>
                <a:spcPts val="0"/>
              </a:spcAft>
              <a:buClr>
                <a:srgbClr val="808084"/>
              </a:buClr>
              <a:buSzPts val="1100"/>
              <a:buFont typeface="PT Sans"/>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8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1" name="Google Shape;231;p47"/>
          <p:cNvSpPr txBox="1"/>
          <p:nvPr>
            <p:ph type="title"/>
          </p:nvPr>
        </p:nvSpPr>
        <p:spPr>
          <a:xfrm>
            <a:off x="450849" y="2876550"/>
            <a:ext cx="8175900" cy="738000"/>
          </a:xfrm>
          <a:prstGeom prst="rect">
            <a:avLst/>
          </a:prstGeom>
          <a:noFill/>
          <a:ln>
            <a:noFill/>
          </a:ln>
        </p:spPr>
        <p:txBody>
          <a:bodyPr anchorCtr="0" anchor="b" bIns="68575" lIns="68575" spcFirstLastPara="1" rIns="68575" wrap="square" tIns="68575">
            <a:noAutofit/>
          </a:bodyPr>
          <a:lstStyle>
            <a:lvl1pPr indent="0" lvl="0" mar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Dark)">
  <p:cSld name="Code Top (Dark)">
    <p:bg>
      <p:bgPr>
        <a:solidFill>
          <a:schemeClr val="lt1"/>
        </a:solidFill>
      </p:bgPr>
    </p:bg>
    <p:spTree>
      <p:nvGrpSpPr>
        <p:cNvPr id="232" name="Shape 232"/>
        <p:cNvGrpSpPr/>
        <p:nvPr/>
      </p:nvGrpSpPr>
      <p:grpSpPr>
        <a:xfrm>
          <a:off x="0" y="0"/>
          <a:ext cx="0" cy="0"/>
          <a:chOff x="0" y="0"/>
          <a:chExt cx="0" cy="0"/>
        </a:xfrm>
      </p:grpSpPr>
      <p:sp>
        <p:nvSpPr>
          <p:cNvPr id="233" name="Google Shape;233;p48"/>
          <p:cNvSpPr/>
          <p:nvPr/>
        </p:nvSpPr>
        <p:spPr>
          <a:xfrm>
            <a:off x="0" y="0"/>
            <a:ext cx="9144000" cy="2577300"/>
          </a:xfrm>
          <a:prstGeom prst="rect">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ontserrat"/>
              <a:ea typeface="Montserrat"/>
              <a:cs typeface="Montserrat"/>
              <a:sym typeface="Montserrat"/>
            </a:endParaRPr>
          </a:p>
        </p:txBody>
      </p:sp>
      <p:sp>
        <p:nvSpPr>
          <p:cNvPr id="234" name="Google Shape;234;p48"/>
          <p:cNvSpPr txBox="1"/>
          <p:nvPr>
            <p:ph idx="1" type="body"/>
          </p:nvPr>
        </p:nvSpPr>
        <p:spPr>
          <a:xfrm>
            <a:off x="528859" y="420130"/>
            <a:ext cx="8084100" cy="22797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1400"/>
              </a:spcBef>
              <a:spcAft>
                <a:spcPts val="0"/>
              </a:spcAft>
              <a:buClr>
                <a:schemeClr val="lt1"/>
              </a:buClr>
              <a:buSzPts val="3000"/>
              <a:buFont typeface="PT Sans"/>
              <a:buNone/>
              <a:defRPr b="0" i="0" sz="1800" u="none" cap="none" strike="noStrike">
                <a:solidFill>
                  <a:schemeClr val="lt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2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2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8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800"/>
              <a:buFont typeface="Open Sans"/>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35" name="Google Shape;235;p48"/>
          <p:cNvSpPr txBox="1"/>
          <p:nvPr>
            <p:ph type="title"/>
          </p:nvPr>
        </p:nvSpPr>
        <p:spPr>
          <a:xfrm>
            <a:off x="526002" y="3070655"/>
            <a:ext cx="8084100" cy="327900"/>
          </a:xfrm>
          <a:prstGeom prst="rect">
            <a:avLst/>
          </a:prstGeom>
          <a:noFill/>
          <a:ln>
            <a:noFill/>
          </a:ln>
        </p:spPr>
        <p:txBody>
          <a:bodyPr anchorCtr="0" anchor="t" bIns="91425" lIns="91425" spcFirstLastPara="1" rIns="91425" wrap="square" tIns="91425">
            <a:noAutofit/>
          </a:bodyPr>
          <a:lstStyle>
            <a:lvl1pPr indent="0" lvl="0" marL="0" marR="0" rtl="0" algn="l">
              <a:lnSpc>
                <a:spcPct val="85000"/>
              </a:lnSpc>
              <a:spcBef>
                <a:spcPts val="0"/>
              </a:spcBef>
              <a:spcAft>
                <a:spcPts val="0"/>
              </a:spcAft>
              <a:buClr>
                <a:schemeClr val="dk1"/>
              </a:buClr>
              <a:buSzPts val="36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3600"/>
              <a:buNone/>
              <a:defRPr sz="1400"/>
            </a:lvl2pPr>
            <a:lvl3pPr indent="0" lvl="2" rtl="0">
              <a:spcBef>
                <a:spcPts val="0"/>
              </a:spcBef>
              <a:spcAft>
                <a:spcPts val="0"/>
              </a:spcAft>
              <a:buSzPts val="3600"/>
              <a:buNone/>
              <a:defRPr sz="1400"/>
            </a:lvl3pPr>
            <a:lvl4pPr indent="0" lvl="3" rtl="0">
              <a:spcBef>
                <a:spcPts val="0"/>
              </a:spcBef>
              <a:spcAft>
                <a:spcPts val="0"/>
              </a:spcAft>
              <a:buSzPts val="3600"/>
              <a:buNone/>
              <a:defRPr sz="1400"/>
            </a:lvl4pPr>
            <a:lvl5pPr indent="0" lvl="4" rtl="0">
              <a:spcBef>
                <a:spcPts val="0"/>
              </a:spcBef>
              <a:spcAft>
                <a:spcPts val="0"/>
              </a:spcAft>
              <a:buSzPts val="3600"/>
              <a:buNone/>
              <a:defRPr sz="1400"/>
            </a:lvl5pPr>
            <a:lvl6pPr indent="0" lvl="5" rtl="0">
              <a:spcBef>
                <a:spcPts val="0"/>
              </a:spcBef>
              <a:spcAft>
                <a:spcPts val="0"/>
              </a:spcAft>
              <a:buSzPts val="3600"/>
              <a:buNone/>
              <a:defRPr sz="1400"/>
            </a:lvl6pPr>
            <a:lvl7pPr indent="0" lvl="6" rtl="0">
              <a:spcBef>
                <a:spcPts val="0"/>
              </a:spcBef>
              <a:spcAft>
                <a:spcPts val="0"/>
              </a:spcAft>
              <a:buSzPts val="3600"/>
              <a:buNone/>
              <a:defRPr sz="1400"/>
            </a:lvl7pPr>
            <a:lvl8pPr indent="0" lvl="7" rtl="0">
              <a:spcBef>
                <a:spcPts val="0"/>
              </a:spcBef>
              <a:spcAft>
                <a:spcPts val="0"/>
              </a:spcAft>
              <a:buSzPts val="3600"/>
              <a:buNone/>
              <a:defRPr sz="1400"/>
            </a:lvl8pPr>
            <a:lvl9pPr indent="0" lvl="8" rtl="0">
              <a:spcBef>
                <a:spcPts val="0"/>
              </a:spcBef>
              <a:spcAft>
                <a:spcPts val="0"/>
              </a:spcAft>
              <a:buSzPts val="3600"/>
              <a:buNone/>
              <a:defRPr sz="1400"/>
            </a:lvl9pPr>
          </a:lstStyle>
          <a:p/>
        </p:txBody>
      </p:sp>
      <p:sp>
        <p:nvSpPr>
          <p:cNvPr id="236" name="Google Shape;236;p48"/>
          <p:cNvSpPr txBox="1"/>
          <p:nvPr>
            <p:ph idx="2" type="body"/>
          </p:nvPr>
        </p:nvSpPr>
        <p:spPr>
          <a:xfrm>
            <a:off x="493856" y="3508898"/>
            <a:ext cx="8146800" cy="1421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Montserrat"/>
                <a:ea typeface="Montserrat"/>
                <a:cs typeface="Montserrat"/>
                <a:sym typeface="Montserrat"/>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inition">
  <p:cSld name="Definition">
    <p:spTree>
      <p:nvGrpSpPr>
        <p:cNvPr id="237" name="Shape 237"/>
        <p:cNvGrpSpPr/>
        <p:nvPr/>
      </p:nvGrpSpPr>
      <p:grpSpPr>
        <a:xfrm>
          <a:off x="0" y="0"/>
          <a:ext cx="0" cy="0"/>
          <a:chOff x="0" y="0"/>
          <a:chExt cx="0" cy="0"/>
        </a:xfrm>
      </p:grpSpPr>
      <p:sp>
        <p:nvSpPr>
          <p:cNvPr id="238" name="Google Shape;238;p49"/>
          <p:cNvSpPr txBox="1"/>
          <p:nvPr>
            <p:ph idx="1" type="body"/>
          </p:nvPr>
        </p:nvSpPr>
        <p:spPr>
          <a:xfrm>
            <a:off x="792333" y="2254995"/>
            <a:ext cx="7552800" cy="1293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1400"/>
              </a:spcBef>
              <a:spcAft>
                <a:spcPts val="0"/>
              </a:spcAft>
              <a:buClr>
                <a:schemeClr val="dk1"/>
              </a:buClr>
              <a:buSzPts val="3000"/>
              <a:buFont typeface="PT Sans"/>
              <a:buNone/>
              <a:defRPr b="0" i="0" sz="21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39" name="Google Shape;239;p49"/>
          <p:cNvSpPr txBox="1"/>
          <p:nvPr>
            <p:ph type="title"/>
          </p:nvPr>
        </p:nvSpPr>
        <p:spPr>
          <a:xfrm>
            <a:off x="792333" y="1553903"/>
            <a:ext cx="7552800" cy="624900"/>
          </a:xfrm>
          <a:prstGeom prst="rect">
            <a:avLst/>
          </a:prstGeom>
          <a:noFill/>
          <a:ln>
            <a:noFill/>
          </a:ln>
        </p:spPr>
        <p:txBody>
          <a:bodyPr anchorCtr="0" anchor="b" bIns="91425" lIns="91425" spcFirstLastPara="1" rIns="91425" wrap="square" tIns="91425">
            <a:noAutofit/>
          </a:bodyPr>
          <a:lstStyle>
            <a:lvl1pPr indent="0" lvl="0" marL="0" marR="0" rtl="0" algn="l">
              <a:lnSpc>
                <a:spcPct val="85000"/>
              </a:lnSpc>
              <a:spcBef>
                <a:spcPts val="0"/>
              </a:spcBef>
              <a:spcAft>
                <a:spcPts val="0"/>
              </a:spcAft>
              <a:buClr>
                <a:schemeClr val="accent5"/>
              </a:buClr>
              <a:buSzPts val="3600"/>
              <a:buFont typeface="Arial"/>
              <a:buNone/>
              <a:defRPr b="0" i="0" sz="3600" u="none" cap="none" strike="noStrike">
                <a:solidFill>
                  <a:schemeClr val="accent5"/>
                </a:solidFill>
                <a:latin typeface="Arial"/>
                <a:ea typeface="Arial"/>
                <a:cs typeface="Arial"/>
                <a:sym typeface="Arial"/>
              </a:defRPr>
            </a:lvl1pPr>
            <a:lvl2pPr indent="0" lvl="1" rtl="0">
              <a:spcBef>
                <a:spcPts val="0"/>
              </a:spcBef>
              <a:spcAft>
                <a:spcPts val="0"/>
              </a:spcAft>
              <a:buSzPts val="3600"/>
              <a:buNone/>
              <a:defRPr sz="1400"/>
            </a:lvl2pPr>
            <a:lvl3pPr indent="0" lvl="2" rtl="0">
              <a:spcBef>
                <a:spcPts val="0"/>
              </a:spcBef>
              <a:spcAft>
                <a:spcPts val="0"/>
              </a:spcAft>
              <a:buSzPts val="3600"/>
              <a:buNone/>
              <a:defRPr sz="1400"/>
            </a:lvl3pPr>
            <a:lvl4pPr indent="0" lvl="3" rtl="0">
              <a:spcBef>
                <a:spcPts val="0"/>
              </a:spcBef>
              <a:spcAft>
                <a:spcPts val="0"/>
              </a:spcAft>
              <a:buSzPts val="3600"/>
              <a:buNone/>
              <a:defRPr sz="1400"/>
            </a:lvl4pPr>
            <a:lvl5pPr indent="0" lvl="4" rtl="0">
              <a:spcBef>
                <a:spcPts val="0"/>
              </a:spcBef>
              <a:spcAft>
                <a:spcPts val="0"/>
              </a:spcAft>
              <a:buSzPts val="3600"/>
              <a:buNone/>
              <a:defRPr sz="1400"/>
            </a:lvl5pPr>
            <a:lvl6pPr indent="0" lvl="5" rtl="0">
              <a:spcBef>
                <a:spcPts val="0"/>
              </a:spcBef>
              <a:spcAft>
                <a:spcPts val="0"/>
              </a:spcAft>
              <a:buSzPts val="3600"/>
              <a:buNone/>
              <a:defRPr sz="1400"/>
            </a:lvl6pPr>
            <a:lvl7pPr indent="0" lvl="6" rtl="0">
              <a:spcBef>
                <a:spcPts val="0"/>
              </a:spcBef>
              <a:spcAft>
                <a:spcPts val="0"/>
              </a:spcAft>
              <a:buSzPts val="3600"/>
              <a:buNone/>
              <a:defRPr sz="1400"/>
            </a:lvl7pPr>
            <a:lvl8pPr indent="0" lvl="7" rtl="0">
              <a:spcBef>
                <a:spcPts val="0"/>
              </a:spcBef>
              <a:spcAft>
                <a:spcPts val="0"/>
              </a:spcAft>
              <a:buSzPts val="3600"/>
              <a:buNone/>
              <a:defRPr sz="1400"/>
            </a:lvl8pPr>
            <a:lvl9pPr indent="0" lvl="8" rtl="0">
              <a:spcBef>
                <a:spcPts val="0"/>
              </a:spcBef>
              <a:spcAft>
                <a:spcPts val="0"/>
              </a:spcAft>
              <a:buSzPts val="3600"/>
              <a:buNone/>
              <a:defRPr sz="14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44" name="Shape 244"/>
        <p:cNvGrpSpPr/>
        <p:nvPr/>
      </p:nvGrpSpPr>
      <p:grpSpPr>
        <a:xfrm>
          <a:off x="0" y="0"/>
          <a:ext cx="0" cy="0"/>
          <a:chOff x="0" y="0"/>
          <a:chExt cx="0" cy="0"/>
        </a:xfrm>
      </p:grpSpPr>
      <p:sp>
        <p:nvSpPr>
          <p:cNvPr id="245" name="Google Shape;245;p51"/>
          <p:cNvSpPr/>
          <p:nvPr/>
        </p:nvSpPr>
        <p:spPr>
          <a:xfrm>
            <a:off x="0" y="0"/>
            <a:ext cx="9144000" cy="3518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6" name="Google Shape;246;p51"/>
          <p:cNvCxnSpPr/>
          <p:nvPr/>
        </p:nvCxnSpPr>
        <p:spPr>
          <a:xfrm>
            <a:off x="0" y="3496605"/>
            <a:ext cx="9144000" cy="0"/>
          </a:xfrm>
          <a:prstGeom prst="straightConnector1">
            <a:avLst/>
          </a:prstGeom>
          <a:noFill/>
          <a:ln cap="flat" cmpd="sng" w="57150">
            <a:solidFill>
              <a:srgbClr val="000000">
                <a:alpha val="14510"/>
              </a:srgbClr>
            </a:solidFill>
            <a:prstDash val="solid"/>
            <a:round/>
            <a:headEnd len="sm" w="sm" type="none"/>
            <a:tailEnd len="sm" w="sm" type="none"/>
          </a:ln>
        </p:spPr>
      </p:cxnSp>
      <p:sp>
        <p:nvSpPr>
          <p:cNvPr id="247" name="Google Shape;247;p51"/>
          <p:cNvSpPr txBox="1"/>
          <p:nvPr>
            <p:ph type="ctrTitle"/>
          </p:nvPr>
        </p:nvSpPr>
        <p:spPr>
          <a:xfrm>
            <a:off x="685800" y="1867781"/>
            <a:ext cx="7772400" cy="1648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9pPr>
          </a:lstStyle>
          <a:p/>
        </p:txBody>
      </p:sp>
      <p:sp>
        <p:nvSpPr>
          <p:cNvPr id="248" name="Google Shape;248;p51"/>
          <p:cNvSpPr txBox="1"/>
          <p:nvPr>
            <p:ph idx="1" type="subTitle"/>
          </p:nvPr>
        </p:nvSpPr>
        <p:spPr>
          <a:xfrm>
            <a:off x="685800" y="3627027"/>
            <a:ext cx="7772400" cy="774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249" name="Google Shape;249;p5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0" name="Shape 250"/>
        <p:cNvGrpSpPr/>
        <p:nvPr/>
      </p:nvGrpSpPr>
      <p:grpSpPr>
        <a:xfrm>
          <a:off x="0" y="0"/>
          <a:ext cx="0" cy="0"/>
          <a:chOff x="0" y="0"/>
          <a:chExt cx="0" cy="0"/>
        </a:xfrm>
      </p:grpSpPr>
      <p:sp>
        <p:nvSpPr>
          <p:cNvPr id="251" name="Google Shape;251;p5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9pPr>
          </a:lstStyle>
          <a:p/>
        </p:txBody>
      </p:sp>
      <p:sp>
        <p:nvSpPr>
          <p:cNvPr id="252" name="Google Shape;252;p5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393700" lvl="0" marL="457200" marR="0" rtl="0" algn="l">
              <a:lnSpc>
                <a:spcPct val="100000"/>
              </a:lnSpc>
              <a:spcBef>
                <a:spcPts val="6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3" name="Google Shape;253;p5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34" name="Google Shape;34;p6"/>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35" name="Google Shape;35;p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6" name="Google Shape;36;p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dk2"/>
        </a:solidFill>
      </p:bgPr>
    </p:bg>
    <p:spTree>
      <p:nvGrpSpPr>
        <p:cNvPr id="254" name="Shape 254"/>
        <p:cNvGrpSpPr/>
        <p:nvPr/>
      </p:nvGrpSpPr>
      <p:grpSpPr>
        <a:xfrm>
          <a:off x="0" y="0"/>
          <a:ext cx="0" cy="0"/>
          <a:chOff x="0" y="0"/>
          <a:chExt cx="0" cy="0"/>
        </a:xfrm>
      </p:grpSpPr>
      <p:sp>
        <p:nvSpPr>
          <p:cNvPr id="255" name="Google Shape;255;p5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inition">
  <p:cSld name="Definition">
    <p:spTree>
      <p:nvGrpSpPr>
        <p:cNvPr id="256" name="Shape 256"/>
        <p:cNvGrpSpPr/>
        <p:nvPr/>
      </p:nvGrpSpPr>
      <p:grpSpPr>
        <a:xfrm>
          <a:off x="0" y="0"/>
          <a:ext cx="0" cy="0"/>
          <a:chOff x="0" y="0"/>
          <a:chExt cx="0" cy="0"/>
        </a:xfrm>
      </p:grpSpPr>
      <p:sp>
        <p:nvSpPr>
          <p:cNvPr id="257" name="Google Shape;257;p54"/>
          <p:cNvSpPr txBox="1"/>
          <p:nvPr>
            <p:ph idx="1" type="body"/>
          </p:nvPr>
        </p:nvSpPr>
        <p:spPr>
          <a:xfrm>
            <a:off x="792333" y="2254995"/>
            <a:ext cx="7552800" cy="1293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1400"/>
              </a:spcBef>
              <a:spcAft>
                <a:spcPts val="0"/>
              </a:spcAft>
              <a:buClr>
                <a:schemeClr val="dk1"/>
              </a:buClr>
              <a:buSzPts val="1400"/>
              <a:buFont typeface="PT Sans"/>
              <a:buNone/>
              <a:defRPr b="0" i="0" sz="21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58" name="Google Shape;258;p54"/>
          <p:cNvSpPr txBox="1"/>
          <p:nvPr>
            <p:ph type="title"/>
          </p:nvPr>
        </p:nvSpPr>
        <p:spPr>
          <a:xfrm>
            <a:off x="792333" y="1553903"/>
            <a:ext cx="7552800" cy="624900"/>
          </a:xfrm>
          <a:prstGeom prst="rect">
            <a:avLst/>
          </a:prstGeom>
          <a:noFill/>
          <a:ln>
            <a:noFill/>
          </a:ln>
        </p:spPr>
        <p:txBody>
          <a:bodyPr anchorCtr="0" anchor="b" bIns="91425" lIns="91425" spcFirstLastPara="1" rIns="91425" wrap="square" tIns="91425">
            <a:noAutofit/>
          </a:bodyPr>
          <a:lstStyle>
            <a:lvl1pPr lvl="0" marR="0" rtl="0" algn="l">
              <a:lnSpc>
                <a:spcPct val="85000"/>
              </a:lnSpc>
              <a:spcBef>
                <a:spcPts val="0"/>
              </a:spcBef>
              <a:spcAft>
                <a:spcPts val="0"/>
              </a:spcAft>
              <a:buClr>
                <a:schemeClr val="accent5"/>
              </a:buClr>
              <a:buSzPts val="1100"/>
              <a:buFont typeface="Arial"/>
              <a:buNone/>
              <a:defRPr b="0" i="0" sz="3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Title">
  <p:cSld name="White Title">
    <p:spTree>
      <p:nvGrpSpPr>
        <p:cNvPr id="259" name="Shape 259"/>
        <p:cNvGrpSpPr/>
        <p:nvPr/>
      </p:nvGrpSpPr>
      <p:grpSpPr>
        <a:xfrm>
          <a:off x="0" y="0"/>
          <a:ext cx="0" cy="0"/>
          <a:chOff x="0" y="0"/>
          <a:chExt cx="0" cy="0"/>
        </a:xfrm>
      </p:grpSpPr>
      <p:pic>
        <p:nvPicPr>
          <p:cNvPr id="260" name="Google Shape;260;p55"/>
          <p:cNvPicPr preferRelativeResize="0"/>
          <p:nvPr/>
        </p:nvPicPr>
        <p:blipFill rotWithShape="1">
          <a:blip r:embed="rId2">
            <a:alphaModFix amt="0"/>
          </a:blip>
          <a:srcRect b="0" l="0" r="0" t="0"/>
          <a:stretch/>
        </p:blipFill>
        <p:spPr>
          <a:xfrm>
            <a:off x="8556800" y="236187"/>
            <a:ext cx="328450" cy="328450"/>
          </a:xfrm>
          <a:prstGeom prst="rect">
            <a:avLst/>
          </a:prstGeom>
          <a:noFill/>
          <a:ln>
            <a:noFill/>
          </a:ln>
        </p:spPr>
      </p:pic>
      <p:sp>
        <p:nvSpPr>
          <p:cNvPr id="261" name="Google Shape;261;p55"/>
          <p:cNvSpPr txBox="1"/>
          <p:nvPr>
            <p:ph type="title"/>
          </p:nvPr>
        </p:nvSpPr>
        <p:spPr>
          <a:xfrm>
            <a:off x="599225" y="-122400"/>
            <a:ext cx="8286000" cy="79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200" u="none" cap="none" strike="noStrike">
                <a:solidFill>
                  <a:srgbClr val="445863"/>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2pPr>
            <a:lvl3pPr lvl="2"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3pPr>
            <a:lvl4pPr lvl="3"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4pPr>
            <a:lvl5pPr lvl="4"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5pPr>
            <a:lvl6pPr lvl="5"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6pPr>
            <a:lvl7pPr lvl="6"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7pPr>
            <a:lvl8pPr lvl="7"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8pPr>
            <a:lvl9pPr lvl="8"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9pPr>
          </a:lstStyle>
          <a:p/>
        </p:txBody>
      </p:sp>
      <p:cxnSp>
        <p:nvCxnSpPr>
          <p:cNvPr id="262" name="Google Shape;262;p55"/>
          <p:cNvCxnSpPr/>
          <p:nvPr/>
        </p:nvCxnSpPr>
        <p:spPr>
          <a:xfrm>
            <a:off x="120425" y="751125"/>
            <a:ext cx="8817300" cy="0"/>
          </a:xfrm>
          <a:prstGeom prst="straightConnector1">
            <a:avLst/>
          </a:prstGeom>
          <a:noFill/>
          <a:ln cap="flat" cmpd="sng" w="9525">
            <a:solidFill>
              <a:srgbClr val="F0F2F4"/>
            </a:solidFill>
            <a:prstDash val="solid"/>
            <a:round/>
            <a:headEnd len="sm" w="sm" type="none"/>
            <a:tailEnd len="sm" w="sm" type="none"/>
          </a:ln>
        </p:spPr>
      </p:cxnSp>
      <p:sp>
        <p:nvSpPr>
          <p:cNvPr id="263" name="Google Shape;263;p55"/>
          <p:cNvSpPr txBox="1"/>
          <p:nvPr>
            <p:ph idx="1" type="body"/>
          </p:nvPr>
        </p:nvSpPr>
        <p:spPr>
          <a:xfrm>
            <a:off x="763500" y="976550"/>
            <a:ext cx="7617000" cy="3878700"/>
          </a:xfrm>
          <a:prstGeom prst="rect">
            <a:avLst/>
          </a:prstGeom>
          <a:noFill/>
          <a:ln>
            <a:noFill/>
          </a:ln>
        </p:spPr>
        <p:txBody>
          <a:bodyPr anchorCtr="0" anchor="ctr" bIns="91425" lIns="91425" spcFirstLastPara="1" rIns="91425" wrap="square" tIns="91425">
            <a:noAutofit/>
          </a:bodyPr>
          <a:lstStyle>
            <a:lvl1pPr indent="-419100" lvl="0" marL="4572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1pPr>
            <a:lvl2pPr indent="-419100" lvl="1" marL="9144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2pPr>
            <a:lvl3pPr indent="-419100" lvl="2" marL="13716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3pPr>
            <a:lvl4pPr indent="-419100" lvl="3" marL="18288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4pPr>
            <a:lvl5pPr indent="-419100" lvl="4" marL="22860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5pPr>
            <a:lvl6pPr indent="-419100" lvl="5" marL="27432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6pPr>
            <a:lvl7pPr indent="-419100" lvl="6" marL="32004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7pPr>
            <a:lvl8pPr indent="-419100" lvl="7" marL="36576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8pPr>
            <a:lvl9pPr indent="-419100" lvl="8" marL="41148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ngular White">
  <p:cSld name="Angular White">
    <p:spTree>
      <p:nvGrpSpPr>
        <p:cNvPr id="264" name="Shape 264"/>
        <p:cNvGrpSpPr/>
        <p:nvPr/>
      </p:nvGrpSpPr>
      <p:grpSpPr>
        <a:xfrm>
          <a:off x="0" y="0"/>
          <a:ext cx="0" cy="0"/>
          <a:chOff x="0" y="0"/>
          <a:chExt cx="0" cy="0"/>
        </a:xfrm>
      </p:grpSpPr>
      <p:pic>
        <p:nvPicPr>
          <p:cNvPr id="265" name="Google Shape;265;p56"/>
          <p:cNvPicPr preferRelativeResize="0"/>
          <p:nvPr/>
        </p:nvPicPr>
        <p:blipFill rotWithShape="1">
          <a:blip r:embed="rId2">
            <a:alphaModFix amt="0"/>
          </a:blip>
          <a:srcRect b="0" l="0" r="0" t="0"/>
          <a:stretch/>
        </p:blipFill>
        <p:spPr>
          <a:xfrm>
            <a:off x="8556800" y="236187"/>
            <a:ext cx="328450" cy="328450"/>
          </a:xfrm>
          <a:prstGeom prst="rect">
            <a:avLst/>
          </a:prstGeom>
          <a:noFill/>
          <a:ln>
            <a:noFill/>
          </a:ln>
        </p:spPr>
      </p:pic>
      <p:sp>
        <p:nvSpPr>
          <p:cNvPr id="266" name="Google Shape;266;p56"/>
          <p:cNvSpPr txBox="1"/>
          <p:nvPr>
            <p:ph type="title"/>
          </p:nvPr>
        </p:nvSpPr>
        <p:spPr>
          <a:xfrm>
            <a:off x="599225" y="-122400"/>
            <a:ext cx="8286000" cy="792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0" i="0" sz="3200" u="none" cap="none" strike="noStrike">
                <a:solidFill>
                  <a:srgbClr val="445863"/>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2pPr>
            <a:lvl3pPr lvl="2"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3pPr>
            <a:lvl4pPr lvl="3"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4pPr>
            <a:lvl5pPr lvl="4"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5pPr>
            <a:lvl6pPr lvl="5"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6pPr>
            <a:lvl7pPr lvl="6"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7pPr>
            <a:lvl8pPr lvl="7"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8pPr>
            <a:lvl9pPr lvl="8"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9pPr>
          </a:lstStyle>
          <a:p/>
        </p:txBody>
      </p:sp>
      <p:cxnSp>
        <p:nvCxnSpPr>
          <p:cNvPr id="267" name="Google Shape;267;p56"/>
          <p:cNvCxnSpPr/>
          <p:nvPr/>
        </p:nvCxnSpPr>
        <p:spPr>
          <a:xfrm>
            <a:off x="120425" y="751125"/>
            <a:ext cx="8817300" cy="0"/>
          </a:xfrm>
          <a:prstGeom prst="straightConnector1">
            <a:avLst/>
          </a:prstGeom>
          <a:noFill/>
          <a:ln cap="flat" cmpd="sng" w="9525">
            <a:solidFill>
              <a:srgbClr val="F0F2F4"/>
            </a:solidFill>
            <a:prstDash val="solid"/>
            <a:round/>
            <a:headEnd len="sm" w="sm" type="none"/>
            <a:tailEnd len="sm" w="sm" type="none"/>
          </a:ln>
        </p:spPr>
      </p:cxnSp>
      <p:sp>
        <p:nvSpPr>
          <p:cNvPr id="268" name="Google Shape;268;p56"/>
          <p:cNvSpPr txBox="1"/>
          <p:nvPr>
            <p:ph idx="1" type="body"/>
          </p:nvPr>
        </p:nvSpPr>
        <p:spPr>
          <a:xfrm>
            <a:off x="763500" y="976550"/>
            <a:ext cx="7617000" cy="3878700"/>
          </a:xfrm>
          <a:prstGeom prst="rect">
            <a:avLst/>
          </a:prstGeom>
          <a:noFill/>
          <a:ln>
            <a:noFill/>
          </a:ln>
        </p:spPr>
        <p:txBody>
          <a:bodyPr anchorCtr="0" anchor="ctr" bIns="91425" lIns="91425" spcFirstLastPara="1" rIns="91425" wrap="square" tIns="91425">
            <a:noAutofit/>
          </a:bodyPr>
          <a:lstStyle>
            <a:lvl1pPr indent="-419100" lvl="0" marL="4572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1pPr>
            <a:lvl2pPr indent="-419100" lvl="1" marL="9144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2pPr>
            <a:lvl3pPr indent="-419100" lvl="2" marL="13716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3pPr>
            <a:lvl4pPr indent="-419100" lvl="3" marL="18288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4pPr>
            <a:lvl5pPr indent="-419100" lvl="4" marL="22860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5pPr>
            <a:lvl6pPr indent="-419100" lvl="5" marL="27432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6pPr>
            <a:lvl7pPr indent="-419100" lvl="6" marL="32004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7pPr>
            <a:lvl8pPr indent="-419100" lvl="7" marL="36576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8pPr>
            <a:lvl9pPr indent="-419100" lvl="8" marL="41148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Page Image">
  <p:cSld name="Full Page Image">
    <p:spTree>
      <p:nvGrpSpPr>
        <p:cNvPr id="269" name="Shape 269"/>
        <p:cNvGrpSpPr/>
        <p:nvPr/>
      </p:nvGrpSpPr>
      <p:grpSpPr>
        <a:xfrm>
          <a:off x="0" y="0"/>
          <a:ext cx="0" cy="0"/>
          <a:chOff x="0" y="0"/>
          <a:chExt cx="0" cy="0"/>
        </a:xfrm>
      </p:grpSpPr>
      <p:sp>
        <p:nvSpPr>
          <p:cNvPr id="270" name="Google Shape;270;p57"/>
          <p:cNvSpPr/>
          <p:nvPr>
            <p:ph idx="2" type="pic"/>
          </p:nvPr>
        </p:nvSpPr>
        <p:spPr>
          <a:xfrm>
            <a:off x="0" y="0"/>
            <a:ext cx="9144000" cy="5143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271" name="Shape 271"/>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p:cSld name="Code Top">
    <p:spTree>
      <p:nvGrpSpPr>
        <p:cNvPr id="272" name="Shape 272"/>
        <p:cNvGrpSpPr/>
        <p:nvPr/>
      </p:nvGrpSpPr>
      <p:grpSpPr>
        <a:xfrm>
          <a:off x="0" y="0"/>
          <a:ext cx="0" cy="0"/>
          <a:chOff x="0" y="0"/>
          <a:chExt cx="0" cy="0"/>
        </a:xfrm>
      </p:grpSpPr>
      <p:sp>
        <p:nvSpPr>
          <p:cNvPr id="273" name="Google Shape;273;p59"/>
          <p:cNvSpPr txBox="1"/>
          <p:nvPr>
            <p:ph idx="1" type="body"/>
          </p:nvPr>
        </p:nvSpPr>
        <p:spPr>
          <a:xfrm>
            <a:off x="0" y="0"/>
            <a:ext cx="9144000" cy="2838600"/>
          </a:xfrm>
          <a:prstGeom prst="rect">
            <a:avLst/>
          </a:prstGeom>
          <a:solidFill>
            <a:schemeClr val="dk2"/>
          </a:solidFill>
          <a:ln>
            <a:noFill/>
          </a:ln>
        </p:spPr>
        <p:txBody>
          <a:bodyPr anchorCtr="0" anchor="b" bIns="91425" lIns="91425" spcFirstLastPara="1" rIns="91425" wrap="square" tIns="91425">
            <a:noAutofit/>
          </a:bodyPr>
          <a:lstStyle>
            <a:lvl1pPr indent="-228600" lvl="0" marL="457200" marR="0" rtl="0" algn="l">
              <a:lnSpc>
                <a:spcPct val="90000"/>
              </a:lnSpc>
              <a:spcBef>
                <a:spcPts val="0"/>
              </a:spcBef>
              <a:spcAft>
                <a:spcPts val="0"/>
              </a:spcAft>
              <a:buClr>
                <a:schemeClr val="lt1"/>
              </a:buClr>
              <a:buSzPts val="1100"/>
              <a:buFont typeface="Consolas"/>
              <a:buNone/>
              <a:defRPr b="0" i="0" sz="2100" u="none" cap="none" strike="noStrike">
                <a:solidFill>
                  <a:schemeClr val="dk1"/>
                </a:solidFill>
                <a:latin typeface="Calibri"/>
                <a:ea typeface="Calibri"/>
                <a:cs typeface="Calibri"/>
                <a:sym typeface="Calibri"/>
              </a:defRPr>
            </a:lvl1pPr>
            <a:lvl2pPr indent="-228600" lvl="1" marL="914400" marR="0" rtl="0" algn="l">
              <a:lnSpc>
                <a:spcPct val="90000"/>
              </a:lnSpc>
              <a:spcBef>
                <a:spcPts val="0"/>
              </a:spcBef>
              <a:spcAft>
                <a:spcPts val="0"/>
              </a:spcAft>
              <a:buClr>
                <a:srgbClr val="424244"/>
              </a:buClr>
              <a:buSzPts val="1100"/>
              <a:buFont typeface="Consolas"/>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0"/>
              </a:spcBef>
              <a:spcAft>
                <a:spcPts val="0"/>
              </a:spcAft>
              <a:buClr>
                <a:srgbClr val="424244"/>
              </a:buClr>
              <a:buSzPts val="1100"/>
              <a:buFont typeface="Consolas"/>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0"/>
              </a:spcBef>
              <a:spcAft>
                <a:spcPts val="0"/>
              </a:spcAft>
              <a:buClr>
                <a:srgbClr val="424244"/>
              </a:buClr>
              <a:buSzPts val="1100"/>
              <a:buFont typeface="Consolas"/>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0"/>
              </a:spcBef>
              <a:spcAft>
                <a:spcPts val="0"/>
              </a:spcAft>
              <a:buClr>
                <a:srgbClr val="424244"/>
              </a:buClr>
              <a:buSzPts val="1100"/>
              <a:buFont typeface="Consolas"/>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4" name="Google Shape;274;p59"/>
          <p:cNvSpPr txBox="1"/>
          <p:nvPr>
            <p:ph idx="2" type="body"/>
          </p:nvPr>
        </p:nvSpPr>
        <p:spPr>
          <a:xfrm>
            <a:off x="450851" y="3665219"/>
            <a:ext cx="8175900" cy="995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accent1"/>
              </a:buClr>
              <a:buSzPts val="1100"/>
              <a:buFont typeface="PT Sans"/>
              <a:buNone/>
              <a:defRPr b="0" i="0" sz="2100" u="none" cap="none" strike="noStrike">
                <a:solidFill>
                  <a:schemeClr val="dk1"/>
                </a:solidFill>
                <a:latin typeface="Calibri"/>
                <a:ea typeface="Calibri"/>
                <a:cs typeface="Calibri"/>
                <a:sym typeface="Calibri"/>
              </a:defRPr>
            </a:lvl1pPr>
            <a:lvl2pPr indent="-228600" lvl="1" marL="914400" marR="0" rtl="0" algn="l">
              <a:lnSpc>
                <a:spcPct val="90000"/>
              </a:lnSpc>
              <a:spcBef>
                <a:spcPts val="800"/>
              </a:spcBef>
              <a:spcAft>
                <a:spcPts val="0"/>
              </a:spcAft>
              <a:buClr>
                <a:srgbClr val="808084"/>
              </a:buClr>
              <a:buSzPts val="1100"/>
              <a:buFont typeface="PT Sans"/>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800"/>
              </a:spcBef>
              <a:spcAft>
                <a:spcPts val="0"/>
              </a:spcAft>
              <a:buClr>
                <a:srgbClr val="808084"/>
              </a:buClr>
              <a:buSzPts val="1100"/>
              <a:buFont typeface="PT Sans"/>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800"/>
              </a:spcBef>
              <a:spcAft>
                <a:spcPts val="0"/>
              </a:spcAft>
              <a:buClr>
                <a:srgbClr val="808084"/>
              </a:buClr>
              <a:buSzPts val="1100"/>
              <a:buFont typeface="PT Sans"/>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800"/>
              </a:spcBef>
              <a:spcAft>
                <a:spcPts val="0"/>
              </a:spcAft>
              <a:buClr>
                <a:srgbClr val="808084"/>
              </a:buClr>
              <a:buSzPts val="1100"/>
              <a:buFont typeface="PT Sans"/>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8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5" name="Google Shape;275;p59"/>
          <p:cNvSpPr txBox="1"/>
          <p:nvPr>
            <p:ph type="title"/>
          </p:nvPr>
        </p:nvSpPr>
        <p:spPr>
          <a:xfrm>
            <a:off x="450849" y="2876550"/>
            <a:ext cx="8175900" cy="7380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6" name="Shape 276"/>
        <p:cNvGrpSpPr/>
        <p:nvPr/>
      </p:nvGrpSpPr>
      <p:grpSpPr>
        <a:xfrm>
          <a:off x="0" y="0"/>
          <a:ext cx="0" cy="0"/>
          <a:chOff x="0" y="0"/>
          <a:chExt cx="0" cy="0"/>
        </a:xfrm>
      </p:grpSpPr>
      <p:sp>
        <p:nvSpPr>
          <p:cNvPr id="277" name="Google Shape;277;p60"/>
          <p:cNvSpPr/>
          <p:nvPr/>
        </p:nvSpPr>
        <p:spPr>
          <a:xfrm>
            <a:off x="0" y="0"/>
            <a:ext cx="9144000" cy="1149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8" name="Google Shape;278;p60"/>
          <p:cNvCxnSpPr/>
          <p:nvPr/>
        </p:nvCxnSpPr>
        <p:spPr>
          <a:xfrm>
            <a:off x="0" y="1127875"/>
            <a:ext cx="9144000" cy="0"/>
          </a:xfrm>
          <a:prstGeom prst="straightConnector1">
            <a:avLst/>
          </a:prstGeom>
          <a:noFill/>
          <a:ln cap="flat" cmpd="sng" w="57150">
            <a:solidFill>
              <a:srgbClr val="000000">
                <a:alpha val="14510"/>
              </a:srgbClr>
            </a:solidFill>
            <a:prstDash val="solid"/>
            <a:round/>
            <a:headEnd len="sm" w="sm" type="none"/>
            <a:tailEnd len="sm" w="sm" type="none"/>
          </a:ln>
        </p:spPr>
      </p:cxnSp>
      <p:sp>
        <p:nvSpPr>
          <p:cNvPr id="279" name="Google Shape;279;p6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0" name="Google Shape;280;p60"/>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1" name="Google Shape;281;p60"/>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2" name="Google Shape;282;p6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h Slide">
  <p:cSld name="TITLE_ONLY_2">
    <p:bg>
      <p:bgPr>
        <a:solidFill>
          <a:srgbClr val="000000"/>
        </a:solidFill>
      </p:bgPr>
    </p:bg>
    <p:spTree>
      <p:nvGrpSpPr>
        <p:cNvPr id="283" name="Shape 283"/>
        <p:cNvGrpSpPr/>
        <p:nvPr/>
      </p:nvGrpSpPr>
      <p:grpSpPr>
        <a:xfrm>
          <a:off x="0" y="0"/>
          <a:ext cx="0" cy="0"/>
          <a:chOff x="0" y="0"/>
          <a:chExt cx="0" cy="0"/>
        </a:xfrm>
      </p:grpSpPr>
      <p:sp>
        <p:nvSpPr>
          <p:cNvPr id="284" name="Google Shape;284;p61"/>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5" name="Google Shape;285;p61"/>
          <p:cNvCxnSpPr/>
          <p:nvPr/>
        </p:nvCxnSpPr>
        <p:spPr>
          <a:xfrm>
            <a:off x="0" y="1127875"/>
            <a:ext cx="9144000" cy="0"/>
          </a:xfrm>
          <a:prstGeom prst="straightConnector1">
            <a:avLst/>
          </a:prstGeom>
          <a:noFill/>
          <a:ln cap="flat" cmpd="sng" w="57150">
            <a:solidFill>
              <a:srgbClr val="000000">
                <a:alpha val="14510"/>
              </a:srgbClr>
            </a:solidFill>
            <a:prstDash val="solid"/>
            <a:round/>
            <a:headEnd len="sm" w="sm" type="none"/>
            <a:tailEnd len="sm" w="sm" type="none"/>
          </a:ln>
        </p:spPr>
      </p:cxnSp>
      <p:sp>
        <p:nvSpPr>
          <p:cNvPr id="286" name="Google Shape;286;p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87" name="Google Shape;287;p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8" name="Google Shape;288;p61"/>
          <p:cNvSpPr/>
          <p:nvPr/>
        </p:nvSpPr>
        <p:spPr>
          <a:xfrm>
            <a:off x="0" y="3687975"/>
            <a:ext cx="9144000" cy="1455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61"/>
          <p:cNvSpPr txBox="1"/>
          <p:nvPr/>
        </p:nvSpPr>
        <p:spPr>
          <a:xfrm>
            <a:off x="457200" y="3687973"/>
            <a:ext cx="8229600" cy="133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Details about commands go here</a:t>
            </a:r>
            <a:endParaRPr b="0" i="0" sz="1800" u="none" cap="none" strike="noStrike">
              <a:solidFill>
                <a:srgbClr val="666666"/>
              </a:solidFill>
              <a:latin typeface="Arial"/>
              <a:ea typeface="Arial"/>
              <a:cs typeface="Arial"/>
              <a:sym typeface="Arial"/>
            </a:endParaRPr>
          </a:p>
        </p:txBody>
      </p:sp>
      <p:sp>
        <p:nvSpPr>
          <p:cNvPr id="290" name="Google Shape;290;p61"/>
          <p:cNvSpPr txBox="1"/>
          <p:nvPr/>
        </p:nvSpPr>
        <p:spPr>
          <a:xfrm>
            <a:off x="457200" y="1200150"/>
            <a:ext cx="8229600" cy="260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480"/>
              </a:spcBef>
              <a:spcAft>
                <a:spcPts val="0"/>
              </a:spcAft>
              <a:buClr>
                <a:schemeClr val="dk1"/>
              </a:buClr>
              <a:buSzPts val="1100"/>
              <a:buFont typeface="Arial"/>
              <a:buNone/>
            </a:pPr>
            <a:r>
              <a:rPr b="0" i="0" lang="en" sz="2400" u="none" cap="none" strike="noStrike">
                <a:solidFill>
                  <a:schemeClr val="lt1"/>
                </a:solidFill>
                <a:latin typeface="Consolas"/>
                <a:ea typeface="Consolas"/>
                <a:cs typeface="Consolas"/>
                <a:sym typeface="Consolas"/>
              </a:rPr>
              <a:t>brew tap aspnet/dnx</a:t>
            </a:r>
            <a:endParaRPr b="0" i="0" sz="2400" u="none" cap="none" strike="noStrike">
              <a:solidFill>
                <a:schemeClr val="lt1"/>
              </a:solidFill>
              <a:latin typeface="Consolas"/>
              <a:ea typeface="Consolas"/>
              <a:cs typeface="Consolas"/>
              <a:sym typeface="Consolas"/>
            </a:endParaRPr>
          </a:p>
          <a:p>
            <a:pPr indent="0" lvl="0" marL="0" marR="0" rtl="0" algn="l">
              <a:lnSpc>
                <a:spcPct val="100000"/>
              </a:lnSpc>
              <a:spcBef>
                <a:spcPts val="480"/>
              </a:spcBef>
              <a:spcAft>
                <a:spcPts val="0"/>
              </a:spcAft>
              <a:buClr>
                <a:schemeClr val="dk1"/>
              </a:buClr>
              <a:buSzPts val="1100"/>
              <a:buFont typeface="Arial"/>
              <a:buNone/>
            </a:pPr>
            <a:r>
              <a:t/>
            </a:r>
            <a:endParaRPr b="0" i="0" sz="24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nsolas"/>
              <a:ea typeface="Consolas"/>
              <a:cs typeface="Consolas"/>
              <a:sym typeface="Consola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Slide">
  <p:cSld name="TITLE_ONLY_1">
    <p:spTree>
      <p:nvGrpSpPr>
        <p:cNvPr id="291" name="Shape 291"/>
        <p:cNvGrpSpPr/>
        <p:nvPr/>
      </p:nvGrpSpPr>
      <p:grpSpPr>
        <a:xfrm>
          <a:off x="0" y="0"/>
          <a:ext cx="0" cy="0"/>
          <a:chOff x="0" y="0"/>
          <a:chExt cx="0" cy="0"/>
        </a:xfrm>
      </p:grpSpPr>
      <p:sp>
        <p:nvSpPr>
          <p:cNvPr id="292" name="Google Shape;292;p62"/>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3" name="Google Shape;293;p62"/>
          <p:cNvCxnSpPr/>
          <p:nvPr/>
        </p:nvCxnSpPr>
        <p:spPr>
          <a:xfrm>
            <a:off x="0" y="1127875"/>
            <a:ext cx="9144000" cy="0"/>
          </a:xfrm>
          <a:prstGeom prst="straightConnector1">
            <a:avLst/>
          </a:prstGeom>
          <a:noFill/>
          <a:ln cap="flat" cmpd="sng" w="57150">
            <a:solidFill>
              <a:srgbClr val="000000">
                <a:alpha val="14510"/>
              </a:srgbClr>
            </a:solidFill>
            <a:prstDash val="solid"/>
            <a:round/>
            <a:headEnd len="sm" w="sm" type="none"/>
            <a:tailEnd len="sm" w="sm" type="none"/>
          </a:ln>
        </p:spPr>
      </p:cxnSp>
      <p:sp>
        <p:nvSpPr>
          <p:cNvPr id="294" name="Google Shape;294;p6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95" name="Google Shape;295;p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6" name="Google Shape;296;p62"/>
          <p:cNvSpPr/>
          <p:nvPr/>
        </p:nvSpPr>
        <p:spPr>
          <a:xfrm>
            <a:off x="0" y="3687975"/>
            <a:ext cx="9144000" cy="1455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7" name="Google Shape;297;p62"/>
          <p:cNvCxnSpPr/>
          <p:nvPr/>
        </p:nvCxnSpPr>
        <p:spPr>
          <a:xfrm>
            <a:off x="0" y="3711950"/>
            <a:ext cx="9147900" cy="0"/>
          </a:xfrm>
          <a:prstGeom prst="straightConnector1">
            <a:avLst/>
          </a:prstGeom>
          <a:noFill/>
          <a:ln cap="flat" cmpd="sng" w="19050">
            <a:solidFill>
              <a:srgbClr val="666666"/>
            </a:solidFill>
            <a:prstDash val="solid"/>
            <a:round/>
            <a:headEnd len="sm" w="sm" type="none"/>
            <a:tailEnd len="sm" w="sm" type="none"/>
          </a:ln>
        </p:spPr>
      </p:cxnSp>
      <p:sp>
        <p:nvSpPr>
          <p:cNvPr id="298" name="Google Shape;298;p62"/>
          <p:cNvSpPr txBox="1"/>
          <p:nvPr/>
        </p:nvSpPr>
        <p:spPr>
          <a:xfrm>
            <a:off x="457200" y="1200150"/>
            <a:ext cx="8229600" cy="2607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Consolas"/>
              <a:ea typeface="Consolas"/>
              <a:cs typeface="Consolas"/>
              <a:sym typeface="Consolas"/>
            </a:endParaRPr>
          </a:p>
        </p:txBody>
      </p:sp>
      <p:sp>
        <p:nvSpPr>
          <p:cNvPr id="299" name="Google Shape;299;p62"/>
          <p:cNvSpPr txBox="1"/>
          <p:nvPr/>
        </p:nvSpPr>
        <p:spPr>
          <a:xfrm>
            <a:off x="457200" y="3687973"/>
            <a:ext cx="8229600" cy="133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h Slide">
  <p:cSld name="TITLE_ONLY_2">
    <p:bg>
      <p:bgPr>
        <a:solidFill>
          <a:srgbClr val="000000"/>
        </a:solidFill>
      </p:bgPr>
    </p:bg>
    <p:spTree>
      <p:nvGrpSpPr>
        <p:cNvPr id="37" name="Shape 37"/>
        <p:cNvGrpSpPr/>
        <p:nvPr/>
      </p:nvGrpSpPr>
      <p:grpSpPr>
        <a:xfrm>
          <a:off x="0" y="0"/>
          <a:ext cx="0" cy="0"/>
          <a:chOff x="0" y="0"/>
          <a:chExt cx="0" cy="0"/>
        </a:xfrm>
      </p:grpSpPr>
      <p:sp>
        <p:nvSpPr>
          <p:cNvPr id="38" name="Google Shape;38;p7"/>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39" name="Google Shape;39;p7"/>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40" name="Google Shape;40;p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1" name="Google Shape;41;p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7"/>
          <p:cNvSpPr/>
          <p:nvPr/>
        </p:nvSpPr>
        <p:spPr>
          <a:xfrm>
            <a:off x="0" y="3687975"/>
            <a:ext cx="9144000" cy="145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txBox="1"/>
          <p:nvPr/>
        </p:nvSpPr>
        <p:spPr>
          <a:xfrm>
            <a:off x="457200" y="3687973"/>
            <a:ext cx="8229600" cy="13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rPr>
              <a:t>Details about commands go here</a:t>
            </a:r>
            <a:endParaRPr sz="1800">
              <a:solidFill>
                <a:srgbClr val="666666"/>
              </a:solidFill>
            </a:endParaRPr>
          </a:p>
        </p:txBody>
      </p:sp>
      <p:sp>
        <p:nvSpPr>
          <p:cNvPr id="44" name="Google Shape;44;p7"/>
          <p:cNvSpPr txBox="1"/>
          <p:nvPr/>
        </p:nvSpPr>
        <p:spPr>
          <a:xfrm>
            <a:off x="457200" y="1200150"/>
            <a:ext cx="8229600" cy="2607600"/>
          </a:xfrm>
          <a:prstGeom prst="rect">
            <a:avLst/>
          </a:prstGeom>
          <a:noFill/>
          <a:ln>
            <a:noFill/>
          </a:ln>
        </p:spPr>
        <p:txBody>
          <a:bodyPr anchorCtr="0" anchor="ctr"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2400">
                <a:solidFill>
                  <a:schemeClr val="lt1"/>
                </a:solidFill>
                <a:latin typeface="Consolas"/>
                <a:ea typeface="Consolas"/>
                <a:cs typeface="Consolas"/>
                <a:sym typeface="Consolas"/>
              </a:rPr>
              <a:t>brew tap aspnet/dnx</a:t>
            </a:r>
            <a:endParaRPr sz="2400">
              <a:solidFill>
                <a:schemeClr val="lt1"/>
              </a:solidFill>
              <a:latin typeface="Consolas"/>
              <a:ea typeface="Consolas"/>
              <a:cs typeface="Consolas"/>
              <a:sym typeface="Consolas"/>
            </a:endParaRPr>
          </a:p>
          <a:p>
            <a:pPr indent="0" lvl="0" marL="0" rtl="0" algn="l">
              <a:spcBef>
                <a:spcPts val="480"/>
              </a:spcBef>
              <a:spcAft>
                <a:spcPts val="0"/>
              </a:spcAft>
              <a:buClr>
                <a:schemeClr val="dk1"/>
              </a:buClr>
              <a:buSzPts val="1100"/>
              <a:buFont typeface="Arial"/>
              <a:buNone/>
            </a:pPr>
            <a:r>
              <a:t/>
            </a:r>
            <a:endParaRPr sz="2400">
              <a:solidFill>
                <a:schemeClr val="lt1"/>
              </a:solidFill>
              <a:latin typeface="Consolas"/>
              <a:ea typeface="Consolas"/>
              <a:cs typeface="Consolas"/>
              <a:sym typeface="Consolas"/>
            </a:endParaRPr>
          </a:p>
          <a:p>
            <a:pPr indent="0" lvl="0" marL="0" rtl="0" algn="l">
              <a:spcBef>
                <a:spcPts val="0"/>
              </a:spcBef>
              <a:spcAft>
                <a:spcPts val="0"/>
              </a:spcAft>
              <a:buNone/>
            </a:pPr>
            <a:r>
              <a:t/>
            </a:r>
            <a:endParaRPr sz="2400">
              <a:solidFill>
                <a:schemeClr val="lt1"/>
              </a:solidFill>
              <a:latin typeface="Consolas"/>
              <a:ea typeface="Consolas"/>
              <a:cs typeface="Consolas"/>
              <a:sym typeface="Consolas"/>
            </a:endParaRPr>
          </a:p>
          <a:p>
            <a:pPr indent="0" lvl="0" marL="0" rtl="0" algn="l">
              <a:spcBef>
                <a:spcPts val="0"/>
              </a:spcBef>
              <a:spcAft>
                <a:spcPts val="0"/>
              </a:spcAft>
              <a:buNone/>
            </a:pPr>
            <a:r>
              <a:t/>
            </a:r>
            <a:endParaRPr sz="2400">
              <a:solidFill>
                <a:schemeClr val="lt1"/>
              </a:solidFill>
              <a:latin typeface="Consolas"/>
              <a:ea typeface="Consolas"/>
              <a:cs typeface="Consolas"/>
              <a:sym typeface="Consola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00" name="Shape 300"/>
        <p:cNvGrpSpPr/>
        <p:nvPr/>
      </p:nvGrpSpPr>
      <p:grpSpPr>
        <a:xfrm>
          <a:off x="0" y="0"/>
          <a:ext cx="0" cy="0"/>
          <a:chOff x="0" y="0"/>
          <a:chExt cx="0" cy="0"/>
        </a:xfrm>
      </p:grpSpPr>
      <p:sp>
        <p:nvSpPr>
          <p:cNvPr id="301" name="Google Shape;301;p6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2" name="Google Shape;302;p63"/>
          <p:cNvSpPr/>
          <p:nvPr/>
        </p:nvSpPr>
        <p:spPr>
          <a:xfrm>
            <a:off x="4274" y="0"/>
            <a:ext cx="9144000" cy="44064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3" name="Google Shape;303;p63"/>
          <p:cNvCxnSpPr/>
          <p:nvPr/>
        </p:nvCxnSpPr>
        <p:spPr>
          <a:xfrm>
            <a:off x="0" y="4384371"/>
            <a:ext cx="9144000" cy="0"/>
          </a:xfrm>
          <a:prstGeom prst="straightConnector1">
            <a:avLst/>
          </a:prstGeom>
          <a:noFill/>
          <a:ln cap="flat" cmpd="sng" w="57150">
            <a:solidFill>
              <a:srgbClr val="000000">
                <a:alpha val="14510"/>
              </a:srgbClr>
            </a:solidFill>
            <a:prstDash val="solid"/>
            <a:round/>
            <a:headEnd len="sm" w="sm" type="none"/>
            <a:tailEnd len="sm" w="sm" type="none"/>
          </a:ln>
        </p:spPr>
      </p:cxnSp>
      <p:sp>
        <p:nvSpPr>
          <p:cNvPr id="304" name="Google Shape;304;p6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ortant Statement">
  <p:cSld name="Important Statement">
    <p:bg>
      <p:bgPr>
        <a:solidFill>
          <a:schemeClr val="accent2"/>
        </a:solidFill>
      </p:bgPr>
    </p:bg>
    <p:spTree>
      <p:nvGrpSpPr>
        <p:cNvPr id="305" name="Shape 305"/>
        <p:cNvGrpSpPr/>
        <p:nvPr/>
      </p:nvGrpSpPr>
      <p:grpSpPr>
        <a:xfrm>
          <a:off x="0" y="0"/>
          <a:ext cx="0" cy="0"/>
          <a:chOff x="0" y="0"/>
          <a:chExt cx="0" cy="0"/>
        </a:xfrm>
      </p:grpSpPr>
      <p:sp>
        <p:nvSpPr>
          <p:cNvPr id="306" name="Google Shape;306;p64"/>
          <p:cNvSpPr txBox="1"/>
          <p:nvPr>
            <p:ph idx="1" type="body"/>
          </p:nvPr>
        </p:nvSpPr>
        <p:spPr>
          <a:xfrm>
            <a:off x="2040591" y="1045370"/>
            <a:ext cx="5062800" cy="30528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verview/Summary">
  <p:cSld name="Overview/Summary">
    <p:spTree>
      <p:nvGrpSpPr>
        <p:cNvPr id="307" name="Shape 307"/>
        <p:cNvGrpSpPr/>
        <p:nvPr/>
      </p:nvGrpSpPr>
      <p:grpSpPr>
        <a:xfrm>
          <a:off x="0" y="0"/>
          <a:ext cx="0" cy="0"/>
          <a:chOff x="0" y="0"/>
          <a:chExt cx="0" cy="0"/>
        </a:xfrm>
      </p:grpSpPr>
      <p:cxnSp>
        <p:nvCxnSpPr>
          <p:cNvPr id="308" name="Google Shape;308;p65"/>
          <p:cNvCxnSpPr/>
          <p:nvPr/>
        </p:nvCxnSpPr>
        <p:spPr>
          <a:xfrm>
            <a:off x="3048001" y="1315357"/>
            <a:ext cx="0" cy="3129600"/>
          </a:xfrm>
          <a:prstGeom prst="straightConnector1">
            <a:avLst/>
          </a:prstGeom>
          <a:noFill/>
          <a:ln cap="flat" cmpd="sng" w="25400">
            <a:solidFill>
              <a:schemeClr val="accent1"/>
            </a:solidFill>
            <a:prstDash val="solid"/>
            <a:round/>
            <a:headEnd len="sm" w="sm" type="none"/>
            <a:tailEnd len="sm" w="sm" type="none"/>
          </a:ln>
        </p:spPr>
      </p:cxnSp>
      <p:sp>
        <p:nvSpPr>
          <p:cNvPr id="309" name="Google Shape;309;p65"/>
          <p:cNvSpPr txBox="1"/>
          <p:nvPr>
            <p:ph idx="1" type="body"/>
          </p:nvPr>
        </p:nvSpPr>
        <p:spPr>
          <a:xfrm>
            <a:off x="3359150" y="1369784"/>
            <a:ext cx="5321400" cy="30753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accent1"/>
              </a:buClr>
              <a:buSzPts val="1100"/>
              <a:buFont typeface="Noto Sans Symbols"/>
              <a:buNone/>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1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310" name="Google Shape;310;p65"/>
          <p:cNvSpPr txBox="1"/>
          <p:nvPr>
            <p:ph idx="2" type="body"/>
          </p:nvPr>
        </p:nvSpPr>
        <p:spPr>
          <a:xfrm>
            <a:off x="988775" y="2034562"/>
            <a:ext cx="1743900" cy="17457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60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311" name="Google Shape;311;p65"/>
          <p:cNvSpPr txBox="1"/>
          <p:nvPr>
            <p:ph type="title"/>
          </p:nvPr>
        </p:nvSpPr>
        <p:spPr>
          <a:xfrm>
            <a:off x="454028" y="140402"/>
            <a:ext cx="8243400" cy="1178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Chunking Orange">
  <p:cSld name="Text Chunking Orange">
    <p:bg>
      <p:bgPr>
        <a:solidFill>
          <a:schemeClr val="accent1"/>
        </a:solidFill>
      </p:bgPr>
    </p:bg>
    <p:spTree>
      <p:nvGrpSpPr>
        <p:cNvPr id="312" name="Shape 312"/>
        <p:cNvGrpSpPr/>
        <p:nvPr/>
      </p:nvGrpSpPr>
      <p:grpSpPr>
        <a:xfrm>
          <a:off x="0" y="0"/>
          <a:ext cx="0" cy="0"/>
          <a:chOff x="0" y="0"/>
          <a:chExt cx="0" cy="0"/>
        </a:xfrm>
      </p:grpSpPr>
      <p:sp>
        <p:nvSpPr>
          <p:cNvPr id="313" name="Google Shape;313;p66"/>
          <p:cNvSpPr txBox="1"/>
          <p:nvPr>
            <p:ph idx="1" type="body"/>
          </p:nvPr>
        </p:nvSpPr>
        <p:spPr>
          <a:xfrm>
            <a:off x="6210183" y="2360798"/>
            <a:ext cx="2502000" cy="8271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cxnSp>
        <p:nvCxnSpPr>
          <p:cNvPr id="314" name="Google Shape;314;p66"/>
          <p:cNvCxnSpPr/>
          <p:nvPr/>
        </p:nvCxnSpPr>
        <p:spPr>
          <a:xfrm>
            <a:off x="312680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315" name="Google Shape;315;p66"/>
          <p:cNvSpPr txBox="1"/>
          <p:nvPr>
            <p:ph idx="2" type="body"/>
          </p:nvPr>
        </p:nvSpPr>
        <p:spPr>
          <a:xfrm>
            <a:off x="3317692" y="2360798"/>
            <a:ext cx="2502000" cy="8271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cxnSp>
        <p:nvCxnSpPr>
          <p:cNvPr id="316" name="Google Shape;316;p66"/>
          <p:cNvCxnSpPr/>
          <p:nvPr/>
        </p:nvCxnSpPr>
        <p:spPr>
          <a:xfrm>
            <a:off x="601488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317" name="Google Shape;317;p66"/>
          <p:cNvSpPr txBox="1"/>
          <p:nvPr>
            <p:ph idx="3" type="body"/>
          </p:nvPr>
        </p:nvSpPr>
        <p:spPr>
          <a:xfrm>
            <a:off x="429613" y="2360798"/>
            <a:ext cx="2502000" cy="8271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318" name="Google Shape;318;p66"/>
          <p:cNvSpPr txBox="1"/>
          <p:nvPr>
            <p:ph type="title"/>
          </p:nvPr>
        </p:nvSpPr>
        <p:spPr>
          <a:xfrm>
            <a:off x="454028" y="140402"/>
            <a:ext cx="8243400" cy="1178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Color Chunking">
  <p:cSld name="6 Color Chunking">
    <p:spTree>
      <p:nvGrpSpPr>
        <p:cNvPr id="319" name="Shape 319"/>
        <p:cNvGrpSpPr/>
        <p:nvPr/>
      </p:nvGrpSpPr>
      <p:grpSpPr>
        <a:xfrm>
          <a:off x="0" y="0"/>
          <a:ext cx="0" cy="0"/>
          <a:chOff x="0" y="0"/>
          <a:chExt cx="0" cy="0"/>
        </a:xfrm>
      </p:grpSpPr>
      <p:sp>
        <p:nvSpPr>
          <p:cNvPr id="320" name="Google Shape;320;p67"/>
          <p:cNvSpPr txBox="1"/>
          <p:nvPr>
            <p:ph idx="1" type="body"/>
          </p:nvPr>
        </p:nvSpPr>
        <p:spPr>
          <a:xfrm>
            <a:off x="6071408" y="3122229"/>
            <a:ext cx="2596800" cy="1563600"/>
          </a:xfrm>
          <a:prstGeom prst="rect">
            <a:avLst/>
          </a:prstGeom>
          <a:solidFill>
            <a:schemeClr val="accent5"/>
          </a:solidFill>
          <a:ln>
            <a:noFill/>
          </a:ln>
        </p:spPr>
        <p:txBody>
          <a:bodyPr anchorCtr="0" anchor="ctr" bIns="91425" lIns="91425" spcFirstLastPara="1" rIns="91425" wrap="square" tIns="91425">
            <a:noAutofit/>
          </a:bodyPr>
          <a:lstStyle>
            <a:lvl1pPr indent="-228600" lvl="0" marL="457200" marR="0" rtl="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321" name="Google Shape;321;p67"/>
          <p:cNvSpPr txBox="1"/>
          <p:nvPr>
            <p:ph idx="2" type="body"/>
          </p:nvPr>
        </p:nvSpPr>
        <p:spPr>
          <a:xfrm>
            <a:off x="3270370" y="3122229"/>
            <a:ext cx="2596800" cy="1563600"/>
          </a:xfrm>
          <a:prstGeom prst="rect">
            <a:avLst/>
          </a:prstGeom>
          <a:solidFill>
            <a:schemeClr val="accent3"/>
          </a:solidFill>
          <a:ln>
            <a:noFill/>
          </a:ln>
        </p:spPr>
        <p:txBody>
          <a:bodyPr anchorCtr="0" anchor="ctr" bIns="91425" lIns="91425" spcFirstLastPara="1" rIns="91425" wrap="square" tIns="91425">
            <a:noAutofit/>
          </a:bodyPr>
          <a:lstStyle>
            <a:lvl1pPr indent="-228600" lvl="0" marL="457200" marR="0" rtl="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322" name="Google Shape;322;p67"/>
          <p:cNvSpPr txBox="1"/>
          <p:nvPr>
            <p:ph idx="3" type="body"/>
          </p:nvPr>
        </p:nvSpPr>
        <p:spPr>
          <a:xfrm>
            <a:off x="469332" y="3122229"/>
            <a:ext cx="2596800" cy="1563600"/>
          </a:xfrm>
          <a:prstGeom prst="rect">
            <a:avLst/>
          </a:prstGeom>
          <a:solidFill>
            <a:schemeClr val="dk1"/>
          </a:solidFill>
          <a:ln>
            <a:noFill/>
          </a:ln>
        </p:spPr>
        <p:txBody>
          <a:bodyPr anchorCtr="0" anchor="ctr" bIns="91425" lIns="91425" spcFirstLastPara="1" rIns="91425" wrap="square" tIns="91425">
            <a:noAutofit/>
          </a:bodyPr>
          <a:lstStyle>
            <a:lvl1pPr indent="-228600" lvl="0" marL="457200" marR="0" rtl="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323" name="Google Shape;323;p67"/>
          <p:cNvSpPr txBox="1"/>
          <p:nvPr>
            <p:ph idx="4" type="body"/>
          </p:nvPr>
        </p:nvSpPr>
        <p:spPr>
          <a:xfrm>
            <a:off x="6071408" y="1351280"/>
            <a:ext cx="2596800" cy="1563600"/>
          </a:xfrm>
          <a:prstGeom prst="rect">
            <a:avLst/>
          </a:prstGeom>
          <a:solidFill>
            <a:srgbClr val="908E90"/>
          </a:solidFill>
          <a:ln>
            <a:noFill/>
          </a:ln>
        </p:spPr>
        <p:txBody>
          <a:bodyPr anchorCtr="0" anchor="ctr" bIns="91425" lIns="91425" spcFirstLastPara="1" rIns="91425" wrap="square" tIns="91425">
            <a:noAutofit/>
          </a:bodyPr>
          <a:lstStyle>
            <a:lvl1pPr indent="-228600" lvl="0" marL="457200" marR="0" rtl="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324" name="Google Shape;324;p67"/>
          <p:cNvSpPr txBox="1"/>
          <p:nvPr>
            <p:ph idx="5" type="body"/>
          </p:nvPr>
        </p:nvSpPr>
        <p:spPr>
          <a:xfrm>
            <a:off x="3270370" y="1351280"/>
            <a:ext cx="2596800" cy="1563600"/>
          </a:xfrm>
          <a:prstGeom prst="rect">
            <a:avLst/>
          </a:prstGeom>
          <a:solidFill>
            <a:schemeClr val="accent1"/>
          </a:solidFill>
          <a:ln>
            <a:noFill/>
          </a:ln>
        </p:spPr>
        <p:txBody>
          <a:bodyPr anchorCtr="0" anchor="ctr" bIns="91425" lIns="91425" spcFirstLastPara="1" rIns="91425" wrap="square" tIns="91425">
            <a:noAutofit/>
          </a:bodyPr>
          <a:lstStyle>
            <a:lvl1pPr indent="-228600" lvl="0" marL="457200" marR="0" rtl="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325" name="Google Shape;325;p67"/>
          <p:cNvSpPr txBox="1"/>
          <p:nvPr>
            <p:ph idx="6" type="body"/>
          </p:nvPr>
        </p:nvSpPr>
        <p:spPr>
          <a:xfrm>
            <a:off x="469332" y="1351280"/>
            <a:ext cx="2596800" cy="1563600"/>
          </a:xfrm>
          <a:prstGeom prst="rect">
            <a:avLst/>
          </a:prstGeom>
          <a:solidFill>
            <a:schemeClr val="accent4"/>
          </a:solidFill>
          <a:ln>
            <a:noFill/>
          </a:ln>
        </p:spPr>
        <p:txBody>
          <a:bodyPr anchorCtr="0" anchor="ctr" bIns="91425" lIns="91425" spcFirstLastPara="1" rIns="91425" wrap="square" tIns="91425">
            <a:noAutofit/>
          </a:bodyPr>
          <a:lstStyle>
            <a:lvl1pPr indent="-228600" lvl="0" marL="457200" marR="0" rtl="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326" name="Google Shape;326;p67"/>
          <p:cNvSpPr txBox="1"/>
          <p:nvPr>
            <p:ph type="title"/>
          </p:nvPr>
        </p:nvSpPr>
        <p:spPr>
          <a:xfrm>
            <a:off x="454028" y="140402"/>
            <a:ext cx="8243400" cy="1178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bg>
      <p:bgPr>
        <a:solidFill>
          <a:schemeClr val="lt1"/>
        </a:solidFill>
      </p:bgPr>
    </p:bg>
    <p:spTree>
      <p:nvGrpSpPr>
        <p:cNvPr id="327" name="Shape 327"/>
        <p:cNvGrpSpPr/>
        <p:nvPr/>
      </p:nvGrpSpPr>
      <p:grpSpPr>
        <a:xfrm>
          <a:off x="0" y="0"/>
          <a:ext cx="0" cy="0"/>
          <a:chOff x="0" y="0"/>
          <a:chExt cx="0" cy="0"/>
        </a:xfrm>
      </p:grpSpPr>
      <p:sp>
        <p:nvSpPr>
          <p:cNvPr id="328" name="Google Shape;328;p68"/>
          <p:cNvSpPr txBox="1"/>
          <p:nvPr>
            <p:ph idx="1" type="body"/>
          </p:nvPr>
        </p:nvSpPr>
        <p:spPr>
          <a:xfrm>
            <a:off x="4692662" y="2004058"/>
            <a:ext cx="3996000" cy="25056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6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329" name="Google Shape;329;p68"/>
          <p:cNvSpPr txBox="1"/>
          <p:nvPr>
            <p:ph idx="2" type="body"/>
          </p:nvPr>
        </p:nvSpPr>
        <p:spPr>
          <a:xfrm>
            <a:off x="4692662" y="1326475"/>
            <a:ext cx="3987900" cy="5592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600"/>
              </a:spcBef>
              <a:spcAft>
                <a:spcPts val="0"/>
              </a:spcAft>
              <a:buClr>
                <a:schemeClr val="accent1"/>
              </a:buClr>
              <a:buSzPts val="1100"/>
              <a:buFont typeface="PT Sans"/>
              <a:buNone/>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330" name="Google Shape;330;p68"/>
          <p:cNvSpPr txBox="1"/>
          <p:nvPr>
            <p:ph idx="3" type="body"/>
          </p:nvPr>
        </p:nvSpPr>
        <p:spPr>
          <a:xfrm>
            <a:off x="454026" y="2004058"/>
            <a:ext cx="3996000" cy="25056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6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331" name="Google Shape;331;p68"/>
          <p:cNvSpPr txBox="1"/>
          <p:nvPr>
            <p:ph idx="4" type="body"/>
          </p:nvPr>
        </p:nvSpPr>
        <p:spPr>
          <a:xfrm>
            <a:off x="454026" y="1325318"/>
            <a:ext cx="3993900" cy="560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600"/>
              </a:spcBef>
              <a:spcAft>
                <a:spcPts val="0"/>
              </a:spcAft>
              <a:buClr>
                <a:schemeClr val="accent1"/>
              </a:buClr>
              <a:buSzPts val="1100"/>
              <a:buFont typeface="PT Sans"/>
              <a:buNone/>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332" name="Google Shape;332;p68"/>
          <p:cNvSpPr txBox="1"/>
          <p:nvPr>
            <p:ph type="title"/>
          </p:nvPr>
        </p:nvSpPr>
        <p:spPr>
          <a:xfrm>
            <a:off x="454028" y="140402"/>
            <a:ext cx="8243400" cy="1178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333" name="Shape 333"/>
        <p:cNvGrpSpPr/>
        <p:nvPr/>
      </p:nvGrpSpPr>
      <p:grpSpPr>
        <a:xfrm>
          <a:off x="0" y="0"/>
          <a:ext cx="0" cy="0"/>
          <a:chOff x="0" y="0"/>
          <a:chExt cx="0" cy="0"/>
        </a:xfrm>
      </p:grpSpPr>
      <p:sp>
        <p:nvSpPr>
          <p:cNvPr id="334" name="Google Shape;334;p69"/>
          <p:cNvSpPr txBox="1"/>
          <p:nvPr>
            <p:ph idx="1" type="body"/>
          </p:nvPr>
        </p:nvSpPr>
        <p:spPr>
          <a:xfrm>
            <a:off x="467033" y="1327356"/>
            <a:ext cx="3989400" cy="3172800"/>
          </a:xfrm>
          <a:prstGeom prst="rect">
            <a:avLst/>
          </a:prstGeom>
          <a:noFill/>
          <a:ln>
            <a:noFill/>
          </a:ln>
        </p:spPr>
        <p:txBody>
          <a:bodyPr anchorCtr="0" anchor="ctr" bIns="91425" lIns="91425" spcFirstLastPara="1" rIns="91425" wrap="square" tIns="91425">
            <a:noAutofit/>
          </a:bodyPr>
          <a:lstStyle>
            <a:lvl1pPr indent="-298450" lvl="0" marL="457200" marR="0" rtl="0" algn="l">
              <a:lnSpc>
                <a:spcPct val="100000"/>
              </a:lnSpc>
              <a:spcBef>
                <a:spcPts val="1200"/>
              </a:spcBef>
              <a:spcAft>
                <a:spcPts val="0"/>
              </a:spcAft>
              <a:buClr>
                <a:schemeClr val="accent1"/>
              </a:buClr>
              <a:buSzPts val="1100"/>
              <a:buFont typeface="PT Sans"/>
              <a:buChar char=" "/>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0"/>
              </a:spcBef>
              <a:spcAft>
                <a:spcPts val="0"/>
              </a:spcAft>
              <a:buClr>
                <a:schemeClr val="accent1"/>
              </a:buClr>
              <a:buSzPts val="1100"/>
              <a:buFont typeface="PT Sans"/>
              <a:buChar char=" "/>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0"/>
              </a:spcBef>
              <a:spcAft>
                <a:spcPts val="0"/>
              </a:spcAft>
              <a:buClr>
                <a:srgbClr val="FF6600"/>
              </a:buClr>
              <a:buSzPts val="1100"/>
              <a:buFont typeface="PT Sans"/>
              <a:buChar char=" "/>
              <a:defRPr b="0" i="0" sz="1100" u="none" cap="none" strike="noStrike">
                <a:solidFill>
                  <a:schemeClr val="dk1"/>
                </a:solidFill>
                <a:latin typeface="Arial"/>
                <a:ea typeface="Arial"/>
                <a:cs typeface="Arial"/>
                <a:sym typeface="Arial"/>
              </a:defRPr>
            </a:lvl3pPr>
            <a:lvl4pPr indent="-228600" lvl="3" marL="1828800" marR="0" rtl="0" algn="ctr">
              <a:lnSpc>
                <a:spcPct val="100000"/>
              </a:lnSpc>
              <a:spcBef>
                <a:spcPts val="360"/>
              </a:spcBef>
              <a:spcAft>
                <a:spcPts val="0"/>
              </a:spcAft>
              <a:buClr>
                <a:srgbClr val="FF6600"/>
              </a:buClr>
              <a:buSzPts val="1100"/>
              <a:buFont typeface="Helvetica Neue"/>
              <a:buNone/>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335" name="Google Shape;335;p69"/>
          <p:cNvSpPr txBox="1"/>
          <p:nvPr>
            <p:ph type="title"/>
          </p:nvPr>
        </p:nvSpPr>
        <p:spPr>
          <a:xfrm>
            <a:off x="467033" y="140402"/>
            <a:ext cx="8226300" cy="1178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9pPr>
          </a:lstStyle>
          <a:p/>
        </p:txBody>
      </p:sp>
      <p:sp>
        <p:nvSpPr>
          <p:cNvPr id="336" name="Google Shape;336;p69"/>
          <p:cNvSpPr txBox="1"/>
          <p:nvPr>
            <p:ph idx="2" type="body"/>
          </p:nvPr>
        </p:nvSpPr>
        <p:spPr>
          <a:xfrm>
            <a:off x="4704055" y="1327356"/>
            <a:ext cx="3989400" cy="3172800"/>
          </a:xfrm>
          <a:prstGeom prst="rect">
            <a:avLst/>
          </a:prstGeom>
          <a:noFill/>
          <a:ln>
            <a:noFill/>
          </a:ln>
        </p:spPr>
        <p:txBody>
          <a:bodyPr anchorCtr="0" anchor="ctr" bIns="91425" lIns="91425" spcFirstLastPara="1" rIns="91425" wrap="square" tIns="91425">
            <a:noAutofit/>
          </a:bodyPr>
          <a:lstStyle>
            <a:lvl1pPr indent="-298450" lvl="0" marL="457200" marR="0" rtl="0" algn="l">
              <a:lnSpc>
                <a:spcPct val="100000"/>
              </a:lnSpc>
              <a:spcBef>
                <a:spcPts val="1200"/>
              </a:spcBef>
              <a:spcAft>
                <a:spcPts val="0"/>
              </a:spcAft>
              <a:buClr>
                <a:schemeClr val="accent1"/>
              </a:buClr>
              <a:buSzPts val="1100"/>
              <a:buFont typeface="PT Sans"/>
              <a:buChar char=" "/>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0"/>
              </a:spcBef>
              <a:spcAft>
                <a:spcPts val="0"/>
              </a:spcAft>
              <a:buClr>
                <a:schemeClr val="accent1"/>
              </a:buClr>
              <a:buSzPts val="1100"/>
              <a:buFont typeface="PT Sans"/>
              <a:buChar char=" "/>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0"/>
              </a:spcBef>
              <a:spcAft>
                <a:spcPts val="0"/>
              </a:spcAft>
              <a:buClr>
                <a:srgbClr val="FF6600"/>
              </a:buClr>
              <a:buSzPts val="1100"/>
              <a:buFont typeface="PT Sans"/>
              <a:buChar char=" "/>
              <a:defRPr b="0" i="0" sz="1100" u="none" cap="none" strike="noStrike">
                <a:solidFill>
                  <a:schemeClr val="dk1"/>
                </a:solidFill>
                <a:latin typeface="Arial"/>
                <a:ea typeface="Arial"/>
                <a:cs typeface="Arial"/>
                <a:sym typeface="Arial"/>
              </a:defRPr>
            </a:lvl3pPr>
            <a:lvl4pPr indent="-228600" lvl="3" marL="1828800" marR="0" rtl="0" algn="ctr">
              <a:lnSpc>
                <a:spcPct val="100000"/>
              </a:lnSpc>
              <a:spcBef>
                <a:spcPts val="360"/>
              </a:spcBef>
              <a:spcAft>
                <a:spcPts val="0"/>
              </a:spcAft>
              <a:buClr>
                <a:srgbClr val="FF6600"/>
              </a:buClr>
              <a:buSzPts val="1100"/>
              <a:buFont typeface="Helvetica Neue"/>
              <a:buNone/>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337" name="Shape 337"/>
        <p:cNvGrpSpPr/>
        <p:nvPr/>
      </p:nvGrpSpPr>
      <p:grpSpPr>
        <a:xfrm>
          <a:off x="0" y="0"/>
          <a:ext cx="0" cy="0"/>
          <a:chOff x="0" y="0"/>
          <a:chExt cx="0" cy="0"/>
        </a:xfrm>
      </p:grpSpPr>
      <p:sp>
        <p:nvSpPr>
          <p:cNvPr id="338" name="Google Shape;338;p70"/>
          <p:cNvSpPr txBox="1"/>
          <p:nvPr>
            <p:ph type="title"/>
          </p:nvPr>
        </p:nvSpPr>
        <p:spPr>
          <a:xfrm>
            <a:off x="463177" y="140402"/>
            <a:ext cx="8234400" cy="1178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Left | Gray Right">
  <p:cSld name="Bullets Left | Gray Right">
    <p:spTree>
      <p:nvGrpSpPr>
        <p:cNvPr id="339" name="Shape 339"/>
        <p:cNvGrpSpPr/>
        <p:nvPr/>
      </p:nvGrpSpPr>
      <p:grpSpPr>
        <a:xfrm>
          <a:off x="0" y="0"/>
          <a:ext cx="0" cy="0"/>
          <a:chOff x="0" y="0"/>
          <a:chExt cx="0" cy="0"/>
        </a:xfrm>
      </p:grpSpPr>
      <p:sp>
        <p:nvSpPr>
          <p:cNvPr id="340" name="Google Shape;340;p71"/>
          <p:cNvSpPr/>
          <p:nvPr/>
        </p:nvSpPr>
        <p:spPr>
          <a:xfrm>
            <a:off x="5405223" y="1318638"/>
            <a:ext cx="3388200" cy="3179400"/>
          </a:xfrm>
          <a:prstGeom prst="rect">
            <a:avLst/>
          </a:prstGeom>
          <a:solidFill>
            <a:srgbClr val="F2F2F2"/>
          </a:solidFill>
          <a:ln>
            <a:noFill/>
          </a:ln>
        </p:spPr>
        <p:txBody>
          <a:bodyPr anchorCtr="0" anchor="ctr" bIns="28575" lIns="28550" spcFirstLastPara="1" rIns="28550" wrap="square" tIns="285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33333"/>
              </a:solidFill>
              <a:latin typeface="PT Sans"/>
              <a:ea typeface="PT Sans"/>
              <a:cs typeface="PT Sans"/>
              <a:sym typeface="PT Sans"/>
            </a:endParaRPr>
          </a:p>
        </p:txBody>
      </p:sp>
      <p:sp>
        <p:nvSpPr>
          <p:cNvPr id="341" name="Google Shape;341;p71"/>
          <p:cNvSpPr txBox="1"/>
          <p:nvPr>
            <p:ph idx="1" type="body"/>
          </p:nvPr>
        </p:nvSpPr>
        <p:spPr>
          <a:xfrm>
            <a:off x="5576831" y="1479175"/>
            <a:ext cx="3023700" cy="28686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600"/>
              </a:spcBef>
              <a:spcAft>
                <a:spcPts val="0"/>
              </a:spcAft>
              <a:buClr>
                <a:schemeClr val="accent1"/>
              </a:buClr>
              <a:buSzPts val="1100"/>
              <a:buFont typeface="PT Sans"/>
              <a:buNone/>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342" name="Google Shape;342;p71"/>
          <p:cNvSpPr txBox="1"/>
          <p:nvPr>
            <p:ph idx="2" type="body"/>
          </p:nvPr>
        </p:nvSpPr>
        <p:spPr>
          <a:xfrm>
            <a:off x="452344" y="1327356"/>
            <a:ext cx="4665000" cy="3172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600"/>
              </a:spcBef>
              <a:spcAft>
                <a:spcPts val="0"/>
              </a:spcAft>
              <a:buClr>
                <a:schemeClr val="accent1"/>
              </a:buClr>
              <a:buSzPts val="1100"/>
              <a:buFont typeface="Noto Sans Symbols"/>
              <a:buChar char="▪"/>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480"/>
              </a:spcBef>
              <a:spcAft>
                <a:spcPts val="0"/>
              </a:spcAft>
              <a:buClr>
                <a:srgbClr val="A5A5A5"/>
              </a:buClr>
              <a:buSzPts val="1100"/>
              <a:buFont typeface="Merriweather Sans"/>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480"/>
              </a:spcBef>
              <a:spcAft>
                <a:spcPts val="0"/>
              </a:spcAft>
              <a:buClr>
                <a:srgbClr val="D8D8D8"/>
              </a:buClr>
              <a:buSzPts val="1100"/>
              <a:buFont typeface="Merriweather Sans"/>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360"/>
              </a:spcBef>
              <a:spcAft>
                <a:spcPts val="0"/>
              </a:spcAft>
              <a:buClr>
                <a:srgbClr val="D8D8D8"/>
              </a:buClr>
              <a:buSzPts val="1100"/>
              <a:buFont typeface="Merriweather Sans"/>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343" name="Google Shape;343;p71"/>
          <p:cNvSpPr txBox="1"/>
          <p:nvPr>
            <p:ph type="title"/>
          </p:nvPr>
        </p:nvSpPr>
        <p:spPr>
          <a:xfrm>
            <a:off x="454028" y="140402"/>
            <a:ext cx="8243400" cy="1178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44" name="Shape 344"/>
        <p:cNvGrpSpPr/>
        <p:nvPr/>
      </p:nvGrpSpPr>
      <p:grpSpPr>
        <a:xfrm>
          <a:off x="0" y="0"/>
          <a:ext cx="0" cy="0"/>
          <a:chOff x="0" y="0"/>
          <a:chExt cx="0" cy="0"/>
        </a:xfrm>
      </p:grpSpPr>
      <p:sp>
        <p:nvSpPr>
          <p:cNvPr id="345" name="Google Shape;345;p72"/>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9pPr>
          </a:lstStyle>
          <a:p/>
        </p:txBody>
      </p:sp>
      <p:sp>
        <p:nvSpPr>
          <p:cNvPr id="346" name="Google Shape;346;p72"/>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47" name="Google Shape;347;p72"/>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348" name="Google Shape;348;p72"/>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349" name="Google Shape;349;p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Slide">
  <p:cSld name="TITLE_ONLY_1">
    <p:spTree>
      <p:nvGrpSpPr>
        <p:cNvPr id="45" name="Shape 45"/>
        <p:cNvGrpSpPr/>
        <p:nvPr/>
      </p:nvGrpSpPr>
      <p:grpSpPr>
        <a:xfrm>
          <a:off x="0" y="0"/>
          <a:ext cx="0" cy="0"/>
          <a:chOff x="0" y="0"/>
          <a:chExt cx="0" cy="0"/>
        </a:xfrm>
      </p:grpSpPr>
      <p:sp>
        <p:nvSpPr>
          <p:cNvPr id="46" name="Google Shape;46;p8"/>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47" name="Google Shape;47;p8"/>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48" name="Google Shape;48;p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9" name="Google Shape;49;p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8"/>
          <p:cNvSpPr/>
          <p:nvPr/>
        </p:nvSpPr>
        <p:spPr>
          <a:xfrm>
            <a:off x="0" y="3687975"/>
            <a:ext cx="9144000" cy="145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 name="Google Shape;51;p8"/>
          <p:cNvCxnSpPr/>
          <p:nvPr/>
        </p:nvCxnSpPr>
        <p:spPr>
          <a:xfrm>
            <a:off x="0" y="3711950"/>
            <a:ext cx="9147900" cy="0"/>
          </a:xfrm>
          <a:prstGeom prst="straightConnector1">
            <a:avLst/>
          </a:prstGeom>
          <a:noFill/>
          <a:ln cap="flat" cmpd="sng" w="19050">
            <a:solidFill>
              <a:srgbClr val="666666"/>
            </a:solidFill>
            <a:prstDash val="solid"/>
            <a:round/>
            <a:headEnd len="med" w="med" type="none"/>
            <a:tailEnd len="med" w="med" type="none"/>
          </a:ln>
        </p:spPr>
      </p:cxnSp>
      <p:sp>
        <p:nvSpPr>
          <p:cNvPr id="52" name="Google Shape;52;p8"/>
          <p:cNvSpPr txBox="1"/>
          <p:nvPr/>
        </p:nvSpPr>
        <p:spPr>
          <a:xfrm>
            <a:off x="457200" y="1200150"/>
            <a:ext cx="8229600" cy="2607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600">
              <a:latin typeface="Consolas"/>
              <a:ea typeface="Consolas"/>
              <a:cs typeface="Consolas"/>
              <a:sym typeface="Consolas"/>
            </a:endParaRPr>
          </a:p>
        </p:txBody>
      </p:sp>
      <p:sp>
        <p:nvSpPr>
          <p:cNvPr id="53" name="Google Shape;53;p8"/>
          <p:cNvSpPr txBox="1"/>
          <p:nvPr/>
        </p:nvSpPr>
        <p:spPr>
          <a:xfrm>
            <a:off x="457200" y="3687973"/>
            <a:ext cx="8229600" cy="13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endParaRPr>
          </a:p>
          <a:p>
            <a:pPr indent="0" lvl="0" marL="0" rtl="0" algn="l">
              <a:spcBef>
                <a:spcPts val="0"/>
              </a:spcBef>
              <a:spcAft>
                <a:spcPts val="0"/>
              </a:spcAft>
              <a:buNone/>
            </a:pPr>
            <a:r>
              <a:t/>
            </a:r>
            <a:endParaRPr sz="1800">
              <a:solidFill>
                <a:srgbClr val="666666"/>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dk2"/>
        </a:solidFill>
      </p:bgPr>
    </p:bg>
    <p:spTree>
      <p:nvGrpSpPr>
        <p:cNvPr id="354" name="Shape 354"/>
        <p:cNvGrpSpPr/>
        <p:nvPr/>
      </p:nvGrpSpPr>
      <p:grpSpPr>
        <a:xfrm>
          <a:off x="0" y="0"/>
          <a:ext cx="0" cy="0"/>
          <a:chOff x="0" y="0"/>
          <a:chExt cx="0" cy="0"/>
        </a:xfrm>
      </p:grpSpPr>
      <p:sp>
        <p:nvSpPr>
          <p:cNvPr id="355" name="Google Shape;355;p7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inition">
  <p:cSld name="Definition">
    <p:spTree>
      <p:nvGrpSpPr>
        <p:cNvPr id="356" name="Shape 356"/>
        <p:cNvGrpSpPr/>
        <p:nvPr/>
      </p:nvGrpSpPr>
      <p:grpSpPr>
        <a:xfrm>
          <a:off x="0" y="0"/>
          <a:ext cx="0" cy="0"/>
          <a:chOff x="0" y="0"/>
          <a:chExt cx="0" cy="0"/>
        </a:xfrm>
      </p:grpSpPr>
      <p:sp>
        <p:nvSpPr>
          <p:cNvPr id="357" name="Google Shape;357;p75"/>
          <p:cNvSpPr txBox="1"/>
          <p:nvPr>
            <p:ph idx="1" type="body"/>
          </p:nvPr>
        </p:nvSpPr>
        <p:spPr>
          <a:xfrm>
            <a:off x="792333" y="2254995"/>
            <a:ext cx="7552800" cy="12939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1400"/>
              </a:spcBef>
              <a:spcAft>
                <a:spcPts val="0"/>
              </a:spcAft>
              <a:buClr>
                <a:schemeClr val="dk1"/>
              </a:buClr>
              <a:buSzPts val="1400"/>
              <a:buFont typeface="PT Sans"/>
              <a:buNone/>
              <a:defRPr b="0" i="0" sz="21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58" name="Google Shape;358;p75"/>
          <p:cNvSpPr txBox="1"/>
          <p:nvPr>
            <p:ph type="title"/>
          </p:nvPr>
        </p:nvSpPr>
        <p:spPr>
          <a:xfrm>
            <a:off x="792333" y="1553903"/>
            <a:ext cx="7552800" cy="624900"/>
          </a:xfrm>
          <a:prstGeom prst="rect">
            <a:avLst/>
          </a:prstGeom>
          <a:noFill/>
          <a:ln>
            <a:noFill/>
          </a:ln>
        </p:spPr>
        <p:txBody>
          <a:bodyPr anchorCtr="0" anchor="b" bIns="68575" lIns="68575" spcFirstLastPara="1" rIns="68575" wrap="square" tIns="68575">
            <a:noAutofit/>
          </a:bodyPr>
          <a:lstStyle>
            <a:lvl1pPr lvl="0" marR="0" rtl="0" algn="l">
              <a:lnSpc>
                <a:spcPct val="85000"/>
              </a:lnSpc>
              <a:spcBef>
                <a:spcPts val="0"/>
              </a:spcBef>
              <a:spcAft>
                <a:spcPts val="0"/>
              </a:spcAft>
              <a:buClr>
                <a:schemeClr val="accent5"/>
              </a:buClr>
              <a:buSzPts val="1100"/>
              <a:buFont typeface="Arial"/>
              <a:buNone/>
              <a:defRPr b="1" i="0" sz="3600" u="none" cap="none" strike="noStrike">
                <a:solidFill>
                  <a:schemeClr val="accent5"/>
                </a:solidFill>
                <a:latin typeface="Calibri"/>
                <a:ea typeface="Calibri"/>
                <a:cs typeface="Calibri"/>
                <a:sym typeface="Calibri"/>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59" name="Shape 359"/>
        <p:cNvGrpSpPr/>
        <p:nvPr/>
      </p:nvGrpSpPr>
      <p:grpSpPr>
        <a:xfrm>
          <a:off x="0" y="0"/>
          <a:ext cx="0" cy="0"/>
          <a:chOff x="0" y="0"/>
          <a:chExt cx="0" cy="0"/>
        </a:xfrm>
      </p:grpSpPr>
      <p:sp>
        <p:nvSpPr>
          <p:cNvPr id="360" name="Google Shape;360;p7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000000"/>
              </a:buClr>
              <a:buSzPts val="3000"/>
              <a:buNone/>
              <a:defRPr sz="3000">
                <a:solidFill>
                  <a:srgbClr val="000000"/>
                </a:solidFill>
              </a:defRPr>
            </a:lvl1pPr>
            <a:lvl2pPr lvl="1" rtl="0" algn="l">
              <a:lnSpc>
                <a:spcPct val="100000"/>
              </a:lnSpc>
              <a:spcBef>
                <a:spcPts val="0"/>
              </a:spcBef>
              <a:spcAft>
                <a:spcPts val="0"/>
              </a:spcAft>
              <a:buClr>
                <a:srgbClr val="000000"/>
              </a:buClr>
              <a:buSzPts val="3000"/>
              <a:buNone/>
              <a:defRPr sz="3000">
                <a:solidFill>
                  <a:srgbClr val="000000"/>
                </a:solidFill>
              </a:defRPr>
            </a:lvl2pPr>
            <a:lvl3pPr lvl="2" rtl="0" algn="l">
              <a:lnSpc>
                <a:spcPct val="100000"/>
              </a:lnSpc>
              <a:spcBef>
                <a:spcPts val="0"/>
              </a:spcBef>
              <a:spcAft>
                <a:spcPts val="0"/>
              </a:spcAft>
              <a:buClr>
                <a:srgbClr val="000000"/>
              </a:buClr>
              <a:buSzPts val="3000"/>
              <a:buNone/>
              <a:defRPr sz="3000">
                <a:solidFill>
                  <a:srgbClr val="000000"/>
                </a:solidFill>
              </a:defRPr>
            </a:lvl3pPr>
            <a:lvl4pPr lvl="3" rtl="0" algn="l">
              <a:lnSpc>
                <a:spcPct val="100000"/>
              </a:lnSpc>
              <a:spcBef>
                <a:spcPts val="0"/>
              </a:spcBef>
              <a:spcAft>
                <a:spcPts val="0"/>
              </a:spcAft>
              <a:buClr>
                <a:srgbClr val="000000"/>
              </a:buClr>
              <a:buSzPts val="3000"/>
              <a:buNone/>
              <a:defRPr sz="3000">
                <a:solidFill>
                  <a:srgbClr val="000000"/>
                </a:solidFill>
              </a:defRPr>
            </a:lvl4pPr>
            <a:lvl5pPr lvl="4" rtl="0" algn="l">
              <a:lnSpc>
                <a:spcPct val="100000"/>
              </a:lnSpc>
              <a:spcBef>
                <a:spcPts val="0"/>
              </a:spcBef>
              <a:spcAft>
                <a:spcPts val="0"/>
              </a:spcAft>
              <a:buClr>
                <a:srgbClr val="000000"/>
              </a:buClr>
              <a:buSzPts val="3000"/>
              <a:buNone/>
              <a:defRPr sz="3000">
                <a:solidFill>
                  <a:srgbClr val="000000"/>
                </a:solidFill>
              </a:defRPr>
            </a:lvl5pPr>
            <a:lvl6pPr lvl="5" rtl="0" algn="l">
              <a:lnSpc>
                <a:spcPct val="100000"/>
              </a:lnSpc>
              <a:spcBef>
                <a:spcPts val="0"/>
              </a:spcBef>
              <a:spcAft>
                <a:spcPts val="0"/>
              </a:spcAft>
              <a:buClr>
                <a:srgbClr val="000000"/>
              </a:buClr>
              <a:buSzPts val="3000"/>
              <a:buNone/>
              <a:defRPr sz="3000">
                <a:solidFill>
                  <a:srgbClr val="000000"/>
                </a:solidFill>
              </a:defRPr>
            </a:lvl6pPr>
            <a:lvl7pPr lvl="6" rtl="0" algn="l">
              <a:lnSpc>
                <a:spcPct val="100000"/>
              </a:lnSpc>
              <a:spcBef>
                <a:spcPts val="0"/>
              </a:spcBef>
              <a:spcAft>
                <a:spcPts val="0"/>
              </a:spcAft>
              <a:buClr>
                <a:srgbClr val="000000"/>
              </a:buClr>
              <a:buSzPts val="3000"/>
              <a:buNone/>
              <a:defRPr sz="3000">
                <a:solidFill>
                  <a:srgbClr val="000000"/>
                </a:solidFill>
              </a:defRPr>
            </a:lvl7pPr>
            <a:lvl8pPr lvl="7" rtl="0" algn="l">
              <a:lnSpc>
                <a:spcPct val="100000"/>
              </a:lnSpc>
              <a:spcBef>
                <a:spcPts val="0"/>
              </a:spcBef>
              <a:spcAft>
                <a:spcPts val="0"/>
              </a:spcAft>
              <a:buClr>
                <a:srgbClr val="000000"/>
              </a:buClr>
              <a:buSzPts val="3000"/>
              <a:buNone/>
              <a:defRPr sz="3000">
                <a:solidFill>
                  <a:srgbClr val="000000"/>
                </a:solidFill>
              </a:defRPr>
            </a:lvl8pPr>
            <a:lvl9pPr lvl="8" rtl="0" algn="l">
              <a:lnSpc>
                <a:spcPct val="100000"/>
              </a:lnSpc>
              <a:spcBef>
                <a:spcPts val="0"/>
              </a:spcBef>
              <a:spcAft>
                <a:spcPts val="0"/>
              </a:spcAft>
              <a:buClr>
                <a:srgbClr val="000000"/>
              </a:buClr>
              <a:buSzPts val="3000"/>
              <a:buNone/>
              <a:defRPr sz="3000">
                <a:solidFill>
                  <a:srgbClr val="000000"/>
                </a:solidFill>
              </a:defRPr>
            </a:lvl9pPr>
          </a:lstStyle>
          <a:p/>
        </p:txBody>
      </p:sp>
      <p:sp>
        <p:nvSpPr>
          <p:cNvPr id="361" name="Google Shape;361;p7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393700" lvl="0" marL="457200" rtl="0" algn="l">
              <a:lnSpc>
                <a:spcPct val="100000"/>
              </a:lnSpc>
              <a:spcBef>
                <a:spcPts val="900"/>
              </a:spcBef>
              <a:spcAft>
                <a:spcPts val="0"/>
              </a:spcAft>
              <a:buSzPts val="2600"/>
              <a:buChar char="●"/>
              <a:defRPr sz="2700"/>
            </a:lvl1pPr>
            <a:lvl2pPr indent="-381000" lvl="1" marL="914400" rtl="0" algn="l">
              <a:lnSpc>
                <a:spcPct val="100000"/>
              </a:lnSpc>
              <a:spcBef>
                <a:spcPts val="0"/>
              </a:spcBef>
              <a:spcAft>
                <a:spcPts val="0"/>
              </a:spcAft>
              <a:buSzPts val="2400"/>
              <a:buChar char="○"/>
              <a:defRPr/>
            </a:lvl2pPr>
            <a:lvl3pPr indent="-381000" lvl="2" marL="1371600" rtl="0" algn="l">
              <a:lnSpc>
                <a:spcPct val="100000"/>
              </a:lnSpc>
              <a:spcBef>
                <a:spcPts val="0"/>
              </a:spcBef>
              <a:spcAft>
                <a:spcPts val="0"/>
              </a:spcAft>
              <a:buSzPts val="2400"/>
              <a:buChar char="■"/>
              <a:defRPr/>
            </a:lvl3pPr>
            <a:lvl4pPr indent="-342900" lvl="3" marL="1828800" rtl="0" algn="l">
              <a:lnSpc>
                <a:spcPct val="100000"/>
              </a:lnSpc>
              <a:spcBef>
                <a:spcPts val="0"/>
              </a:spcBef>
              <a:spcAft>
                <a:spcPts val="0"/>
              </a:spcAft>
              <a:buSzPts val="180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SzPts val="1800"/>
              <a:buChar char="■"/>
              <a:defRPr/>
            </a:lvl6pPr>
            <a:lvl7pPr indent="-342900" lvl="6" marL="3200400" rtl="0" algn="l">
              <a:lnSpc>
                <a:spcPct val="100000"/>
              </a:lnSpc>
              <a:spcBef>
                <a:spcPts val="0"/>
              </a:spcBef>
              <a:spcAft>
                <a:spcPts val="0"/>
              </a:spcAft>
              <a:buSzPts val="1800"/>
              <a:buChar char="●"/>
              <a:defRPr/>
            </a:lvl7pPr>
            <a:lvl8pPr indent="-342900" lvl="7" marL="3657600" rtl="0" algn="l">
              <a:lnSpc>
                <a:spcPct val="100000"/>
              </a:lnSpc>
              <a:spcBef>
                <a:spcPts val="0"/>
              </a:spcBef>
              <a:spcAft>
                <a:spcPts val="0"/>
              </a:spcAft>
              <a:buSzPts val="1800"/>
              <a:buChar char="○"/>
              <a:defRPr/>
            </a:lvl8pPr>
            <a:lvl9pPr indent="-342900" lvl="8" marL="4114800" rtl="0" algn="l">
              <a:lnSpc>
                <a:spcPct val="100000"/>
              </a:lnSpc>
              <a:spcBef>
                <a:spcPts val="0"/>
              </a:spcBef>
              <a:spcAft>
                <a:spcPts val="0"/>
              </a:spcAft>
              <a:buSzPts val="1800"/>
              <a:buChar char="■"/>
              <a:defRPr/>
            </a:lvl9pPr>
          </a:lstStyle>
          <a:p/>
        </p:txBody>
      </p:sp>
      <p:sp>
        <p:nvSpPr>
          <p:cNvPr id="362" name="Google Shape;362;p7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1pPr>
            <a:lvl2pPr indent="0" lvl="1"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2pPr>
            <a:lvl3pPr indent="0" lvl="2"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3pPr>
            <a:lvl4pPr indent="0" lvl="3"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4pPr>
            <a:lvl5pPr indent="0" lvl="4"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5pPr>
            <a:lvl6pPr indent="0" lvl="5"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6pPr>
            <a:lvl7pPr indent="0" lvl="6"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7pPr>
            <a:lvl8pPr indent="0" lvl="7"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8pPr>
            <a:lvl9pPr indent="0" lvl="8"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363" name="Shape 363"/>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1_Title and body">
    <p:spTree>
      <p:nvGrpSpPr>
        <p:cNvPr id="364" name="Shape 364"/>
        <p:cNvGrpSpPr/>
        <p:nvPr/>
      </p:nvGrpSpPr>
      <p:grpSpPr>
        <a:xfrm>
          <a:off x="0" y="0"/>
          <a:ext cx="0" cy="0"/>
          <a:chOff x="0" y="0"/>
          <a:chExt cx="0" cy="0"/>
        </a:xfrm>
      </p:grpSpPr>
      <p:sp>
        <p:nvSpPr>
          <p:cNvPr id="365" name="Google Shape;365;p7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000000"/>
              </a:buClr>
              <a:buSzPts val="3000"/>
              <a:buNone/>
              <a:defRPr sz="3000">
                <a:solidFill>
                  <a:srgbClr val="000000"/>
                </a:solidFill>
              </a:defRPr>
            </a:lvl1pPr>
            <a:lvl2pPr lvl="1" rtl="0" algn="l">
              <a:lnSpc>
                <a:spcPct val="100000"/>
              </a:lnSpc>
              <a:spcBef>
                <a:spcPts val="0"/>
              </a:spcBef>
              <a:spcAft>
                <a:spcPts val="0"/>
              </a:spcAft>
              <a:buClr>
                <a:srgbClr val="000000"/>
              </a:buClr>
              <a:buSzPts val="3000"/>
              <a:buNone/>
              <a:defRPr sz="3000">
                <a:solidFill>
                  <a:srgbClr val="000000"/>
                </a:solidFill>
              </a:defRPr>
            </a:lvl2pPr>
            <a:lvl3pPr lvl="2" rtl="0" algn="l">
              <a:lnSpc>
                <a:spcPct val="100000"/>
              </a:lnSpc>
              <a:spcBef>
                <a:spcPts val="0"/>
              </a:spcBef>
              <a:spcAft>
                <a:spcPts val="0"/>
              </a:spcAft>
              <a:buClr>
                <a:srgbClr val="000000"/>
              </a:buClr>
              <a:buSzPts val="3000"/>
              <a:buNone/>
              <a:defRPr sz="3000">
                <a:solidFill>
                  <a:srgbClr val="000000"/>
                </a:solidFill>
              </a:defRPr>
            </a:lvl3pPr>
            <a:lvl4pPr lvl="3" rtl="0" algn="l">
              <a:lnSpc>
                <a:spcPct val="100000"/>
              </a:lnSpc>
              <a:spcBef>
                <a:spcPts val="0"/>
              </a:spcBef>
              <a:spcAft>
                <a:spcPts val="0"/>
              </a:spcAft>
              <a:buClr>
                <a:srgbClr val="000000"/>
              </a:buClr>
              <a:buSzPts val="3000"/>
              <a:buNone/>
              <a:defRPr sz="3000">
                <a:solidFill>
                  <a:srgbClr val="000000"/>
                </a:solidFill>
              </a:defRPr>
            </a:lvl4pPr>
            <a:lvl5pPr lvl="4" rtl="0" algn="l">
              <a:lnSpc>
                <a:spcPct val="100000"/>
              </a:lnSpc>
              <a:spcBef>
                <a:spcPts val="0"/>
              </a:spcBef>
              <a:spcAft>
                <a:spcPts val="0"/>
              </a:spcAft>
              <a:buClr>
                <a:srgbClr val="000000"/>
              </a:buClr>
              <a:buSzPts val="3000"/>
              <a:buNone/>
              <a:defRPr sz="3000">
                <a:solidFill>
                  <a:srgbClr val="000000"/>
                </a:solidFill>
              </a:defRPr>
            </a:lvl5pPr>
            <a:lvl6pPr lvl="5" rtl="0" algn="l">
              <a:lnSpc>
                <a:spcPct val="100000"/>
              </a:lnSpc>
              <a:spcBef>
                <a:spcPts val="0"/>
              </a:spcBef>
              <a:spcAft>
                <a:spcPts val="0"/>
              </a:spcAft>
              <a:buClr>
                <a:srgbClr val="000000"/>
              </a:buClr>
              <a:buSzPts val="3000"/>
              <a:buNone/>
              <a:defRPr sz="3000">
                <a:solidFill>
                  <a:srgbClr val="000000"/>
                </a:solidFill>
              </a:defRPr>
            </a:lvl6pPr>
            <a:lvl7pPr lvl="6" rtl="0" algn="l">
              <a:lnSpc>
                <a:spcPct val="100000"/>
              </a:lnSpc>
              <a:spcBef>
                <a:spcPts val="0"/>
              </a:spcBef>
              <a:spcAft>
                <a:spcPts val="0"/>
              </a:spcAft>
              <a:buClr>
                <a:srgbClr val="000000"/>
              </a:buClr>
              <a:buSzPts val="3000"/>
              <a:buNone/>
              <a:defRPr sz="3000">
                <a:solidFill>
                  <a:srgbClr val="000000"/>
                </a:solidFill>
              </a:defRPr>
            </a:lvl7pPr>
            <a:lvl8pPr lvl="7" rtl="0" algn="l">
              <a:lnSpc>
                <a:spcPct val="100000"/>
              </a:lnSpc>
              <a:spcBef>
                <a:spcPts val="0"/>
              </a:spcBef>
              <a:spcAft>
                <a:spcPts val="0"/>
              </a:spcAft>
              <a:buClr>
                <a:srgbClr val="000000"/>
              </a:buClr>
              <a:buSzPts val="3000"/>
              <a:buNone/>
              <a:defRPr sz="3000">
                <a:solidFill>
                  <a:srgbClr val="000000"/>
                </a:solidFill>
              </a:defRPr>
            </a:lvl8pPr>
            <a:lvl9pPr lvl="8" rtl="0" algn="l">
              <a:lnSpc>
                <a:spcPct val="100000"/>
              </a:lnSpc>
              <a:spcBef>
                <a:spcPts val="0"/>
              </a:spcBef>
              <a:spcAft>
                <a:spcPts val="0"/>
              </a:spcAft>
              <a:buClr>
                <a:srgbClr val="000000"/>
              </a:buClr>
              <a:buSzPts val="3000"/>
              <a:buNone/>
              <a:defRPr sz="3000">
                <a:solidFill>
                  <a:srgbClr val="000000"/>
                </a:solidFill>
              </a:defRPr>
            </a:lvl9pPr>
          </a:lstStyle>
          <a:p/>
        </p:txBody>
      </p:sp>
      <p:sp>
        <p:nvSpPr>
          <p:cNvPr id="366" name="Google Shape;366;p7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1pPr>
            <a:lvl2pPr indent="0" lvl="1"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2pPr>
            <a:lvl3pPr indent="0" lvl="2"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3pPr>
            <a:lvl4pPr indent="0" lvl="3"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4pPr>
            <a:lvl5pPr indent="0" lvl="4"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5pPr>
            <a:lvl6pPr indent="0" lvl="5"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6pPr>
            <a:lvl7pPr indent="0" lvl="6"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7pPr>
            <a:lvl8pPr indent="0" lvl="7"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8pPr>
            <a:lvl9pPr indent="0" lvl="8"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67" name="Shape 367"/>
        <p:cNvGrpSpPr/>
        <p:nvPr/>
      </p:nvGrpSpPr>
      <p:grpSpPr>
        <a:xfrm>
          <a:off x="0" y="0"/>
          <a:ext cx="0" cy="0"/>
          <a:chOff x="0" y="0"/>
          <a:chExt cx="0" cy="0"/>
        </a:xfrm>
      </p:grpSpPr>
      <p:sp>
        <p:nvSpPr>
          <p:cNvPr id="368" name="Google Shape;368;p79"/>
          <p:cNvSpPr/>
          <p:nvPr/>
        </p:nvSpPr>
        <p:spPr>
          <a:xfrm>
            <a:off x="0" y="0"/>
            <a:ext cx="9144000" cy="1149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9" name="Google Shape;369;p79"/>
          <p:cNvCxnSpPr/>
          <p:nvPr/>
        </p:nvCxnSpPr>
        <p:spPr>
          <a:xfrm>
            <a:off x="0" y="1127875"/>
            <a:ext cx="9144000" cy="0"/>
          </a:xfrm>
          <a:prstGeom prst="straightConnector1">
            <a:avLst/>
          </a:prstGeom>
          <a:noFill/>
          <a:ln cap="flat" cmpd="sng" w="57150">
            <a:solidFill>
              <a:srgbClr val="000000">
                <a:alpha val="14510"/>
              </a:srgbClr>
            </a:solidFill>
            <a:prstDash val="solid"/>
            <a:round/>
            <a:headEnd len="sm" w="sm" type="none"/>
            <a:tailEnd len="sm" w="sm" type="none"/>
          </a:ln>
        </p:spPr>
      </p:cxnSp>
      <p:sp>
        <p:nvSpPr>
          <p:cNvPr id="370" name="Google Shape;370;p7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371" name="Google Shape;371;p79"/>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rtl="0" algn="l">
              <a:lnSpc>
                <a:spcPct val="100000"/>
              </a:lnSpc>
              <a:spcBef>
                <a:spcPts val="600"/>
              </a:spcBef>
              <a:spcAft>
                <a:spcPts val="0"/>
              </a:spcAft>
              <a:buSzPts val="3000"/>
              <a:buChar char="●"/>
              <a:defRPr/>
            </a:lvl1pPr>
            <a:lvl2pPr indent="-381000" lvl="1" marL="914400" rtl="0" algn="l">
              <a:lnSpc>
                <a:spcPct val="100000"/>
              </a:lnSpc>
              <a:spcBef>
                <a:spcPts val="0"/>
              </a:spcBef>
              <a:spcAft>
                <a:spcPts val="0"/>
              </a:spcAft>
              <a:buSzPts val="2400"/>
              <a:buChar char="○"/>
              <a:defRPr/>
            </a:lvl2pPr>
            <a:lvl3pPr indent="-381000" lvl="2" marL="1371600" rtl="0" algn="l">
              <a:lnSpc>
                <a:spcPct val="100000"/>
              </a:lnSpc>
              <a:spcBef>
                <a:spcPts val="0"/>
              </a:spcBef>
              <a:spcAft>
                <a:spcPts val="0"/>
              </a:spcAft>
              <a:buSzPts val="2400"/>
              <a:buChar char="■"/>
              <a:defRPr/>
            </a:lvl3pPr>
            <a:lvl4pPr indent="-342900" lvl="3" marL="1828800" rtl="0" algn="l">
              <a:lnSpc>
                <a:spcPct val="100000"/>
              </a:lnSpc>
              <a:spcBef>
                <a:spcPts val="0"/>
              </a:spcBef>
              <a:spcAft>
                <a:spcPts val="0"/>
              </a:spcAft>
              <a:buSzPts val="180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SzPts val="1800"/>
              <a:buChar char="■"/>
              <a:defRPr/>
            </a:lvl6pPr>
            <a:lvl7pPr indent="-342900" lvl="6" marL="3200400" rtl="0" algn="l">
              <a:lnSpc>
                <a:spcPct val="100000"/>
              </a:lnSpc>
              <a:spcBef>
                <a:spcPts val="0"/>
              </a:spcBef>
              <a:spcAft>
                <a:spcPts val="0"/>
              </a:spcAft>
              <a:buSzPts val="1800"/>
              <a:buChar char="●"/>
              <a:defRPr/>
            </a:lvl7pPr>
            <a:lvl8pPr indent="-342900" lvl="7" marL="3657600" rtl="0" algn="l">
              <a:lnSpc>
                <a:spcPct val="100000"/>
              </a:lnSpc>
              <a:spcBef>
                <a:spcPts val="0"/>
              </a:spcBef>
              <a:spcAft>
                <a:spcPts val="0"/>
              </a:spcAft>
              <a:buSzPts val="1800"/>
              <a:buChar char="○"/>
              <a:defRPr/>
            </a:lvl8pPr>
            <a:lvl9pPr indent="-342900" lvl="8" marL="4114800" rtl="0" algn="l">
              <a:lnSpc>
                <a:spcPct val="100000"/>
              </a:lnSpc>
              <a:spcBef>
                <a:spcPts val="0"/>
              </a:spcBef>
              <a:spcAft>
                <a:spcPts val="0"/>
              </a:spcAft>
              <a:buSzPts val="1800"/>
              <a:buChar char="■"/>
              <a:defRPr/>
            </a:lvl9pPr>
          </a:lstStyle>
          <a:p/>
        </p:txBody>
      </p:sp>
      <p:sp>
        <p:nvSpPr>
          <p:cNvPr id="372" name="Google Shape;372;p79"/>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rtl="0" algn="l">
              <a:lnSpc>
                <a:spcPct val="100000"/>
              </a:lnSpc>
              <a:spcBef>
                <a:spcPts val="600"/>
              </a:spcBef>
              <a:spcAft>
                <a:spcPts val="0"/>
              </a:spcAft>
              <a:buSzPts val="3000"/>
              <a:buChar char="●"/>
              <a:defRPr/>
            </a:lvl1pPr>
            <a:lvl2pPr indent="-381000" lvl="1" marL="914400" rtl="0" algn="l">
              <a:lnSpc>
                <a:spcPct val="100000"/>
              </a:lnSpc>
              <a:spcBef>
                <a:spcPts val="0"/>
              </a:spcBef>
              <a:spcAft>
                <a:spcPts val="0"/>
              </a:spcAft>
              <a:buSzPts val="2400"/>
              <a:buChar char="○"/>
              <a:defRPr/>
            </a:lvl2pPr>
            <a:lvl3pPr indent="-381000" lvl="2" marL="1371600" rtl="0" algn="l">
              <a:lnSpc>
                <a:spcPct val="100000"/>
              </a:lnSpc>
              <a:spcBef>
                <a:spcPts val="0"/>
              </a:spcBef>
              <a:spcAft>
                <a:spcPts val="0"/>
              </a:spcAft>
              <a:buSzPts val="2400"/>
              <a:buChar char="■"/>
              <a:defRPr/>
            </a:lvl3pPr>
            <a:lvl4pPr indent="-342900" lvl="3" marL="1828800" rtl="0" algn="l">
              <a:lnSpc>
                <a:spcPct val="100000"/>
              </a:lnSpc>
              <a:spcBef>
                <a:spcPts val="0"/>
              </a:spcBef>
              <a:spcAft>
                <a:spcPts val="0"/>
              </a:spcAft>
              <a:buSzPts val="180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SzPts val="1800"/>
              <a:buChar char="■"/>
              <a:defRPr/>
            </a:lvl6pPr>
            <a:lvl7pPr indent="-342900" lvl="6" marL="3200400" rtl="0" algn="l">
              <a:lnSpc>
                <a:spcPct val="100000"/>
              </a:lnSpc>
              <a:spcBef>
                <a:spcPts val="0"/>
              </a:spcBef>
              <a:spcAft>
                <a:spcPts val="0"/>
              </a:spcAft>
              <a:buSzPts val="1800"/>
              <a:buChar char="●"/>
              <a:defRPr/>
            </a:lvl7pPr>
            <a:lvl8pPr indent="-342900" lvl="7" marL="3657600" rtl="0" algn="l">
              <a:lnSpc>
                <a:spcPct val="100000"/>
              </a:lnSpc>
              <a:spcBef>
                <a:spcPts val="0"/>
              </a:spcBef>
              <a:spcAft>
                <a:spcPts val="0"/>
              </a:spcAft>
              <a:buSzPts val="1800"/>
              <a:buChar char="○"/>
              <a:defRPr/>
            </a:lvl8pPr>
            <a:lvl9pPr indent="-342900" lvl="8" marL="4114800" rtl="0" algn="l">
              <a:lnSpc>
                <a:spcPct val="100000"/>
              </a:lnSpc>
              <a:spcBef>
                <a:spcPts val="0"/>
              </a:spcBef>
              <a:spcAft>
                <a:spcPts val="0"/>
              </a:spcAft>
              <a:buSzPts val="1800"/>
              <a:buChar char="■"/>
              <a:defRPr/>
            </a:lvl9pPr>
          </a:lstStyle>
          <a:p/>
        </p:txBody>
      </p:sp>
      <p:sp>
        <p:nvSpPr>
          <p:cNvPr id="373" name="Google Shape;373;p7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74" name="Shape 374"/>
        <p:cNvGrpSpPr/>
        <p:nvPr/>
      </p:nvGrpSpPr>
      <p:grpSpPr>
        <a:xfrm>
          <a:off x="0" y="0"/>
          <a:ext cx="0" cy="0"/>
          <a:chOff x="0" y="0"/>
          <a:chExt cx="0" cy="0"/>
        </a:xfrm>
      </p:grpSpPr>
      <p:sp>
        <p:nvSpPr>
          <p:cNvPr id="375" name="Google Shape;375;p80"/>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6" name="Google Shape;376;p80"/>
          <p:cNvCxnSpPr/>
          <p:nvPr/>
        </p:nvCxnSpPr>
        <p:spPr>
          <a:xfrm>
            <a:off x="0" y="1127875"/>
            <a:ext cx="9144000" cy="0"/>
          </a:xfrm>
          <a:prstGeom prst="straightConnector1">
            <a:avLst/>
          </a:prstGeom>
          <a:noFill/>
          <a:ln cap="flat" cmpd="sng" w="57150">
            <a:solidFill>
              <a:srgbClr val="000000">
                <a:alpha val="14510"/>
              </a:srgbClr>
            </a:solidFill>
            <a:prstDash val="solid"/>
            <a:round/>
            <a:headEnd len="sm" w="sm" type="none"/>
            <a:tailEnd len="sm" w="sm" type="none"/>
          </a:ln>
        </p:spPr>
      </p:cxnSp>
      <p:sp>
        <p:nvSpPr>
          <p:cNvPr id="377" name="Google Shape;377;p8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378" name="Google Shape;378;p8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h Slide">
  <p:cSld name="TITLE_ONLY_2">
    <p:bg>
      <p:bgPr>
        <a:solidFill>
          <a:srgbClr val="000000"/>
        </a:solidFill>
      </p:bgPr>
    </p:bg>
    <p:spTree>
      <p:nvGrpSpPr>
        <p:cNvPr id="379" name="Shape 379"/>
        <p:cNvGrpSpPr/>
        <p:nvPr/>
      </p:nvGrpSpPr>
      <p:grpSpPr>
        <a:xfrm>
          <a:off x="0" y="0"/>
          <a:ext cx="0" cy="0"/>
          <a:chOff x="0" y="0"/>
          <a:chExt cx="0" cy="0"/>
        </a:xfrm>
      </p:grpSpPr>
      <p:sp>
        <p:nvSpPr>
          <p:cNvPr id="380" name="Google Shape;380;p81"/>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1" name="Google Shape;381;p81"/>
          <p:cNvCxnSpPr/>
          <p:nvPr/>
        </p:nvCxnSpPr>
        <p:spPr>
          <a:xfrm>
            <a:off x="0" y="1127875"/>
            <a:ext cx="9144000" cy="0"/>
          </a:xfrm>
          <a:prstGeom prst="straightConnector1">
            <a:avLst/>
          </a:prstGeom>
          <a:noFill/>
          <a:ln cap="flat" cmpd="sng" w="57150">
            <a:solidFill>
              <a:srgbClr val="000000">
                <a:alpha val="14510"/>
              </a:srgbClr>
            </a:solidFill>
            <a:prstDash val="solid"/>
            <a:round/>
            <a:headEnd len="sm" w="sm" type="none"/>
            <a:tailEnd len="sm" w="sm" type="none"/>
          </a:ln>
        </p:spPr>
      </p:cxnSp>
      <p:sp>
        <p:nvSpPr>
          <p:cNvPr id="382" name="Google Shape;382;p8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383" name="Google Shape;383;p8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84" name="Google Shape;384;p81"/>
          <p:cNvSpPr/>
          <p:nvPr/>
        </p:nvSpPr>
        <p:spPr>
          <a:xfrm>
            <a:off x="0" y="3687975"/>
            <a:ext cx="9144000" cy="1455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81"/>
          <p:cNvSpPr txBox="1"/>
          <p:nvPr/>
        </p:nvSpPr>
        <p:spPr>
          <a:xfrm>
            <a:off x="457200" y="3687973"/>
            <a:ext cx="8229600" cy="133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Details about commands go here</a:t>
            </a:r>
            <a:endParaRPr b="0" i="0" sz="1800" u="none" cap="none" strike="noStrike">
              <a:solidFill>
                <a:srgbClr val="666666"/>
              </a:solidFill>
              <a:latin typeface="Arial"/>
              <a:ea typeface="Arial"/>
              <a:cs typeface="Arial"/>
              <a:sym typeface="Arial"/>
            </a:endParaRPr>
          </a:p>
        </p:txBody>
      </p:sp>
      <p:sp>
        <p:nvSpPr>
          <p:cNvPr id="386" name="Google Shape;386;p81"/>
          <p:cNvSpPr txBox="1"/>
          <p:nvPr/>
        </p:nvSpPr>
        <p:spPr>
          <a:xfrm>
            <a:off x="457200" y="1200150"/>
            <a:ext cx="8229600" cy="260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480"/>
              </a:spcBef>
              <a:spcAft>
                <a:spcPts val="0"/>
              </a:spcAft>
              <a:buClr>
                <a:schemeClr val="dk1"/>
              </a:buClr>
              <a:buSzPts val="1100"/>
              <a:buFont typeface="Arial"/>
              <a:buNone/>
            </a:pPr>
            <a:r>
              <a:rPr b="0" i="0" lang="en" sz="2400" u="none" cap="none" strike="noStrike">
                <a:solidFill>
                  <a:schemeClr val="lt1"/>
                </a:solidFill>
                <a:latin typeface="Consolas"/>
                <a:ea typeface="Consolas"/>
                <a:cs typeface="Consolas"/>
                <a:sym typeface="Consolas"/>
              </a:rPr>
              <a:t>brew tap aspnet/dnx</a:t>
            </a:r>
            <a:endParaRPr b="0" i="0" sz="2400" u="none" cap="none" strike="noStrike">
              <a:solidFill>
                <a:schemeClr val="lt1"/>
              </a:solidFill>
              <a:latin typeface="Consolas"/>
              <a:ea typeface="Consolas"/>
              <a:cs typeface="Consolas"/>
              <a:sym typeface="Consolas"/>
            </a:endParaRPr>
          </a:p>
          <a:p>
            <a:pPr indent="0" lvl="0" marL="0" marR="0" rtl="0" algn="l">
              <a:lnSpc>
                <a:spcPct val="100000"/>
              </a:lnSpc>
              <a:spcBef>
                <a:spcPts val="480"/>
              </a:spcBef>
              <a:spcAft>
                <a:spcPts val="0"/>
              </a:spcAft>
              <a:buClr>
                <a:schemeClr val="dk1"/>
              </a:buClr>
              <a:buSzPts val="1100"/>
              <a:buFont typeface="Arial"/>
              <a:buNone/>
            </a:pPr>
            <a:r>
              <a:t/>
            </a:r>
            <a:endParaRPr b="0" i="0" sz="24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nsolas"/>
              <a:ea typeface="Consolas"/>
              <a:cs typeface="Consolas"/>
              <a:sym typeface="Consolas"/>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Slide">
  <p:cSld name="TITLE_ONLY_1">
    <p:spTree>
      <p:nvGrpSpPr>
        <p:cNvPr id="387" name="Shape 387"/>
        <p:cNvGrpSpPr/>
        <p:nvPr/>
      </p:nvGrpSpPr>
      <p:grpSpPr>
        <a:xfrm>
          <a:off x="0" y="0"/>
          <a:ext cx="0" cy="0"/>
          <a:chOff x="0" y="0"/>
          <a:chExt cx="0" cy="0"/>
        </a:xfrm>
      </p:grpSpPr>
      <p:sp>
        <p:nvSpPr>
          <p:cNvPr id="388" name="Google Shape;388;p82"/>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9" name="Google Shape;389;p82"/>
          <p:cNvCxnSpPr/>
          <p:nvPr/>
        </p:nvCxnSpPr>
        <p:spPr>
          <a:xfrm>
            <a:off x="0" y="1127875"/>
            <a:ext cx="9144000" cy="0"/>
          </a:xfrm>
          <a:prstGeom prst="straightConnector1">
            <a:avLst/>
          </a:prstGeom>
          <a:noFill/>
          <a:ln cap="flat" cmpd="sng" w="57150">
            <a:solidFill>
              <a:srgbClr val="000000">
                <a:alpha val="14510"/>
              </a:srgbClr>
            </a:solidFill>
            <a:prstDash val="solid"/>
            <a:round/>
            <a:headEnd len="sm" w="sm" type="none"/>
            <a:tailEnd len="sm" w="sm" type="none"/>
          </a:ln>
        </p:spPr>
      </p:cxnSp>
      <p:sp>
        <p:nvSpPr>
          <p:cNvPr id="390" name="Google Shape;390;p8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391" name="Google Shape;391;p8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92" name="Google Shape;392;p82"/>
          <p:cNvSpPr/>
          <p:nvPr/>
        </p:nvSpPr>
        <p:spPr>
          <a:xfrm>
            <a:off x="0" y="3687975"/>
            <a:ext cx="9144000" cy="1455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3" name="Google Shape;393;p82"/>
          <p:cNvCxnSpPr/>
          <p:nvPr/>
        </p:nvCxnSpPr>
        <p:spPr>
          <a:xfrm>
            <a:off x="0" y="3711950"/>
            <a:ext cx="9147900" cy="0"/>
          </a:xfrm>
          <a:prstGeom prst="straightConnector1">
            <a:avLst/>
          </a:prstGeom>
          <a:noFill/>
          <a:ln cap="flat" cmpd="sng" w="19050">
            <a:solidFill>
              <a:srgbClr val="666666"/>
            </a:solidFill>
            <a:prstDash val="solid"/>
            <a:round/>
            <a:headEnd len="sm" w="sm" type="none"/>
            <a:tailEnd len="sm" w="sm" type="none"/>
          </a:ln>
        </p:spPr>
      </p:cxnSp>
      <p:sp>
        <p:nvSpPr>
          <p:cNvPr id="394" name="Google Shape;394;p82"/>
          <p:cNvSpPr txBox="1"/>
          <p:nvPr/>
        </p:nvSpPr>
        <p:spPr>
          <a:xfrm>
            <a:off x="457200" y="1200150"/>
            <a:ext cx="8229600" cy="2607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Consolas"/>
              <a:ea typeface="Consolas"/>
              <a:cs typeface="Consolas"/>
              <a:sym typeface="Consolas"/>
            </a:endParaRPr>
          </a:p>
        </p:txBody>
      </p:sp>
      <p:sp>
        <p:nvSpPr>
          <p:cNvPr id="395" name="Google Shape;395;p82"/>
          <p:cNvSpPr txBox="1"/>
          <p:nvPr/>
        </p:nvSpPr>
        <p:spPr>
          <a:xfrm>
            <a:off x="457200" y="3687973"/>
            <a:ext cx="8229600" cy="133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96" name="Shape 396"/>
        <p:cNvGrpSpPr/>
        <p:nvPr/>
      </p:nvGrpSpPr>
      <p:grpSpPr>
        <a:xfrm>
          <a:off x="0" y="0"/>
          <a:ext cx="0" cy="0"/>
          <a:chOff x="0" y="0"/>
          <a:chExt cx="0" cy="0"/>
        </a:xfrm>
      </p:grpSpPr>
      <p:sp>
        <p:nvSpPr>
          <p:cNvPr id="397" name="Google Shape;397;p8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Clr>
                <a:schemeClr val="dk2"/>
              </a:buClr>
              <a:buSzPts val="1800"/>
              <a:buNone/>
              <a:defRPr sz="1800">
                <a:solidFill>
                  <a:schemeClr val="dk2"/>
                </a:solidFill>
              </a:defRPr>
            </a:lvl1pPr>
          </a:lstStyle>
          <a:p/>
        </p:txBody>
      </p:sp>
      <p:sp>
        <p:nvSpPr>
          <p:cNvPr id="398" name="Google Shape;398;p83"/>
          <p:cNvSpPr/>
          <p:nvPr/>
        </p:nvSpPr>
        <p:spPr>
          <a:xfrm>
            <a:off x="4274" y="0"/>
            <a:ext cx="9144000" cy="44064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9" name="Google Shape;399;p83"/>
          <p:cNvCxnSpPr/>
          <p:nvPr/>
        </p:nvCxnSpPr>
        <p:spPr>
          <a:xfrm>
            <a:off x="0" y="4384371"/>
            <a:ext cx="9144000" cy="0"/>
          </a:xfrm>
          <a:prstGeom prst="straightConnector1">
            <a:avLst/>
          </a:prstGeom>
          <a:noFill/>
          <a:ln cap="flat" cmpd="sng" w="57150">
            <a:solidFill>
              <a:srgbClr val="000000">
                <a:alpha val="14510"/>
              </a:srgbClr>
            </a:solidFill>
            <a:prstDash val="solid"/>
            <a:round/>
            <a:headEnd len="sm" w="sm" type="none"/>
            <a:tailEnd len="sm" w="sm" type="none"/>
          </a:ln>
        </p:spPr>
      </p:cxnSp>
      <p:sp>
        <p:nvSpPr>
          <p:cNvPr id="400" name="Google Shape;400;p8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4" name="Shape 54"/>
        <p:cNvGrpSpPr/>
        <p:nvPr/>
      </p:nvGrpSpPr>
      <p:grpSpPr>
        <a:xfrm>
          <a:off x="0" y="0"/>
          <a:ext cx="0" cy="0"/>
          <a:chOff x="0" y="0"/>
          <a:chExt cx="0" cy="0"/>
        </a:xfrm>
      </p:grpSpPr>
      <p:sp>
        <p:nvSpPr>
          <p:cNvPr id="55" name="Google Shape;55;p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Clr>
                <a:schemeClr val="dk2"/>
              </a:buClr>
              <a:buSzPts val="1800"/>
              <a:buNone/>
              <a:defRPr sz="1800">
                <a:solidFill>
                  <a:schemeClr val="dk2"/>
                </a:solidFill>
              </a:defRPr>
            </a:lvl1pPr>
          </a:lstStyle>
          <a:p/>
        </p:txBody>
      </p:sp>
      <p:sp>
        <p:nvSpPr>
          <p:cNvPr id="56" name="Google Shape;56;p9"/>
          <p:cNvSpPr/>
          <p:nvPr/>
        </p:nvSpPr>
        <p:spPr>
          <a:xfrm>
            <a:off x="4274" y="0"/>
            <a:ext cx="9144000" cy="44064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57" name="Google Shape;57;p9"/>
          <p:cNvCxnSpPr/>
          <p:nvPr/>
        </p:nvCxnSpPr>
        <p:spPr>
          <a:xfrm>
            <a:off x="0" y="4384371"/>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58" name="Google Shape;58;p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ortant Statement">
  <p:cSld name="Important Statement">
    <p:bg>
      <p:bgPr>
        <a:solidFill>
          <a:schemeClr val="accent2"/>
        </a:solidFill>
      </p:bgPr>
    </p:bg>
    <p:spTree>
      <p:nvGrpSpPr>
        <p:cNvPr id="401" name="Shape 401"/>
        <p:cNvGrpSpPr/>
        <p:nvPr/>
      </p:nvGrpSpPr>
      <p:grpSpPr>
        <a:xfrm>
          <a:off x="0" y="0"/>
          <a:ext cx="0" cy="0"/>
          <a:chOff x="0" y="0"/>
          <a:chExt cx="0" cy="0"/>
        </a:xfrm>
      </p:grpSpPr>
      <p:sp>
        <p:nvSpPr>
          <p:cNvPr id="402" name="Google Shape;402;p84"/>
          <p:cNvSpPr txBox="1"/>
          <p:nvPr>
            <p:ph idx="1" type="body"/>
          </p:nvPr>
        </p:nvSpPr>
        <p:spPr>
          <a:xfrm>
            <a:off x="2040591" y="1045370"/>
            <a:ext cx="5062800" cy="3052800"/>
          </a:xfrm>
          <a:prstGeom prst="rect">
            <a:avLst/>
          </a:prstGeom>
          <a:noFill/>
          <a:ln>
            <a:noFill/>
          </a:ln>
        </p:spPr>
        <p:txBody>
          <a:bodyPr anchorCtr="0" anchor="ctr" bIns="68575" lIns="68575" spcFirstLastPara="1" rIns="68575" wrap="square" tIns="68575">
            <a:noAutofit/>
          </a:bodyPr>
          <a:lstStyle>
            <a:lvl1pPr indent="-228600" lvl="0" marL="457200" rtl="0" algn="ctr">
              <a:lnSpc>
                <a:spcPct val="100000"/>
              </a:lnSpc>
              <a:spcBef>
                <a:spcPts val="600"/>
              </a:spcBef>
              <a:spcAft>
                <a:spcPts val="0"/>
              </a:spcAft>
              <a:buClr>
                <a:schemeClr val="lt1"/>
              </a:buClr>
              <a:buSzPts val="1100"/>
              <a:buFont typeface="PT Sans"/>
              <a:buNone/>
              <a:defRPr sz="1100"/>
            </a:lvl1pPr>
            <a:lvl2pPr indent="-228600" lvl="1" marL="914400" rtl="0" algn="l">
              <a:lnSpc>
                <a:spcPct val="100000"/>
              </a:lnSpc>
              <a:spcBef>
                <a:spcPts val="480"/>
              </a:spcBef>
              <a:spcAft>
                <a:spcPts val="0"/>
              </a:spcAft>
              <a:buSzPts val="1100"/>
              <a:buFont typeface="PT Sans"/>
              <a:buNone/>
              <a:defRPr sz="1100"/>
            </a:lvl2pPr>
            <a:lvl3pPr indent="-228600" lvl="2" marL="1371600" rtl="0" algn="l">
              <a:lnSpc>
                <a:spcPct val="100000"/>
              </a:lnSpc>
              <a:spcBef>
                <a:spcPts val="480"/>
              </a:spcBef>
              <a:spcAft>
                <a:spcPts val="0"/>
              </a:spcAft>
              <a:buSzPts val="1100"/>
              <a:buFont typeface="PT Sans"/>
              <a:buNone/>
              <a:defRPr sz="1100"/>
            </a:lvl3pPr>
            <a:lvl4pPr indent="-228600" lvl="3" marL="1828800" rtl="0" algn="l">
              <a:lnSpc>
                <a:spcPct val="100000"/>
              </a:lnSpc>
              <a:spcBef>
                <a:spcPts val="360"/>
              </a:spcBef>
              <a:spcAft>
                <a:spcPts val="0"/>
              </a:spcAft>
              <a:buSzPts val="1100"/>
              <a:buFont typeface="PT Sans"/>
              <a:buNone/>
              <a:defRPr sz="1100"/>
            </a:lvl4pPr>
            <a:lvl5pPr indent="-228600" lvl="4" marL="2286000" rtl="0" algn="l">
              <a:lnSpc>
                <a:spcPct val="100000"/>
              </a:lnSpc>
              <a:spcBef>
                <a:spcPts val="360"/>
              </a:spcBef>
              <a:spcAft>
                <a:spcPts val="0"/>
              </a:spcAft>
              <a:buSzPts val="1100"/>
              <a:buFont typeface="PT Sans"/>
              <a:buNone/>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Page Image">
  <p:cSld name="Full Page Image">
    <p:spTree>
      <p:nvGrpSpPr>
        <p:cNvPr id="403" name="Shape 403"/>
        <p:cNvGrpSpPr/>
        <p:nvPr/>
      </p:nvGrpSpPr>
      <p:grpSpPr>
        <a:xfrm>
          <a:off x="0" y="0"/>
          <a:ext cx="0" cy="0"/>
          <a:chOff x="0" y="0"/>
          <a:chExt cx="0" cy="0"/>
        </a:xfrm>
      </p:grpSpPr>
      <p:sp>
        <p:nvSpPr>
          <p:cNvPr id="404" name="Google Shape;404;p85"/>
          <p:cNvSpPr/>
          <p:nvPr>
            <p:ph idx="2" type="pic"/>
          </p:nvPr>
        </p:nvSpPr>
        <p:spPr>
          <a:xfrm>
            <a:off x="0" y="0"/>
            <a:ext cx="9144000" cy="5143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verview/Summary">
  <p:cSld name="Overview/Summary">
    <p:spTree>
      <p:nvGrpSpPr>
        <p:cNvPr id="405" name="Shape 405"/>
        <p:cNvGrpSpPr/>
        <p:nvPr/>
      </p:nvGrpSpPr>
      <p:grpSpPr>
        <a:xfrm>
          <a:off x="0" y="0"/>
          <a:ext cx="0" cy="0"/>
          <a:chOff x="0" y="0"/>
          <a:chExt cx="0" cy="0"/>
        </a:xfrm>
      </p:grpSpPr>
      <p:cxnSp>
        <p:nvCxnSpPr>
          <p:cNvPr id="406" name="Google Shape;406;p86"/>
          <p:cNvCxnSpPr/>
          <p:nvPr/>
        </p:nvCxnSpPr>
        <p:spPr>
          <a:xfrm>
            <a:off x="3048001" y="1315357"/>
            <a:ext cx="0" cy="3129600"/>
          </a:xfrm>
          <a:prstGeom prst="straightConnector1">
            <a:avLst/>
          </a:prstGeom>
          <a:noFill/>
          <a:ln cap="flat" cmpd="sng" w="25400">
            <a:solidFill>
              <a:schemeClr val="accent1"/>
            </a:solidFill>
            <a:prstDash val="solid"/>
            <a:round/>
            <a:headEnd len="sm" w="sm" type="none"/>
            <a:tailEnd len="sm" w="sm" type="none"/>
          </a:ln>
        </p:spPr>
      </p:cxnSp>
      <p:sp>
        <p:nvSpPr>
          <p:cNvPr id="407" name="Google Shape;407;p86"/>
          <p:cNvSpPr txBox="1"/>
          <p:nvPr>
            <p:ph idx="1" type="body"/>
          </p:nvPr>
        </p:nvSpPr>
        <p:spPr>
          <a:xfrm>
            <a:off x="3359150" y="1369784"/>
            <a:ext cx="5321400" cy="3075300"/>
          </a:xfrm>
          <a:prstGeom prst="rect">
            <a:avLst/>
          </a:prstGeom>
          <a:noFill/>
          <a:ln>
            <a:noFill/>
          </a:ln>
        </p:spPr>
        <p:txBody>
          <a:bodyPr anchorCtr="0" anchor="ctr" bIns="68575" lIns="68575" spcFirstLastPara="1" rIns="68575" wrap="square" tIns="68575">
            <a:noAutofit/>
          </a:bodyPr>
          <a:lstStyle>
            <a:lvl1pPr indent="-228600" lvl="0" marL="457200" marR="0" rtl="0" algn="l">
              <a:lnSpc>
                <a:spcPct val="100000"/>
              </a:lnSpc>
              <a:spcBef>
                <a:spcPts val="0"/>
              </a:spcBef>
              <a:spcAft>
                <a:spcPts val="0"/>
              </a:spcAft>
              <a:buClr>
                <a:schemeClr val="accent1"/>
              </a:buClr>
              <a:buSzPts val="1100"/>
              <a:buFont typeface="Noto Sans Symbols"/>
              <a:buNone/>
              <a:defRPr sz="1100"/>
            </a:lvl1pPr>
            <a:lvl2pPr indent="-298450" lvl="1" marL="914400" rtl="0" algn="l">
              <a:lnSpc>
                <a:spcPct val="100000"/>
              </a:lnSpc>
              <a:spcBef>
                <a:spcPts val="1200"/>
              </a:spcBef>
              <a:spcAft>
                <a:spcPts val="0"/>
              </a:spcAft>
              <a:buSzPts val="1100"/>
              <a:buChar char="○"/>
              <a:defRPr sz="1100"/>
            </a:lvl2pPr>
            <a:lvl3pPr indent="-298450" lvl="2" marL="1371600" rtl="0" algn="l">
              <a:lnSpc>
                <a:spcPct val="100000"/>
              </a:lnSpc>
              <a:spcBef>
                <a:spcPts val="480"/>
              </a:spcBef>
              <a:spcAft>
                <a:spcPts val="0"/>
              </a:spcAft>
              <a:buSzPts val="1100"/>
              <a:buChar char="■"/>
              <a:defRPr sz="1100"/>
            </a:lvl3pPr>
            <a:lvl4pPr indent="-298450" lvl="3" marL="1828800" rtl="0" algn="l">
              <a:lnSpc>
                <a:spcPct val="100000"/>
              </a:lnSpc>
              <a:spcBef>
                <a:spcPts val="360"/>
              </a:spcBef>
              <a:spcAft>
                <a:spcPts val="0"/>
              </a:spcAft>
              <a:buSzPts val="1100"/>
              <a:buChar char="●"/>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408" name="Google Shape;408;p86"/>
          <p:cNvSpPr txBox="1"/>
          <p:nvPr>
            <p:ph idx="2" type="body"/>
          </p:nvPr>
        </p:nvSpPr>
        <p:spPr>
          <a:xfrm>
            <a:off x="988775" y="2034562"/>
            <a:ext cx="1743900" cy="1745700"/>
          </a:xfrm>
          <a:prstGeom prst="rect">
            <a:avLst/>
          </a:prstGeom>
          <a:noFill/>
          <a:ln>
            <a:noFill/>
          </a:ln>
        </p:spPr>
        <p:txBody>
          <a:bodyPr anchorCtr="0" anchor="ctr" bIns="68575" lIns="68575" spcFirstLastPara="1" rIns="68575" wrap="square" tIns="68575">
            <a:noAutofit/>
          </a:bodyPr>
          <a:lstStyle>
            <a:lvl1pPr indent="-228600" lvl="0" marL="457200" rtl="0" algn="ctr">
              <a:lnSpc>
                <a:spcPct val="100000"/>
              </a:lnSpc>
              <a:spcBef>
                <a:spcPts val="600"/>
              </a:spcBef>
              <a:spcAft>
                <a:spcPts val="0"/>
              </a:spcAft>
              <a:buClr>
                <a:schemeClr val="dk1"/>
              </a:buClr>
              <a:buSzPts val="1100"/>
              <a:buFont typeface="PT Sans"/>
              <a:buNone/>
              <a:defRPr sz="1100"/>
            </a:lvl1pPr>
            <a:lvl2pPr indent="-298450" lvl="1" marL="914400" rtl="0" algn="l">
              <a:lnSpc>
                <a:spcPct val="100000"/>
              </a:lnSpc>
              <a:spcBef>
                <a:spcPts val="480"/>
              </a:spcBef>
              <a:spcAft>
                <a:spcPts val="0"/>
              </a:spcAft>
              <a:buSzPts val="1100"/>
              <a:buChar char="○"/>
              <a:defRPr sz="1100"/>
            </a:lvl2pPr>
            <a:lvl3pPr indent="-298450" lvl="2" marL="1371600" rtl="0" algn="l">
              <a:lnSpc>
                <a:spcPct val="100000"/>
              </a:lnSpc>
              <a:spcBef>
                <a:spcPts val="480"/>
              </a:spcBef>
              <a:spcAft>
                <a:spcPts val="0"/>
              </a:spcAft>
              <a:buSzPts val="1100"/>
              <a:buChar char="■"/>
              <a:defRPr sz="1100"/>
            </a:lvl3pPr>
            <a:lvl4pPr indent="-298450" lvl="3" marL="1828800" rtl="0" algn="l">
              <a:lnSpc>
                <a:spcPct val="100000"/>
              </a:lnSpc>
              <a:spcBef>
                <a:spcPts val="360"/>
              </a:spcBef>
              <a:spcAft>
                <a:spcPts val="0"/>
              </a:spcAft>
              <a:buSzPts val="1100"/>
              <a:buChar char="●"/>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409" name="Google Shape;409;p86"/>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Chunking Orange">
  <p:cSld name="Text Chunking Orange">
    <p:bg>
      <p:bgPr>
        <a:solidFill>
          <a:schemeClr val="accent1"/>
        </a:solidFill>
      </p:bgPr>
    </p:bg>
    <p:spTree>
      <p:nvGrpSpPr>
        <p:cNvPr id="410" name="Shape 410"/>
        <p:cNvGrpSpPr/>
        <p:nvPr/>
      </p:nvGrpSpPr>
      <p:grpSpPr>
        <a:xfrm>
          <a:off x="0" y="0"/>
          <a:ext cx="0" cy="0"/>
          <a:chOff x="0" y="0"/>
          <a:chExt cx="0" cy="0"/>
        </a:xfrm>
      </p:grpSpPr>
      <p:sp>
        <p:nvSpPr>
          <p:cNvPr id="411" name="Google Shape;411;p87"/>
          <p:cNvSpPr txBox="1"/>
          <p:nvPr>
            <p:ph idx="1" type="body"/>
          </p:nvPr>
        </p:nvSpPr>
        <p:spPr>
          <a:xfrm>
            <a:off x="6210183" y="2360798"/>
            <a:ext cx="2502000" cy="827100"/>
          </a:xfrm>
          <a:prstGeom prst="rect">
            <a:avLst/>
          </a:prstGeom>
          <a:noFill/>
          <a:ln>
            <a:noFill/>
          </a:ln>
        </p:spPr>
        <p:txBody>
          <a:bodyPr anchorCtr="0" anchor="ctr" bIns="68575" lIns="68575" spcFirstLastPara="1" rIns="68575" wrap="square" tIns="68575">
            <a:noAutofit/>
          </a:bodyPr>
          <a:lstStyle>
            <a:lvl1pPr indent="-228600" lvl="0" marL="457200" rtl="0" algn="ctr">
              <a:lnSpc>
                <a:spcPct val="100000"/>
              </a:lnSpc>
              <a:spcBef>
                <a:spcPts val="600"/>
              </a:spcBef>
              <a:spcAft>
                <a:spcPts val="0"/>
              </a:spcAft>
              <a:buClr>
                <a:schemeClr val="lt1"/>
              </a:buClr>
              <a:buSzPts val="1100"/>
              <a:buFont typeface="PT Sans"/>
              <a:buNone/>
              <a:defRPr sz="1100"/>
            </a:lvl1pPr>
            <a:lvl2pPr indent="-298450" lvl="1" marL="914400" rtl="0" algn="l">
              <a:lnSpc>
                <a:spcPct val="100000"/>
              </a:lnSpc>
              <a:spcBef>
                <a:spcPts val="480"/>
              </a:spcBef>
              <a:spcAft>
                <a:spcPts val="0"/>
              </a:spcAft>
              <a:buSzPts val="1100"/>
              <a:buChar char="○"/>
              <a:defRPr sz="1100"/>
            </a:lvl2pPr>
            <a:lvl3pPr indent="-298450" lvl="2" marL="1371600" rtl="0" algn="l">
              <a:lnSpc>
                <a:spcPct val="100000"/>
              </a:lnSpc>
              <a:spcBef>
                <a:spcPts val="480"/>
              </a:spcBef>
              <a:spcAft>
                <a:spcPts val="0"/>
              </a:spcAft>
              <a:buSzPts val="1100"/>
              <a:buChar char="■"/>
              <a:defRPr sz="1100"/>
            </a:lvl3pPr>
            <a:lvl4pPr indent="-298450" lvl="3" marL="1828800" rtl="0" algn="l">
              <a:lnSpc>
                <a:spcPct val="100000"/>
              </a:lnSpc>
              <a:spcBef>
                <a:spcPts val="360"/>
              </a:spcBef>
              <a:spcAft>
                <a:spcPts val="0"/>
              </a:spcAft>
              <a:buSzPts val="1100"/>
              <a:buChar char="●"/>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cxnSp>
        <p:nvCxnSpPr>
          <p:cNvPr id="412" name="Google Shape;412;p87"/>
          <p:cNvCxnSpPr/>
          <p:nvPr/>
        </p:nvCxnSpPr>
        <p:spPr>
          <a:xfrm>
            <a:off x="312680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413" name="Google Shape;413;p87"/>
          <p:cNvSpPr txBox="1"/>
          <p:nvPr>
            <p:ph idx="2" type="body"/>
          </p:nvPr>
        </p:nvSpPr>
        <p:spPr>
          <a:xfrm>
            <a:off x="3317692" y="2360798"/>
            <a:ext cx="2502000" cy="827100"/>
          </a:xfrm>
          <a:prstGeom prst="rect">
            <a:avLst/>
          </a:prstGeom>
          <a:noFill/>
          <a:ln>
            <a:noFill/>
          </a:ln>
        </p:spPr>
        <p:txBody>
          <a:bodyPr anchorCtr="0" anchor="ctr" bIns="68575" lIns="68575" spcFirstLastPara="1" rIns="68575" wrap="square" tIns="68575">
            <a:noAutofit/>
          </a:bodyPr>
          <a:lstStyle>
            <a:lvl1pPr indent="-228600" lvl="0" marL="457200" rtl="0" algn="ctr">
              <a:lnSpc>
                <a:spcPct val="100000"/>
              </a:lnSpc>
              <a:spcBef>
                <a:spcPts val="600"/>
              </a:spcBef>
              <a:spcAft>
                <a:spcPts val="0"/>
              </a:spcAft>
              <a:buClr>
                <a:schemeClr val="lt1"/>
              </a:buClr>
              <a:buSzPts val="1100"/>
              <a:buFont typeface="PT Sans"/>
              <a:buNone/>
              <a:defRPr sz="1100"/>
            </a:lvl1pPr>
            <a:lvl2pPr indent="-298450" lvl="1" marL="914400" rtl="0" algn="l">
              <a:lnSpc>
                <a:spcPct val="100000"/>
              </a:lnSpc>
              <a:spcBef>
                <a:spcPts val="480"/>
              </a:spcBef>
              <a:spcAft>
                <a:spcPts val="0"/>
              </a:spcAft>
              <a:buSzPts val="1100"/>
              <a:buChar char="○"/>
              <a:defRPr sz="1100"/>
            </a:lvl2pPr>
            <a:lvl3pPr indent="-298450" lvl="2" marL="1371600" rtl="0" algn="l">
              <a:lnSpc>
                <a:spcPct val="100000"/>
              </a:lnSpc>
              <a:spcBef>
                <a:spcPts val="480"/>
              </a:spcBef>
              <a:spcAft>
                <a:spcPts val="0"/>
              </a:spcAft>
              <a:buSzPts val="1100"/>
              <a:buChar char="■"/>
              <a:defRPr sz="1100"/>
            </a:lvl3pPr>
            <a:lvl4pPr indent="-298450" lvl="3" marL="1828800" rtl="0" algn="l">
              <a:lnSpc>
                <a:spcPct val="100000"/>
              </a:lnSpc>
              <a:spcBef>
                <a:spcPts val="360"/>
              </a:spcBef>
              <a:spcAft>
                <a:spcPts val="0"/>
              </a:spcAft>
              <a:buSzPts val="1100"/>
              <a:buChar char="●"/>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cxnSp>
        <p:nvCxnSpPr>
          <p:cNvPr id="414" name="Google Shape;414;p87"/>
          <p:cNvCxnSpPr/>
          <p:nvPr/>
        </p:nvCxnSpPr>
        <p:spPr>
          <a:xfrm>
            <a:off x="601488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415" name="Google Shape;415;p87"/>
          <p:cNvSpPr txBox="1"/>
          <p:nvPr>
            <p:ph idx="3" type="body"/>
          </p:nvPr>
        </p:nvSpPr>
        <p:spPr>
          <a:xfrm>
            <a:off x="429613" y="2360798"/>
            <a:ext cx="2502000" cy="827100"/>
          </a:xfrm>
          <a:prstGeom prst="rect">
            <a:avLst/>
          </a:prstGeom>
          <a:noFill/>
          <a:ln>
            <a:noFill/>
          </a:ln>
        </p:spPr>
        <p:txBody>
          <a:bodyPr anchorCtr="0" anchor="ctr" bIns="68575" lIns="68575" spcFirstLastPara="1" rIns="68575" wrap="square" tIns="68575">
            <a:noAutofit/>
          </a:bodyPr>
          <a:lstStyle>
            <a:lvl1pPr indent="-228600" lvl="0" marL="457200" rtl="0" algn="ctr">
              <a:lnSpc>
                <a:spcPct val="100000"/>
              </a:lnSpc>
              <a:spcBef>
                <a:spcPts val="600"/>
              </a:spcBef>
              <a:spcAft>
                <a:spcPts val="0"/>
              </a:spcAft>
              <a:buClr>
                <a:schemeClr val="lt1"/>
              </a:buClr>
              <a:buSzPts val="1100"/>
              <a:buFont typeface="PT Sans"/>
              <a:buNone/>
              <a:defRPr sz="1100"/>
            </a:lvl1pPr>
            <a:lvl2pPr indent="-298450" lvl="1" marL="914400" rtl="0" algn="l">
              <a:lnSpc>
                <a:spcPct val="100000"/>
              </a:lnSpc>
              <a:spcBef>
                <a:spcPts val="480"/>
              </a:spcBef>
              <a:spcAft>
                <a:spcPts val="0"/>
              </a:spcAft>
              <a:buSzPts val="1100"/>
              <a:buChar char="○"/>
              <a:defRPr sz="1100"/>
            </a:lvl2pPr>
            <a:lvl3pPr indent="-298450" lvl="2" marL="1371600" rtl="0" algn="l">
              <a:lnSpc>
                <a:spcPct val="100000"/>
              </a:lnSpc>
              <a:spcBef>
                <a:spcPts val="480"/>
              </a:spcBef>
              <a:spcAft>
                <a:spcPts val="0"/>
              </a:spcAft>
              <a:buSzPts val="1100"/>
              <a:buChar char="■"/>
              <a:defRPr sz="1100"/>
            </a:lvl3pPr>
            <a:lvl4pPr indent="-298450" lvl="3" marL="1828800" rtl="0" algn="l">
              <a:lnSpc>
                <a:spcPct val="100000"/>
              </a:lnSpc>
              <a:spcBef>
                <a:spcPts val="360"/>
              </a:spcBef>
              <a:spcAft>
                <a:spcPts val="0"/>
              </a:spcAft>
              <a:buSzPts val="1100"/>
              <a:buChar char="●"/>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416" name="Google Shape;416;p87"/>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Color Chunking">
  <p:cSld name="6 Color Chunking">
    <p:spTree>
      <p:nvGrpSpPr>
        <p:cNvPr id="417" name="Shape 417"/>
        <p:cNvGrpSpPr/>
        <p:nvPr/>
      </p:nvGrpSpPr>
      <p:grpSpPr>
        <a:xfrm>
          <a:off x="0" y="0"/>
          <a:ext cx="0" cy="0"/>
          <a:chOff x="0" y="0"/>
          <a:chExt cx="0" cy="0"/>
        </a:xfrm>
      </p:grpSpPr>
      <p:sp>
        <p:nvSpPr>
          <p:cNvPr id="418" name="Google Shape;418;p88"/>
          <p:cNvSpPr txBox="1"/>
          <p:nvPr>
            <p:ph idx="1" type="body"/>
          </p:nvPr>
        </p:nvSpPr>
        <p:spPr>
          <a:xfrm>
            <a:off x="6071408" y="3122229"/>
            <a:ext cx="2596800" cy="1563600"/>
          </a:xfrm>
          <a:prstGeom prst="rect">
            <a:avLst/>
          </a:prstGeom>
          <a:solidFill>
            <a:schemeClr val="accent5"/>
          </a:solidFill>
          <a:ln>
            <a:noFill/>
          </a:ln>
        </p:spPr>
        <p:txBody>
          <a:bodyPr anchorCtr="0" anchor="ctr" bIns="68575" lIns="68575" spcFirstLastPara="1" rIns="68575" wrap="square" tIns="68575">
            <a:noAutofit/>
          </a:bodyPr>
          <a:lstStyle>
            <a:lvl1pPr indent="-228600" lvl="0" marL="457200" rtl="0" algn="ctr">
              <a:lnSpc>
                <a:spcPct val="100000"/>
              </a:lnSpc>
              <a:spcBef>
                <a:spcPts val="600"/>
              </a:spcBef>
              <a:spcAft>
                <a:spcPts val="0"/>
              </a:spcAft>
              <a:buClr>
                <a:schemeClr val="lt1"/>
              </a:buClr>
              <a:buSzPts val="1100"/>
              <a:buFont typeface="PT Sans"/>
              <a:buNone/>
              <a:defRPr sz="1100"/>
            </a:lvl1pPr>
            <a:lvl2pPr indent="-228600" lvl="1" marL="914400" rtl="0" algn="l">
              <a:lnSpc>
                <a:spcPct val="100000"/>
              </a:lnSpc>
              <a:spcBef>
                <a:spcPts val="480"/>
              </a:spcBef>
              <a:spcAft>
                <a:spcPts val="0"/>
              </a:spcAft>
              <a:buSzPts val="1100"/>
              <a:buFont typeface="PT Sans"/>
              <a:buNone/>
              <a:defRPr sz="1100"/>
            </a:lvl2pPr>
            <a:lvl3pPr indent="-228600" lvl="2" marL="1371600" rtl="0" algn="l">
              <a:lnSpc>
                <a:spcPct val="100000"/>
              </a:lnSpc>
              <a:spcBef>
                <a:spcPts val="480"/>
              </a:spcBef>
              <a:spcAft>
                <a:spcPts val="0"/>
              </a:spcAft>
              <a:buSzPts val="1100"/>
              <a:buFont typeface="PT Sans"/>
              <a:buNone/>
              <a:defRPr sz="1100"/>
            </a:lvl3pPr>
            <a:lvl4pPr indent="-228600" lvl="3" marL="1828800" rtl="0" algn="l">
              <a:lnSpc>
                <a:spcPct val="100000"/>
              </a:lnSpc>
              <a:spcBef>
                <a:spcPts val="360"/>
              </a:spcBef>
              <a:spcAft>
                <a:spcPts val="0"/>
              </a:spcAft>
              <a:buSzPts val="1100"/>
              <a:buFont typeface="PT Sans"/>
              <a:buNone/>
              <a:defRPr sz="1100"/>
            </a:lvl4pPr>
            <a:lvl5pPr indent="-228600" lvl="4" marL="2286000" rtl="0" algn="l">
              <a:lnSpc>
                <a:spcPct val="100000"/>
              </a:lnSpc>
              <a:spcBef>
                <a:spcPts val="360"/>
              </a:spcBef>
              <a:spcAft>
                <a:spcPts val="0"/>
              </a:spcAft>
              <a:buSzPts val="1100"/>
              <a:buFont typeface="PT Sans"/>
              <a:buNone/>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419" name="Google Shape;419;p88"/>
          <p:cNvSpPr txBox="1"/>
          <p:nvPr>
            <p:ph idx="2" type="body"/>
          </p:nvPr>
        </p:nvSpPr>
        <p:spPr>
          <a:xfrm>
            <a:off x="3270370" y="3122229"/>
            <a:ext cx="2596800" cy="1563600"/>
          </a:xfrm>
          <a:prstGeom prst="rect">
            <a:avLst/>
          </a:prstGeom>
          <a:solidFill>
            <a:schemeClr val="accent3"/>
          </a:solidFill>
          <a:ln>
            <a:noFill/>
          </a:ln>
        </p:spPr>
        <p:txBody>
          <a:bodyPr anchorCtr="0" anchor="ctr" bIns="68575" lIns="68575" spcFirstLastPara="1" rIns="68575" wrap="square" tIns="68575">
            <a:noAutofit/>
          </a:bodyPr>
          <a:lstStyle>
            <a:lvl1pPr indent="-228600" lvl="0" marL="457200" rtl="0" algn="ctr">
              <a:lnSpc>
                <a:spcPct val="100000"/>
              </a:lnSpc>
              <a:spcBef>
                <a:spcPts val="600"/>
              </a:spcBef>
              <a:spcAft>
                <a:spcPts val="0"/>
              </a:spcAft>
              <a:buClr>
                <a:schemeClr val="lt1"/>
              </a:buClr>
              <a:buSzPts val="1100"/>
              <a:buFont typeface="PT Sans"/>
              <a:buNone/>
              <a:defRPr sz="1100"/>
            </a:lvl1pPr>
            <a:lvl2pPr indent="-228600" lvl="1" marL="914400" rtl="0" algn="l">
              <a:lnSpc>
                <a:spcPct val="100000"/>
              </a:lnSpc>
              <a:spcBef>
                <a:spcPts val="480"/>
              </a:spcBef>
              <a:spcAft>
                <a:spcPts val="0"/>
              </a:spcAft>
              <a:buSzPts val="1100"/>
              <a:buFont typeface="PT Sans"/>
              <a:buNone/>
              <a:defRPr sz="1100"/>
            </a:lvl2pPr>
            <a:lvl3pPr indent="-228600" lvl="2" marL="1371600" rtl="0" algn="l">
              <a:lnSpc>
                <a:spcPct val="100000"/>
              </a:lnSpc>
              <a:spcBef>
                <a:spcPts val="480"/>
              </a:spcBef>
              <a:spcAft>
                <a:spcPts val="0"/>
              </a:spcAft>
              <a:buSzPts val="1100"/>
              <a:buFont typeface="PT Sans"/>
              <a:buNone/>
              <a:defRPr sz="1100"/>
            </a:lvl3pPr>
            <a:lvl4pPr indent="-228600" lvl="3" marL="1828800" rtl="0" algn="l">
              <a:lnSpc>
                <a:spcPct val="100000"/>
              </a:lnSpc>
              <a:spcBef>
                <a:spcPts val="360"/>
              </a:spcBef>
              <a:spcAft>
                <a:spcPts val="0"/>
              </a:spcAft>
              <a:buSzPts val="1100"/>
              <a:buFont typeface="PT Sans"/>
              <a:buNone/>
              <a:defRPr sz="1100"/>
            </a:lvl4pPr>
            <a:lvl5pPr indent="-228600" lvl="4" marL="2286000" rtl="0" algn="l">
              <a:lnSpc>
                <a:spcPct val="100000"/>
              </a:lnSpc>
              <a:spcBef>
                <a:spcPts val="360"/>
              </a:spcBef>
              <a:spcAft>
                <a:spcPts val="0"/>
              </a:spcAft>
              <a:buSzPts val="1100"/>
              <a:buFont typeface="PT Sans"/>
              <a:buNone/>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420" name="Google Shape;420;p88"/>
          <p:cNvSpPr txBox="1"/>
          <p:nvPr>
            <p:ph idx="3" type="body"/>
          </p:nvPr>
        </p:nvSpPr>
        <p:spPr>
          <a:xfrm>
            <a:off x="469332" y="3122229"/>
            <a:ext cx="2596800" cy="1563600"/>
          </a:xfrm>
          <a:prstGeom prst="rect">
            <a:avLst/>
          </a:prstGeom>
          <a:solidFill>
            <a:schemeClr val="dk1"/>
          </a:solidFill>
          <a:ln>
            <a:noFill/>
          </a:ln>
        </p:spPr>
        <p:txBody>
          <a:bodyPr anchorCtr="0" anchor="ctr" bIns="68575" lIns="68575" spcFirstLastPara="1" rIns="68575" wrap="square" tIns="68575">
            <a:noAutofit/>
          </a:bodyPr>
          <a:lstStyle>
            <a:lvl1pPr indent="-228600" lvl="0" marL="457200" rtl="0" algn="ctr">
              <a:lnSpc>
                <a:spcPct val="100000"/>
              </a:lnSpc>
              <a:spcBef>
                <a:spcPts val="600"/>
              </a:spcBef>
              <a:spcAft>
                <a:spcPts val="0"/>
              </a:spcAft>
              <a:buClr>
                <a:schemeClr val="lt1"/>
              </a:buClr>
              <a:buSzPts val="1100"/>
              <a:buFont typeface="PT Sans"/>
              <a:buNone/>
              <a:defRPr sz="1100"/>
            </a:lvl1pPr>
            <a:lvl2pPr indent="-228600" lvl="1" marL="914400" rtl="0" algn="l">
              <a:lnSpc>
                <a:spcPct val="100000"/>
              </a:lnSpc>
              <a:spcBef>
                <a:spcPts val="480"/>
              </a:spcBef>
              <a:spcAft>
                <a:spcPts val="0"/>
              </a:spcAft>
              <a:buSzPts val="1100"/>
              <a:buFont typeface="PT Sans"/>
              <a:buNone/>
              <a:defRPr sz="1100"/>
            </a:lvl2pPr>
            <a:lvl3pPr indent="-228600" lvl="2" marL="1371600" rtl="0" algn="l">
              <a:lnSpc>
                <a:spcPct val="100000"/>
              </a:lnSpc>
              <a:spcBef>
                <a:spcPts val="480"/>
              </a:spcBef>
              <a:spcAft>
                <a:spcPts val="0"/>
              </a:spcAft>
              <a:buSzPts val="1100"/>
              <a:buFont typeface="PT Sans"/>
              <a:buNone/>
              <a:defRPr sz="1100"/>
            </a:lvl3pPr>
            <a:lvl4pPr indent="-228600" lvl="3" marL="1828800" rtl="0" algn="l">
              <a:lnSpc>
                <a:spcPct val="100000"/>
              </a:lnSpc>
              <a:spcBef>
                <a:spcPts val="360"/>
              </a:spcBef>
              <a:spcAft>
                <a:spcPts val="0"/>
              </a:spcAft>
              <a:buSzPts val="1100"/>
              <a:buFont typeface="PT Sans"/>
              <a:buNone/>
              <a:defRPr sz="1100"/>
            </a:lvl4pPr>
            <a:lvl5pPr indent="-228600" lvl="4" marL="2286000" rtl="0" algn="l">
              <a:lnSpc>
                <a:spcPct val="100000"/>
              </a:lnSpc>
              <a:spcBef>
                <a:spcPts val="360"/>
              </a:spcBef>
              <a:spcAft>
                <a:spcPts val="0"/>
              </a:spcAft>
              <a:buSzPts val="1100"/>
              <a:buFont typeface="PT Sans"/>
              <a:buNone/>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421" name="Google Shape;421;p88"/>
          <p:cNvSpPr txBox="1"/>
          <p:nvPr>
            <p:ph idx="4" type="body"/>
          </p:nvPr>
        </p:nvSpPr>
        <p:spPr>
          <a:xfrm>
            <a:off x="6071408" y="1351280"/>
            <a:ext cx="2596800" cy="1563600"/>
          </a:xfrm>
          <a:prstGeom prst="rect">
            <a:avLst/>
          </a:prstGeom>
          <a:solidFill>
            <a:srgbClr val="908E90"/>
          </a:solidFill>
          <a:ln>
            <a:noFill/>
          </a:ln>
        </p:spPr>
        <p:txBody>
          <a:bodyPr anchorCtr="0" anchor="ctr" bIns="68575" lIns="68575" spcFirstLastPara="1" rIns="68575" wrap="square" tIns="68575">
            <a:noAutofit/>
          </a:bodyPr>
          <a:lstStyle>
            <a:lvl1pPr indent="-228600" lvl="0" marL="457200" rtl="0" algn="ctr">
              <a:lnSpc>
                <a:spcPct val="100000"/>
              </a:lnSpc>
              <a:spcBef>
                <a:spcPts val="600"/>
              </a:spcBef>
              <a:spcAft>
                <a:spcPts val="0"/>
              </a:spcAft>
              <a:buClr>
                <a:schemeClr val="lt1"/>
              </a:buClr>
              <a:buSzPts val="1100"/>
              <a:buFont typeface="PT Sans"/>
              <a:buNone/>
              <a:defRPr sz="1100"/>
            </a:lvl1pPr>
            <a:lvl2pPr indent="-228600" lvl="1" marL="914400" rtl="0" algn="l">
              <a:lnSpc>
                <a:spcPct val="100000"/>
              </a:lnSpc>
              <a:spcBef>
                <a:spcPts val="480"/>
              </a:spcBef>
              <a:spcAft>
                <a:spcPts val="0"/>
              </a:spcAft>
              <a:buSzPts val="1100"/>
              <a:buFont typeface="PT Sans"/>
              <a:buNone/>
              <a:defRPr sz="1100"/>
            </a:lvl2pPr>
            <a:lvl3pPr indent="-228600" lvl="2" marL="1371600" rtl="0" algn="l">
              <a:lnSpc>
                <a:spcPct val="100000"/>
              </a:lnSpc>
              <a:spcBef>
                <a:spcPts val="480"/>
              </a:spcBef>
              <a:spcAft>
                <a:spcPts val="0"/>
              </a:spcAft>
              <a:buSzPts val="1100"/>
              <a:buFont typeface="PT Sans"/>
              <a:buNone/>
              <a:defRPr sz="1100"/>
            </a:lvl3pPr>
            <a:lvl4pPr indent="-228600" lvl="3" marL="1828800" rtl="0" algn="l">
              <a:lnSpc>
                <a:spcPct val="100000"/>
              </a:lnSpc>
              <a:spcBef>
                <a:spcPts val="360"/>
              </a:spcBef>
              <a:spcAft>
                <a:spcPts val="0"/>
              </a:spcAft>
              <a:buSzPts val="1100"/>
              <a:buFont typeface="PT Sans"/>
              <a:buNone/>
              <a:defRPr sz="1100"/>
            </a:lvl4pPr>
            <a:lvl5pPr indent="-228600" lvl="4" marL="2286000" rtl="0" algn="l">
              <a:lnSpc>
                <a:spcPct val="100000"/>
              </a:lnSpc>
              <a:spcBef>
                <a:spcPts val="360"/>
              </a:spcBef>
              <a:spcAft>
                <a:spcPts val="0"/>
              </a:spcAft>
              <a:buSzPts val="1100"/>
              <a:buFont typeface="PT Sans"/>
              <a:buNone/>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422" name="Google Shape;422;p88"/>
          <p:cNvSpPr txBox="1"/>
          <p:nvPr>
            <p:ph idx="5" type="body"/>
          </p:nvPr>
        </p:nvSpPr>
        <p:spPr>
          <a:xfrm>
            <a:off x="3270370" y="1351280"/>
            <a:ext cx="2596800" cy="1563600"/>
          </a:xfrm>
          <a:prstGeom prst="rect">
            <a:avLst/>
          </a:prstGeom>
          <a:solidFill>
            <a:schemeClr val="accent1"/>
          </a:solidFill>
          <a:ln>
            <a:noFill/>
          </a:ln>
        </p:spPr>
        <p:txBody>
          <a:bodyPr anchorCtr="0" anchor="ctr" bIns="68575" lIns="68575" spcFirstLastPara="1" rIns="68575" wrap="square" tIns="68575">
            <a:noAutofit/>
          </a:bodyPr>
          <a:lstStyle>
            <a:lvl1pPr indent="-228600" lvl="0" marL="457200" rtl="0" algn="ctr">
              <a:lnSpc>
                <a:spcPct val="100000"/>
              </a:lnSpc>
              <a:spcBef>
                <a:spcPts val="600"/>
              </a:spcBef>
              <a:spcAft>
                <a:spcPts val="0"/>
              </a:spcAft>
              <a:buClr>
                <a:schemeClr val="lt1"/>
              </a:buClr>
              <a:buSzPts val="1100"/>
              <a:buFont typeface="PT Sans"/>
              <a:buNone/>
              <a:defRPr sz="1100"/>
            </a:lvl1pPr>
            <a:lvl2pPr indent="-228600" lvl="1" marL="914400" rtl="0" algn="l">
              <a:lnSpc>
                <a:spcPct val="100000"/>
              </a:lnSpc>
              <a:spcBef>
                <a:spcPts val="480"/>
              </a:spcBef>
              <a:spcAft>
                <a:spcPts val="0"/>
              </a:spcAft>
              <a:buSzPts val="1100"/>
              <a:buFont typeface="PT Sans"/>
              <a:buNone/>
              <a:defRPr sz="1100"/>
            </a:lvl2pPr>
            <a:lvl3pPr indent="-228600" lvl="2" marL="1371600" rtl="0" algn="l">
              <a:lnSpc>
                <a:spcPct val="100000"/>
              </a:lnSpc>
              <a:spcBef>
                <a:spcPts val="480"/>
              </a:spcBef>
              <a:spcAft>
                <a:spcPts val="0"/>
              </a:spcAft>
              <a:buSzPts val="1100"/>
              <a:buFont typeface="PT Sans"/>
              <a:buNone/>
              <a:defRPr sz="1100"/>
            </a:lvl3pPr>
            <a:lvl4pPr indent="-228600" lvl="3" marL="1828800" rtl="0" algn="l">
              <a:lnSpc>
                <a:spcPct val="100000"/>
              </a:lnSpc>
              <a:spcBef>
                <a:spcPts val="360"/>
              </a:spcBef>
              <a:spcAft>
                <a:spcPts val="0"/>
              </a:spcAft>
              <a:buSzPts val="1100"/>
              <a:buFont typeface="PT Sans"/>
              <a:buNone/>
              <a:defRPr sz="1100"/>
            </a:lvl4pPr>
            <a:lvl5pPr indent="-228600" lvl="4" marL="2286000" rtl="0" algn="l">
              <a:lnSpc>
                <a:spcPct val="100000"/>
              </a:lnSpc>
              <a:spcBef>
                <a:spcPts val="360"/>
              </a:spcBef>
              <a:spcAft>
                <a:spcPts val="0"/>
              </a:spcAft>
              <a:buSzPts val="1100"/>
              <a:buFont typeface="PT Sans"/>
              <a:buNone/>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423" name="Google Shape;423;p88"/>
          <p:cNvSpPr txBox="1"/>
          <p:nvPr>
            <p:ph idx="6" type="body"/>
          </p:nvPr>
        </p:nvSpPr>
        <p:spPr>
          <a:xfrm>
            <a:off x="469332" y="1351280"/>
            <a:ext cx="2596800" cy="1563600"/>
          </a:xfrm>
          <a:prstGeom prst="rect">
            <a:avLst/>
          </a:prstGeom>
          <a:solidFill>
            <a:schemeClr val="accent4"/>
          </a:solidFill>
          <a:ln>
            <a:noFill/>
          </a:ln>
        </p:spPr>
        <p:txBody>
          <a:bodyPr anchorCtr="0" anchor="ctr" bIns="68575" lIns="68575" spcFirstLastPara="1" rIns="68575" wrap="square" tIns="68575">
            <a:noAutofit/>
          </a:bodyPr>
          <a:lstStyle>
            <a:lvl1pPr indent="-228600" lvl="0" marL="457200" rtl="0" algn="ctr">
              <a:lnSpc>
                <a:spcPct val="100000"/>
              </a:lnSpc>
              <a:spcBef>
                <a:spcPts val="600"/>
              </a:spcBef>
              <a:spcAft>
                <a:spcPts val="0"/>
              </a:spcAft>
              <a:buClr>
                <a:schemeClr val="lt1"/>
              </a:buClr>
              <a:buSzPts val="1100"/>
              <a:buFont typeface="PT Sans"/>
              <a:buNone/>
              <a:defRPr sz="1100"/>
            </a:lvl1pPr>
            <a:lvl2pPr indent="-228600" lvl="1" marL="914400" rtl="0" algn="l">
              <a:lnSpc>
                <a:spcPct val="100000"/>
              </a:lnSpc>
              <a:spcBef>
                <a:spcPts val="480"/>
              </a:spcBef>
              <a:spcAft>
                <a:spcPts val="0"/>
              </a:spcAft>
              <a:buSzPts val="1100"/>
              <a:buFont typeface="PT Sans"/>
              <a:buNone/>
              <a:defRPr sz="1100"/>
            </a:lvl2pPr>
            <a:lvl3pPr indent="-228600" lvl="2" marL="1371600" rtl="0" algn="l">
              <a:lnSpc>
                <a:spcPct val="100000"/>
              </a:lnSpc>
              <a:spcBef>
                <a:spcPts val="480"/>
              </a:spcBef>
              <a:spcAft>
                <a:spcPts val="0"/>
              </a:spcAft>
              <a:buSzPts val="1100"/>
              <a:buFont typeface="PT Sans"/>
              <a:buNone/>
              <a:defRPr sz="1100"/>
            </a:lvl3pPr>
            <a:lvl4pPr indent="-228600" lvl="3" marL="1828800" rtl="0" algn="l">
              <a:lnSpc>
                <a:spcPct val="100000"/>
              </a:lnSpc>
              <a:spcBef>
                <a:spcPts val="360"/>
              </a:spcBef>
              <a:spcAft>
                <a:spcPts val="0"/>
              </a:spcAft>
              <a:buSzPts val="1100"/>
              <a:buFont typeface="PT Sans"/>
              <a:buNone/>
              <a:defRPr sz="1100"/>
            </a:lvl4pPr>
            <a:lvl5pPr indent="-228600" lvl="4" marL="2286000" rtl="0" algn="l">
              <a:lnSpc>
                <a:spcPct val="100000"/>
              </a:lnSpc>
              <a:spcBef>
                <a:spcPts val="360"/>
              </a:spcBef>
              <a:spcAft>
                <a:spcPts val="0"/>
              </a:spcAft>
              <a:buSzPts val="1100"/>
              <a:buFont typeface="PT Sans"/>
              <a:buNone/>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424" name="Google Shape;424;p88"/>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bg>
      <p:bgPr>
        <a:solidFill>
          <a:schemeClr val="lt1"/>
        </a:solidFill>
      </p:bgPr>
    </p:bg>
    <p:spTree>
      <p:nvGrpSpPr>
        <p:cNvPr id="425" name="Shape 425"/>
        <p:cNvGrpSpPr/>
        <p:nvPr/>
      </p:nvGrpSpPr>
      <p:grpSpPr>
        <a:xfrm>
          <a:off x="0" y="0"/>
          <a:ext cx="0" cy="0"/>
          <a:chOff x="0" y="0"/>
          <a:chExt cx="0" cy="0"/>
        </a:xfrm>
      </p:grpSpPr>
      <p:sp>
        <p:nvSpPr>
          <p:cNvPr id="426" name="Google Shape;426;p89"/>
          <p:cNvSpPr txBox="1"/>
          <p:nvPr>
            <p:ph idx="1" type="body"/>
          </p:nvPr>
        </p:nvSpPr>
        <p:spPr>
          <a:xfrm>
            <a:off x="4692662" y="2004058"/>
            <a:ext cx="3996000" cy="2505600"/>
          </a:xfrm>
          <a:prstGeom prst="rect">
            <a:avLst/>
          </a:prstGeom>
          <a:noFill/>
          <a:ln>
            <a:noFill/>
          </a:ln>
        </p:spPr>
        <p:txBody>
          <a:bodyPr anchorCtr="0" anchor="t" bIns="68575" lIns="68575" spcFirstLastPara="1" rIns="68575" wrap="square" tIns="68575">
            <a:noAutofit/>
          </a:bodyPr>
          <a:lstStyle>
            <a:lvl1pPr indent="-298450" lvl="0" marL="457200" rtl="0" algn="l">
              <a:lnSpc>
                <a:spcPct val="100000"/>
              </a:lnSpc>
              <a:spcBef>
                <a:spcPts val="600"/>
              </a:spcBef>
              <a:spcAft>
                <a:spcPts val="0"/>
              </a:spcAft>
              <a:buSzPts val="1100"/>
              <a:buChar char="●"/>
              <a:defRPr sz="1100"/>
            </a:lvl1pPr>
            <a:lvl2pPr indent="-298450" lvl="1" marL="914400" rtl="0" algn="l">
              <a:lnSpc>
                <a:spcPct val="100000"/>
              </a:lnSpc>
              <a:spcBef>
                <a:spcPts val="480"/>
              </a:spcBef>
              <a:spcAft>
                <a:spcPts val="0"/>
              </a:spcAft>
              <a:buSzPts val="1100"/>
              <a:buChar char="○"/>
              <a:defRPr sz="1100"/>
            </a:lvl2pPr>
            <a:lvl3pPr indent="-298450" lvl="2" marL="1371600" rtl="0" algn="l">
              <a:lnSpc>
                <a:spcPct val="100000"/>
              </a:lnSpc>
              <a:spcBef>
                <a:spcPts val="480"/>
              </a:spcBef>
              <a:spcAft>
                <a:spcPts val="0"/>
              </a:spcAft>
              <a:buSzPts val="1100"/>
              <a:buChar char="■"/>
              <a:defRPr sz="1100"/>
            </a:lvl3pPr>
            <a:lvl4pPr indent="-298450" lvl="3" marL="1828800" rtl="0" algn="l">
              <a:lnSpc>
                <a:spcPct val="100000"/>
              </a:lnSpc>
              <a:spcBef>
                <a:spcPts val="360"/>
              </a:spcBef>
              <a:spcAft>
                <a:spcPts val="0"/>
              </a:spcAft>
              <a:buSzPts val="1100"/>
              <a:buChar char="●"/>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427" name="Google Shape;427;p89"/>
          <p:cNvSpPr txBox="1"/>
          <p:nvPr>
            <p:ph idx="2" type="body"/>
          </p:nvPr>
        </p:nvSpPr>
        <p:spPr>
          <a:xfrm>
            <a:off x="4692662" y="1326475"/>
            <a:ext cx="3987900" cy="559200"/>
          </a:xfrm>
          <a:prstGeom prst="rect">
            <a:avLst/>
          </a:prstGeom>
          <a:noFill/>
          <a:ln>
            <a:noFill/>
          </a:ln>
        </p:spPr>
        <p:txBody>
          <a:bodyPr anchorCtr="0" anchor="ctr" bIns="68575" lIns="68575" spcFirstLastPara="1" rIns="68575" wrap="square" tIns="68575">
            <a:noAutofit/>
          </a:bodyPr>
          <a:lstStyle>
            <a:lvl1pPr indent="-228600" lvl="0" marL="457200" rtl="0" algn="l">
              <a:lnSpc>
                <a:spcPct val="100000"/>
              </a:lnSpc>
              <a:spcBef>
                <a:spcPts val="600"/>
              </a:spcBef>
              <a:spcAft>
                <a:spcPts val="0"/>
              </a:spcAft>
              <a:buClr>
                <a:schemeClr val="accent1"/>
              </a:buClr>
              <a:buSzPts val="1100"/>
              <a:buFont typeface="PT Sans"/>
              <a:buNone/>
              <a:defRPr sz="1100"/>
            </a:lvl1pPr>
            <a:lvl2pPr indent="-298450" lvl="1" marL="914400" rtl="0" algn="l">
              <a:lnSpc>
                <a:spcPct val="100000"/>
              </a:lnSpc>
              <a:spcBef>
                <a:spcPts val="480"/>
              </a:spcBef>
              <a:spcAft>
                <a:spcPts val="0"/>
              </a:spcAft>
              <a:buSzPts val="1100"/>
              <a:buChar char="○"/>
              <a:defRPr sz="1100"/>
            </a:lvl2pPr>
            <a:lvl3pPr indent="-298450" lvl="2" marL="1371600" rtl="0" algn="l">
              <a:lnSpc>
                <a:spcPct val="100000"/>
              </a:lnSpc>
              <a:spcBef>
                <a:spcPts val="480"/>
              </a:spcBef>
              <a:spcAft>
                <a:spcPts val="0"/>
              </a:spcAft>
              <a:buSzPts val="1100"/>
              <a:buChar char="■"/>
              <a:defRPr sz="1100"/>
            </a:lvl3pPr>
            <a:lvl4pPr indent="-298450" lvl="3" marL="1828800" rtl="0" algn="l">
              <a:lnSpc>
                <a:spcPct val="100000"/>
              </a:lnSpc>
              <a:spcBef>
                <a:spcPts val="360"/>
              </a:spcBef>
              <a:spcAft>
                <a:spcPts val="0"/>
              </a:spcAft>
              <a:buSzPts val="1100"/>
              <a:buChar char="●"/>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428" name="Google Shape;428;p89"/>
          <p:cNvSpPr txBox="1"/>
          <p:nvPr>
            <p:ph idx="3" type="body"/>
          </p:nvPr>
        </p:nvSpPr>
        <p:spPr>
          <a:xfrm>
            <a:off x="454026" y="2004058"/>
            <a:ext cx="3996000" cy="2505600"/>
          </a:xfrm>
          <a:prstGeom prst="rect">
            <a:avLst/>
          </a:prstGeom>
          <a:noFill/>
          <a:ln>
            <a:noFill/>
          </a:ln>
        </p:spPr>
        <p:txBody>
          <a:bodyPr anchorCtr="0" anchor="t" bIns="68575" lIns="68575" spcFirstLastPara="1" rIns="68575" wrap="square" tIns="68575">
            <a:noAutofit/>
          </a:bodyPr>
          <a:lstStyle>
            <a:lvl1pPr indent="-298450" lvl="0" marL="457200" rtl="0" algn="l">
              <a:lnSpc>
                <a:spcPct val="100000"/>
              </a:lnSpc>
              <a:spcBef>
                <a:spcPts val="600"/>
              </a:spcBef>
              <a:spcAft>
                <a:spcPts val="0"/>
              </a:spcAft>
              <a:buSzPts val="1100"/>
              <a:buChar char="●"/>
              <a:defRPr sz="1100"/>
            </a:lvl1pPr>
            <a:lvl2pPr indent="-298450" lvl="1" marL="914400" rtl="0" algn="l">
              <a:lnSpc>
                <a:spcPct val="100000"/>
              </a:lnSpc>
              <a:spcBef>
                <a:spcPts val="480"/>
              </a:spcBef>
              <a:spcAft>
                <a:spcPts val="0"/>
              </a:spcAft>
              <a:buSzPts val="1100"/>
              <a:buChar char="○"/>
              <a:defRPr sz="1100"/>
            </a:lvl2pPr>
            <a:lvl3pPr indent="-298450" lvl="2" marL="1371600" rtl="0" algn="l">
              <a:lnSpc>
                <a:spcPct val="100000"/>
              </a:lnSpc>
              <a:spcBef>
                <a:spcPts val="480"/>
              </a:spcBef>
              <a:spcAft>
                <a:spcPts val="0"/>
              </a:spcAft>
              <a:buSzPts val="1100"/>
              <a:buChar char="■"/>
              <a:defRPr sz="1100"/>
            </a:lvl3pPr>
            <a:lvl4pPr indent="-298450" lvl="3" marL="1828800" rtl="0" algn="l">
              <a:lnSpc>
                <a:spcPct val="100000"/>
              </a:lnSpc>
              <a:spcBef>
                <a:spcPts val="360"/>
              </a:spcBef>
              <a:spcAft>
                <a:spcPts val="0"/>
              </a:spcAft>
              <a:buSzPts val="1100"/>
              <a:buChar char="●"/>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429" name="Google Shape;429;p89"/>
          <p:cNvSpPr txBox="1"/>
          <p:nvPr>
            <p:ph idx="4" type="body"/>
          </p:nvPr>
        </p:nvSpPr>
        <p:spPr>
          <a:xfrm>
            <a:off x="454026" y="1325318"/>
            <a:ext cx="3993900" cy="560100"/>
          </a:xfrm>
          <a:prstGeom prst="rect">
            <a:avLst/>
          </a:prstGeom>
          <a:noFill/>
          <a:ln>
            <a:noFill/>
          </a:ln>
        </p:spPr>
        <p:txBody>
          <a:bodyPr anchorCtr="0" anchor="ctr" bIns="68575" lIns="68575" spcFirstLastPara="1" rIns="68575" wrap="square" tIns="68575">
            <a:noAutofit/>
          </a:bodyPr>
          <a:lstStyle>
            <a:lvl1pPr indent="-228600" lvl="0" marL="457200" rtl="0" algn="l">
              <a:lnSpc>
                <a:spcPct val="100000"/>
              </a:lnSpc>
              <a:spcBef>
                <a:spcPts val="600"/>
              </a:spcBef>
              <a:spcAft>
                <a:spcPts val="0"/>
              </a:spcAft>
              <a:buClr>
                <a:schemeClr val="accent1"/>
              </a:buClr>
              <a:buSzPts val="1100"/>
              <a:buFont typeface="PT Sans"/>
              <a:buNone/>
              <a:defRPr sz="1100"/>
            </a:lvl1pPr>
            <a:lvl2pPr indent="-298450" lvl="1" marL="914400" rtl="0" algn="l">
              <a:lnSpc>
                <a:spcPct val="100000"/>
              </a:lnSpc>
              <a:spcBef>
                <a:spcPts val="480"/>
              </a:spcBef>
              <a:spcAft>
                <a:spcPts val="0"/>
              </a:spcAft>
              <a:buSzPts val="1100"/>
              <a:buChar char="○"/>
              <a:defRPr sz="1100"/>
            </a:lvl2pPr>
            <a:lvl3pPr indent="-298450" lvl="2" marL="1371600" rtl="0" algn="l">
              <a:lnSpc>
                <a:spcPct val="100000"/>
              </a:lnSpc>
              <a:spcBef>
                <a:spcPts val="480"/>
              </a:spcBef>
              <a:spcAft>
                <a:spcPts val="0"/>
              </a:spcAft>
              <a:buSzPts val="1100"/>
              <a:buChar char="■"/>
              <a:defRPr sz="1100"/>
            </a:lvl3pPr>
            <a:lvl4pPr indent="-298450" lvl="3" marL="1828800" rtl="0" algn="l">
              <a:lnSpc>
                <a:spcPct val="100000"/>
              </a:lnSpc>
              <a:spcBef>
                <a:spcPts val="360"/>
              </a:spcBef>
              <a:spcAft>
                <a:spcPts val="0"/>
              </a:spcAft>
              <a:buSzPts val="1100"/>
              <a:buChar char="●"/>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430" name="Google Shape;430;p89"/>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431" name="Shape 431"/>
        <p:cNvGrpSpPr/>
        <p:nvPr/>
      </p:nvGrpSpPr>
      <p:grpSpPr>
        <a:xfrm>
          <a:off x="0" y="0"/>
          <a:ext cx="0" cy="0"/>
          <a:chOff x="0" y="0"/>
          <a:chExt cx="0" cy="0"/>
        </a:xfrm>
      </p:grpSpPr>
      <p:sp>
        <p:nvSpPr>
          <p:cNvPr id="432" name="Google Shape;432;p90"/>
          <p:cNvSpPr txBox="1"/>
          <p:nvPr>
            <p:ph idx="1" type="body"/>
          </p:nvPr>
        </p:nvSpPr>
        <p:spPr>
          <a:xfrm>
            <a:off x="467033" y="1327356"/>
            <a:ext cx="3989400" cy="3172800"/>
          </a:xfrm>
          <a:prstGeom prst="rect">
            <a:avLst/>
          </a:prstGeom>
          <a:noFill/>
          <a:ln>
            <a:noFill/>
          </a:ln>
        </p:spPr>
        <p:txBody>
          <a:bodyPr anchorCtr="0" anchor="ctr" bIns="68575" lIns="68575" spcFirstLastPara="1" rIns="68575" wrap="square" tIns="68575">
            <a:noAutofit/>
          </a:bodyPr>
          <a:lstStyle>
            <a:lvl1pPr indent="-298450" lvl="0" marL="457200" rtl="0" algn="l">
              <a:lnSpc>
                <a:spcPct val="100000"/>
              </a:lnSpc>
              <a:spcBef>
                <a:spcPts val="1200"/>
              </a:spcBef>
              <a:spcAft>
                <a:spcPts val="0"/>
              </a:spcAft>
              <a:buClr>
                <a:schemeClr val="accent1"/>
              </a:buClr>
              <a:buSzPts val="1100"/>
              <a:buFont typeface="PT Sans"/>
              <a:buChar char=" "/>
              <a:defRPr sz="1100"/>
            </a:lvl1pPr>
            <a:lvl2pPr indent="-298450" lvl="1" marL="914400" rtl="0" algn="l">
              <a:lnSpc>
                <a:spcPct val="100000"/>
              </a:lnSpc>
              <a:spcBef>
                <a:spcPts val="0"/>
              </a:spcBef>
              <a:spcAft>
                <a:spcPts val="0"/>
              </a:spcAft>
              <a:buClr>
                <a:schemeClr val="accent1"/>
              </a:buClr>
              <a:buSzPts val="1100"/>
              <a:buFont typeface="PT Sans"/>
              <a:buChar char=" "/>
              <a:defRPr sz="1100"/>
            </a:lvl2pPr>
            <a:lvl3pPr indent="-298450" lvl="2" marL="1371600" rtl="0" algn="l">
              <a:lnSpc>
                <a:spcPct val="100000"/>
              </a:lnSpc>
              <a:spcBef>
                <a:spcPts val="0"/>
              </a:spcBef>
              <a:spcAft>
                <a:spcPts val="0"/>
              </a:spcAft>
              <a:buClr>
                <a:srgbClr val="FF6600"/>
              </a:buClr>
              <a:buSzPts val="1100"/>
              <a:buFont typeface="PT Sans"/>
              <a:buChar char=" "/>
              <a:defRPr sz="1100"/>
            </a:lvl3pPr>
            <a:lvl4pPr indent="-228600" lvl="3" marL="1828800" rtl="0" algn="ctr">
              <a:lnSpc>
                <a:spcPct val="100000"/>
              </a:lnSpc>
              <a:spcBef>
                <a:spcPts val="360"/>
              </a:spcBef>
              <a:spcAft>
                <a:spcPts val="0"/>
              </a:spcAft>
              <a:buClr>
                <a:srgbClr val="FF6600"/>
              </a:buClr>
              <a:buSzPts val="1100"/>
              <a:buFont typeface="Helvetica Neue"/>
              <a:buNone/>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433" name="Google Shape;433;p90"/>
          <p:cNvSpPr txBox="1"/>
          <p:nvPr>
            <p:ph type="title"/>
          </p:nvPr>
        </p:nvSpPr>
        <p:spPr>
          <a:xfrm>
            <a:off x="467033" y="140402"/>
            <a:ext cx="8226300" cy="1178100"/>
          </a:xfrm>
          <a:prstGeom prst="rect">
            <a:avLst/>
          </a:prstGeom>
          <a:noFill/>
          <a:ln>
            <a:noFill/>
          </a:ln>
        </p:spPr>
        <p:txBody>
          <a:bodyPr anchorCtr="0" anchor="ctr" bIns="68575" lIns="68575" spcFirstLastPara="1" rIns="68575" wrap="square" tIns="685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434" name="Google Shape;434;p90"/>
          <p:cNvSpPr txBox="1"/>
          <p:nvPr>
            <p:ph idx="2" type="body"/>
          </p:nvPr>
        </p:nvSpPr>
        <p:spPr>
          <a:xfrm>
            <a:off x="4704055" y="1327356"/>
            <a:ext cx="3989400" cy="3172800"/>
          </a:xfrm>
          <a:prstGeom prst="rect">
            <a:avLst/>
          </a:prstGeom>
          <a:noFill/>
          <a:ln>
            <a:noFill/>
          </a:ln>
        </p:spPr>
        <p:txBody>
          <a:bodyPr anchorCtr="0" anchor="ctr" bIns="68575" lIns="68575" spcFirstLastPara="1" rIns="68575" wrap="square" tIns="68575">
            <a:noAutofit/>
          </a:bodyPr>
          <a:lstStyle>
            <a:lvl1pPr indent="-298450" lvl="0" marL="457200" rtl="0" algn="l">
              <a:lnSpc>
                <a:spcPct val="100000"/>
              </a:lnSpc>
              <a:spcBef>
                <a:spcPts val="1200"/>
              </a:spcBef>
              <a:spcAft>
                <a:spcPts val="0"/>
              </a:spcAft>
              <a:buClr>
                <a:schemeClr val="accent1"/>
              </a:buClr>
              <a:buSzPts val="1100"/>
              <a:buFont typeface="PT Sans"/>
              <a:buChar char=" "/>
              <a:defRPr sz="1100"/>
            </a:lvl1pPr>
            <a:lvl2pPr indent="-298450" lvl="1" marL="914400" rtl="0" algn="l">
              <a:lnSpc>
                <a:spcPct val="100000"/>
              </a:lnSpc>
              <a:spcBef>
                <a:spcPts val="0"/>
              </a:spcBef>
              <a:spcAft>
                <a:spcPts val="0"/>
              </a:spcAft>
              <a:buClr>
                <a:schemeClr val="accent1"/>
              </a:buClr>
              <a:buSzPts val="1100"/>
              <a:buFont typeface="PT Sans"/>
              <a:buChar char=" "/>
              <a:defRPr sz="1100"/>
            </a:lvl2pPr>
            <a:lvl3pPr indent="-298450" lvl="2" marL="1371600" rtl="0" algn="l">
              <a:lnSpc>
                <a:spcPct val="100000"/>
              </a:lnSpc>
              <a:spcBef>
                <a:spcPts val="0"/>
              </a:spcBef>
              <a:spcAft>
                <a:spcPts val="0"/>
              </a:spcAft>
              <a:buClr>
                <a:srgbClr val="FF6600"/>
              </a:buClr>
              <a:buSzPts val="1100"/>
              <a:buFont typeface="PT Sans"/>
              <a:buChar char=" "/>
              <a:defRPr sz="1100"/>
            </a:lvl3pPr>
            <a:lvl4pPr indent="-228600" lvl="3" marL="1828800" rtl="0" algn="ctr">
              <a:lnSpc>
                <a:spcPct val="100000"/>
              </a:lnSpc>
              <a:spcBef>
                <a:spcPts val="360"/>
              </a:spcBef>
              <a:spcAft>
                <a:spcPts val="0"/>
              </a:spcAft>
              <a:buClr>
                <a:srgbClr val="FF6600"/>
              </a:buClr>
              <a:buSzPts val="1100"/>
              <a:buFont typeface="Helvetica Neue"/>
              <a:buNone/>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435" name="Shape 435"/>
        <p:cNvGrpSpPr/>
        <p:nvPr/>
      </p:nvGrpSpPr>
      <p:grpSpPr>
        <a:xfrm>
          <a:off x="0" y="0"/>
          <a:ext cx="0" cy="0"/>
          <a:chOff x="0" y="0"/>
          <a:chExt cx="0" cy="0"/>
        </a:xfrm>
      </p:grpSpPr>
      <p:sp>
        <p:nvSpPr>
          <p:cNvPr id="436" name="Google Shape;436;p91"/>
          <p:cNvSpPr txBox="1"/>
          <p:nvPr>
            <p:ph type="title"/>
          </p:nvPr>
        </p:nvSpPr>
        <p:spPr>
          <a:xfrm>
            <a:off x="463177" y="140402"/>
            <a:ext cx="8234400" cy="1178100"/>
          </a:xfrm>
          <a:prstGeom prst="rect">
            <a:avLst/>
          </a:prstGeom>
          <a:noFill/>
          <a:ln>
            <a:noFill/>
          </a:ln>
        </p:spPr>
        <p:txBody>
          <a:bodyPr anchorCtr="0" anchor="ctr" bIns="68575" lIns="68575" spcFirstLastPara="1" rIns="68575" wrap="square" tIns="685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Left | Gray Right">
  <p:cSld name="Bullets Left | Gray Right">
    <p:spTree>
      <p:nvGrpSpPr>
        <p:cNvPr id="437" name="Shape 437"/>
        <p:cNvGrpSpPr/>
        <p:nvPr/>
      </p:nvGrpSpPr>
      <p:grpSpPr>
        <a:xfrm>
          <a:off x="0" y="0"/>
          <a:ext cx="0" cy="0"/>
          <a:chOff x="0" y="0"/>
          <a:chExt cx="0" cy="0"/>
        </a:xfrm>
      </p:grpSpPr>
      <p:sp>
        <p:nvSpPr>
          <p:cNvPr id="438" name="Google Shape;438;p92"/>
          <p:cNvSpPr/>
          <p:nvPr/>
        </p:nvSpPr>
        <p:spPr>
          <a:xfrm>
            <a:off x="5405223" y="1318638"/>
            <a:ext cx="3388200" cy="3179400"/>
          </a:xfrm>
          <a:prstGeom prst="rect">
            <a:avLst/>
          </a:prstGeom>
          <a:solidFill>
            <a:srgbClr val="F2F2F2"/>
          </a:solidFill>
          <a:ln>
            <a:noFill/>
          </a:ln>
        </p:spPr>
        <p:txBody>
          <a:bodyPr anchorCtr="0" anchor="ctr" bIns="28575" lIns="28550" spcFirstLastPara="1" rIns="28550" wrap="square" tIns="285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33333"/>
              </a:solidFill>
              <a:latin typeface="PT Sans"/>
              <a:ea typeface="PT Sans"/>
              <a:cs typeface="PT Sans"/>
              <a:sym typeface="PT Sans"/>
            </a:endParaRPr>
          </a:p>
        </p:txBody>
      </p:sp>
      <p:sp>
        <p:nvSpPr>
          <p:cNvPr id="439" name="Google Shape;439;p92"/>
          <p:cNvSpPr txBox="1"/>
          <p:nvPr>
            <p:ph idx="1" type="body"/>
          </p:nvPr>
        </p:nvSpPr>
        <p:spPr>
          <a:xfrm>
            <a:off x="5576831" y="1479175"/>
            <a:ext cx="3023700" cy="2868600"/>
          </a:xfrm>
          <a:prstGeom prst="rect">
            <a:avLst/>
          </a:prstGeom>
          <a:noFill/>
          <a:ln>
            <a:noFill/>
          </a:ln>
        </p:spPr>
        <p:txBody>
          <a:bodyPr anchorCtr="0" anchor="ctr" bIns="68575" lIns="68575" spcFirstLastPara="1" rIns="68575" wrap="square" tIns="68575">
            <a:noAutofit/>
          </a:bodyPr>
          <a:lstStyle>
            <a:lvl1pPr indent="-228600" lvl="0" marL="457200" rtl="0" algn="ctr">
              <a:lnSpc>
                <a:spcPct val="100000"/>
              </a:lnSpc>
              <a:spcBef>
                <a:spcPts val="600"/>
              </a:spcBef>
              <a:spcAft>
                <a:spcPts val="0"/>
              </a:spcAft>
              <a:buClr>
                <a:schemeClr val="accent1"/>
              </a:buClr>
              <a:buSzPts val="1100"/>
              <a:buFont typeface="PT Sans"/>
              <a:buNone/>
              <a:defRPr sz="1100"/>
            </a:lvl1pPr>
            <a:lvl2pPr indent="-298450" lvl="1" marL="914400" rtl="0" algn="l">
              <a:lnSpc>
                <a:spcPct val="100000"/>
              </a:lnSpc>
              <a:spcBef>
                <a:spcPts val="480"/>
              </a:spcBef>
              <a:spcAft>
                <a:spcPts val="0"/>
              </a:spcAft>
              <a:buSzPts val="1100"/>
              <a:buChar char="○"/>
              <a:defRPr sz="1100"/>
            </a:lvl2pPr>
            <a:lvl3pPr indent="-298450" lvl="2" marL="1371600" rtl="0" algn="l">
              <a:lnSpc>
                <a:spcPct val="100000"/>
              </a:lnSpc>
              <a:spcBef>
                <a:spcPts val="480"/>
              </a:spcBef>
              <a:spcAft>
                <a:spcPts val="0"/>
              </a:spcAft>
              <a:buSzPts val="1100"/>
              <a:buChar char="■"/>
              <a:defRPr sz="1100"/>
            </a:lvl3pPr>
            <a:lvl4pPr indent="-298450" lvl="3" marL="1828800" rtl="0" algn="l">
              <a:lnSpc>
                <a:spcPct val="100000"/>
              </a:lnSpc>
              <a:spcBef>
                <a:spcPts val="360"/>
              </a:spcBef>
              <a:spcAft>
                <a:spcPts val="0"/>
              </a:spcAft>
              <a:buSzPts val="1100"/>
              <a:buChar char="●"/>
              <a:defRPr sz="1100"/>
            </a:lvl4pPr>
            <a:lvl5pPr indent="-228600" lvl="4" marL="2286000" rtl="0" algn="l">
              <a:lnSpc>
                <a:spcPct val="100000"/>
              </a:lnSpc>
              <a:spcBef>
                <a:spcPts val="360"/>
              </a:spcBef>
              <a:spcAft>
                <a:spcPts val="0"/>
              </a:spcAft>
              <a:buSzPts val="1100"/>
              <a:buFont typeface="PT Sans"/>
              <a:buNone/>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440" name="Google Shape;440;p92"/>
          <p:cNvSpPr txBox="1"/>
          <p:nvPr>
            <p:ph idx="2" type="body"/>
          </p:nvPr>
        </p:nvSpPr>
        <p:spPr>
          <a:xfrm>
            <a:off x="452344" y="1327356"/>
            <a:ext cx="4665000" cy="3172800"/>
          </a:xfrm>
          <a:prstGeom prst="rect">
            <a:avLst/>
          </a:prstGeom>
          <a:noFill/>
          <a:ln>
            <a:noFill/>
          </a:ln>
        </p:spPr>
        <p:txBody>
          <a:bodyPr anchorCtr="0" anchor="t" bIns="68575" lIns="68575" spcFirstLastPara="1" rIns="68575" wrap="square" tIns="68575">
            <a:noAutofit/>
          </a:bodyPr>
          <a:lstStyle>
            <a:lvl1pPr indent="-298450" lvl="0" marL="457200" rtl="0" algn="l">
              <a:lnSpc>
                <a:spcPct val="100000"/>
              </a:lnSpc>
              <a:spcBef>
                <a:spcPts val="600"/>
              </a:spcBef>
              <a:spcAft>
                <a:spcPts val="0"/>
              </a:spcAft>
              <a:buClr>
                <a:schemeClr val="accent1"/>
              </a:buClr>
              <a:buSzPts val="1100"/>
              <a:buFont typeface="Noto Sans Symbols"/>
              <a:buChar char="▪"/>
              <a:defRPr sz="1100"/>
            </a:lvl1pPr>
            <a:lvl2pPr indent="-298450" lvl="1" marL="914400" rtl="0" algn="l">
              <a:lnSpc>
                <a:spcPct val="100000"/>
              </a:lnSpc>
              <a:spcBef>
                <a:spcPts val="480"/>
              </a:spcBef>
              <a:spcAft>
                <a:spcPts val="0"/>
              </a:spcAft>
              <a:buClr>
                <a:srgbClr val="A5A5A5"/>
              </a:buClr>
              <a:buSzPts val="1100"/>
              <a:buFont typeface="Merriweather Sans"/>
              <a:buChar char="-"/>
              <a:defRPr sz="1100"/>
            </a:lvl2pPr>
            <a:lvl3pPr indent="-298450" lvl="2" marL="1371600" rtl="0" algn="l">
              <a:lnSpc>
                <a:spcPct val="100000"/>
              </a:lnSpc>
              <a:spcBef>
                <a:spcPts val="480"/>
              </a:spcBef>
              <a:spcAft>
                <a:spcPts val="0"/>
              </a:spcAft>
              <a:buClr>
                <a:srgbClr val="D8D8D8"/>
              </a:buClr>
              <a:buSzPts val="1100"/>
              <a:buFont typeface="Merriweather Sans"/>
              <a:buChar char="•"/>
              <a:defRPr sz="1100"/>
            </a:lvl3pPr>
            <a:lvl4pPr indent="-298450" lvl="3" marL="1828800" rtl="0" algn="l">
              <a:lnSpc>
                <a:spcPct val="100000"/>
              </a:lnSpc>
              <a:spcBef>
                <a:spcPts val="360"/>
              </a:spcBef>
              <a:spcAft>
                <a:spcPts val="0"/>
              </a:spcAft>
              <a:buClr>
                <a:srgbClr val="D8D8D8"/>
              </a:buClr>
              <a:buSzPts val="1100"/>
              <a:buFont typeface="Merriweather Sans"/>
              <a:buChar char="•"/>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441" name="Google Shape;441;p92"/>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442" name="Shape 442"/>
        <p:cNvGrpSpPr/>
        <p:nvPr/>
      </p:nvGrpSpPr>
      <p:grpSpPr>
        <a:xfrm>
          <a:off x="0" y="0"/>
          <a:ext cx="0" cy="0"/>
          <a:chOff x="0" y="0"/>
          <a:chExt cx="0" cy="0"/>
        </a:xfrm>
      </p:grpSpPr>
      <p:sp>
        <p:nvSpPr>
          <p:cNvPr id="443" name="Google Shape;443;p93"/>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44" name="Google Shape;444;p93"/>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5" name="Google Shape;445;p9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446" name="Google Shape;446;p9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447" name="Google Shape;447;p9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dk2"/>
        </a:solidFill>
      </p:bgPr>
    </p:bg>
    <p:spTree>
      <p:nvGrpSpPr>
        <p:cNvPr id="59" name="Shape 59"/>
        <p:cNvGrpSpPr/>
        <p:nvPr/>
      </p:nvGrpSpPr>
      <p:grpSpPr>
        <a:xfrm>
          <a:off x="0" y="0"/>
          <a:ext cx="0" cy="0"/>
          <a:chOff x="0" y="0"/>
          <a:chExt cx="0" cy="0"/>
        </a:xfrm>
      </p:grpSpPr>
      <p:sp>
        <p:nvSpPr>
          <p:cNvPr id="60" name="Google Shape;60;p1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p:cSld name="Code Top">
    <p:spTree>
      <p:nvGrpSpPr>
        <p:cNvPr id="448" name="Shape 448"/>
        <p:cNvGrpSpPr/>
        <p:nvPr/>
      </p:nvGrpSpPr>
      <p:grpSpPr>
        <a:xfrm>
          <a:off x="0" y="0"/>
          <a:ext cx="0" cy="0"/>
          <a:chOff x="0" y="0"/>
          <a:chExt cx="0" cy="0"/>
        </a:xfrm>
      </p:grpSpPr>
      <p:sp>
        <p:nvSpPr>
          <p:cNvPr id="449" name="Google Shape;449;p94"/>
          <p:cNvSpPr txBox="1"/>
          <p:nvPr>
            <p:ph idx="1" type="body"/>
          </p:nvPr>
        </p:nvSpPr>
        <p:spPr>
          <a:xfrm>
            <a:off x="0" y="0"/>
            <a:ext cx="9144000" cy="2838600"/>
          </a:xfrm>
          <a:prstGeom prst="rect">
            <a:avLst/>
          </a:prstGeom>
          <a:solidFill>
            <a:schemeClr val="dk2"/>
          </a:solidFill>
          <a:ln>
            <a:noFill/>
          </a:ln>
        </p:spPr>
        <p:txBody>
          <a:bodyPr anchorCtr="0" anchor="b" bIns="68575" lIns="68575" spcFirstLastPara="1" rIns="68575" wrap="square" tIns="68575">
            <a:noAutofit/>
          </a:bodyPr>
          <a:lstStyle>
            <a:lvl1pPr indent="-228600" lvl="0" marL="457200" marR="0" rtl="0" algn="l">
              <a:lnSpc>
                <a:spcPct val="90000"/>
              </a:lnSpc>
              <a:spcBef>
                <a:spcPts val="0"/>
              </a:spcBef>
              <a:spcAft>
                <a:spcPts val="0"/>
              </a:spcAft>
              <a:buClr>
                <a:schemeClr val="lt1"/>
              </a:buClr>
              <a:buSzPts val="1100"/>
              <a:buFont typeface="Consolas"/>
              <a:buNone/>
              <a:defRPr b="0" i="0" sz="2100" u="none" cap="none" strike="noStrike">
                <a:solidFill>
                  <a:schemeClr val="dk1"/>
                </a:solidFill>
                <a:latin typeface="Calibri"/>
                <a:ea typeface="Calibri"/>
                <a:cs typeface="Calibri"/>
                <a:sym typeface="Calibri"/>
              </a:defRPr>
            </a:lvl1pPr>
            <a:lvl2pPr indent="-228600" lvl="1" marL="914400" marR="0" rtl="0" algn="l">
              <a:lnSpc>
                <a:spcPct val="90000"/>
              </a:lnSpc>
              <a:spcBef>
                <a:spcPts val="0"/>
              </a:spcBef>
              <a:spcAft>
                <a:spcPts val="0"/>
              </a:spcAft>
              <a:buClr>
                <a:srgbClr val="424244"/>
              </a:buClr>
              <a:buSzPts val="1100"/>
              <a:buFont typeface="Consolas"/>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0"/>
              </a:spcBef>
              <a:spcAft>
                <a:spcPts val="0"/>
              </a:spcAft>
              <a:buClr>
                <a:srgbClr val="424244"/>
              </a:buClr>
              <a:buSzPts val="1100"/>
              <a:buFont typeface="Consolas"/>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0"/>
              </a:spcBef>
              <a:spcAft>
                <a:spcPts val="0"/>
              </a:spcAft>
              <a:buClr>
                <a:srgbClr val="424244"/>
              </a:buClr>
              <a:buSzPts val="1100"/>
              <a:buFont typeface="Consolas"/>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0"/>
              </a:spcBef>
              <a:spcAft>
                <a:spcPts val="0"/>
              </a:spcAft>
              <a:buClr>
                <a:srgbClr val="424244"/>
              </a:buClr>
              <a:buSzPts val="1100"/>
              <a:buFont typeface="Consolas"/>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50" name="Google Shape;450;p94"/>
          <p:cNvSpPr txBox="1"/>
          <p:nvPr>
            <p:ph idx="2" type="body"/>
          </p:nvPr>
        </p:nvSpPr>
        <p:spPr>
          <a:xfrm>
            <a:off x="450851" y="3665219"/>
            <a:ext cx="8175900" cy="9954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0"/>
              </a:spcBef>
              <a:spcAft>
                <a:spcPts val="0"/>
              </a:spcAft>
              <a:buClr>
                <a:schemeClr val="accent1"/>
              </a:buClr>
              <a:buSzPts val="1100"/>
              <a:buFont typeface="PT Sans"/>
              <a:buNone/>
              <a:defRPr b="0" i="0" sz="2100" u="none" cap="none" strike="noStrike">
                <a:solidFill>
                  <a:schemeClr val="dk1"/>
                </a:solidFill>
                <a:latin typeface="Calibri"/>
                <a:ea typeface="Calibri"/>
                <a:cs typeface="Calibri"/>
                <a:sym typeface="Calibri"/>
              </a:defRPr>
            </a:lvl1pPr>
            <a:lvl2pPr indent="-228600" lvl="1" marL="914400" marR="0" rtl="0" algn="l">
              <a:lnSpc>
                <a:spcPct val="90000"/>
              </a:lnSpc>
              <a:spcBef>
                <a:spcPts val="800"/>
              </a:spcBef>
              <a:spcAft>
                <a:spcPts val="0"/>
              </a:spcAft>
              <a:buClr>
                <a:srgbClr val="808084"/>
              </a:buClr>
              <a:buSzPts val="1100"/>
              <a:buFont typeface="PT Sans"/>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800"/>
              </a:spcBef>
              <a:spcAft>
                <a:spcPts val="0"/>
              </a:spcAft>
              <a:buClr>
                <a:srgbClr val="808084"/>
              </a:buClr>
              <a:buSzPts val="1100"/>
              <a:buFont typeface="PT Sans"/>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800"/>
              </a:spcBef>
              <a:spcAft>
                <a:spcPts val="0"/>
              </a:spcAft>
              <a:buClr>
                <a:srgbClr val="808084"/>
              </a:buClr>
              <a:buSzPts val="1100"/>
              <a:buFont typeface="PT Sans"/>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800"/>
              </a:spcBef>
              <a:spcAft>
                <a:spcPts val="0"/>
              </a:spcAft>
              <a:buClr>
                <a:srgbClr val="808084"/>
              </a:buClr>
              <a:buSzPts val="1100"/>
              <a:buFont typeface="PT Sans"/>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8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51" name="Google Shape;451;p94"/>
          <p:cNvSpPr txBox="1"/>
          <p:nvPr>
            <p:ph type="title"/>
          </p:nvPr>
        </p:nvSpPr>
        <p:spPr>
          <a:xfrm>
            <a:off x="450849" y="2876550"/>
            <a:ext cx="8175900" cy="738000"/>
          </a:xfrm>
          <a:prstGeom prst="rect">
            <a:avLst/>
          </a:prstGeom>
          <a:noFill/>
          <a:ln>
            <a:noFill/>
          </a:ln>
        </p:spPr>
        <p:txBody>
          <a:bodyPr anchorCtr="0" anchor="b"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3" Type="http://schemas.openxmlformats.org/officeDocument/2006/relationships/theme" Target="../theme/theme3.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7.xml"/><Relationship Id="rId22" Type="http://schemas.openxmlformats.org/officeDocument/2006/relationships/slideLayout" Target="../slideLayouts/slideLayout69.xml"/><Relationship Id="rId21" Type="http://schemas.openxmlformats.org/officeDocument/2006/relationships/slideLayout" Target="../slideLayouts/slideLayout68.xml"/><Relationship Id="rId23" Type="http://schemas.openxmlformats.org/officeDocument/2006/relationships/theme" Target="../theme/theme5.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19" Type="http://schemas.openxmlformats.org/officeDocument/2006/relationships/slideLayout" Target="../slideLayouts/slideLayout66.xml"/><Relationship Id="rId18"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9.xml"/><Relationship Id="rId22" Type="http://schemas.openxmlformats.org/officeDocument/2006/relationships/theme" Target="../theme/theme4.xml"/><Relationship Id="rId21" Type="http://schemas.openxmlformats.org/officeDocument/2006/relationships/slideLayout" Target="../slideLayouts/slideLayout90.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11" Type="http://schemas.openxmlformats.org/officeDocument/2006/relationships/slideLayout" Target="../slideLayouts/slideLayout80.xml"/><Relationship Id="rId10" Type="http://schemas.openxmlformats.org/officeDocument/2006/relationships/slideLayout" Target="../slideLayouts/slideLayout79.xml"/><Relationship Id="rId13" Type="http://schemas.openxmlformats.org/officeDocument/2006/relationships/slideLayout" Target="../slideLayouts/slideLayout82.xml"/><Relationship Id="rId12" Type="http://schemas.openxmlformats.org/officeDocument/2006/relationships/slideLayout" Target="../slideLayouts/slideLayout81.xml"/><Relationship Id="rId15" Type="http://schemas.openxmlformats.org/officeDocument/2006/relationships/slideLayout" Target="../slideLayouts/slideLayout84.xml"/><Relationship Id="rId14" Type="http://schemas.openxmlformats.org/officeDocument/2006/relationships/slideLayout" Target="../slideLayouts/slideLayout83.xml"/><Relationship Id="rId17" Type="http://schemas.openxmlformats.org/officeDocument/2006/relationships/slideLayout" Target="../slideLayouts/slideLayout86.xml"/><Relationship Id="rId16" Type="http://schemas.openxmlformats.org/officeDocument/2006/relationships/slideLayout" Target="../slideLayouts/slideLayout85.xml"/><Relationship Id="rId19" Type="http://schemas.openxmlformats.org/officeDocument/2006/relationships/slideLayout" Target="../slideLayouts/slideLayout88.xml"/><Relationship Id="rId18"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z">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b="1" sz="3600">
                <a:solidFill>
                  <a:schemeClr val="lt1"/>
                </a:solidFill>
              </a:defRPr>
            </a:lvl1pPr>
            <a:lvl2pPr lvl="1" rtl="0">
              <a:spcBef>
                <a:spcPts val="0"/>
              </a:spcBef>
              <a:spcAft>
                <a:spcPts val="0"/>
              </a:spcAft>
              <a:buClr>
                <a:schemeClr val="lt1"/>
              </a:buClr>
              <a:buSzPts val="3600"/>
              <a:buNone/>
              <a:defRPr b="1" sz="3600">
                <a:solidFill>
                  <a:schemeClr val="lt1"/>
                </a:solidFill>
              </a:defRPr>
            </a:lvl2pPr>
            <a:lvl3pPr lvl="2" rtl="0">
              <a:spcBef>
                <a:spcPts val="0"/>
              </a:spcBef>
              <a:spcAft>
                <a:spcPts val="0"/>
              </a:spcAft>
              <a:buClr>
                <a:schemeClr val="lt1"/>
              </a:buClr>
              <a:buSzPts val="3600"/>
              <a:buNone/>
              <a:defRPr b="1" sz="3600">
                <a:solidFill>
                  <a:schemeClr val="lt1"/>
                </a:solidFill>
              </a:defRPr>
            </a:lvl3pPr>
            <a:lvl4pPr lvl="3" rtl="0">
              <a:spcBef>
                <a:spcPts val="0"/>
              </a:spcBef>
              <a:spcAft>
                <a:spcPts val="0"/>
              </a:spcAft>
              <a:buClr>
                <a:schemeClr val="lt1"/>
              </a:buClr>
              <a:buSzPts val="3600"/>
              <a:buNone/>
              <a:defRPr b="1" sz="3600">
                <a:solidFill>
                  <a:schemeClr val="lt1"/>
                </a:solidFill>
              </a:defRPr>
            </a:lvl4pPr>
            <a:lvl5pPr lvl="4" rtl="0">
              <a:spcBef>
                <a:spcPts val="0"/>
              </a:spcBef>
              <a:spcAft>
                <a:spcPts val="0"/>
              </a:spcAft>
              <a:buClr>
                <a:schemeClr val="lt1"/>
              </a:buClr>
              <a:buSzPts val="3600"/>
              <a:buNone/>
              <a:defRPr b="1" sz="3600">
                <a:solidFill>
                  <a:schemeClr val="lt1"/>
                </a:solidFill>
              </a:defRPr>
            </a:lvl5pPr>
            <a:lvl6pPr lvl="5" rtl="0">
              <a:spcBef>
                <a:spcPts val="0"/>
              </a:spcBef>
              <a:spcAft>
                <a:spcPts val="0"/>
              </a:spcAft>
              <a:buClr>
                <a:schemeClr val="lt1"/>
              </a:buClr>
              <a:buSzPts val="3600"/>
              <a:buNone/>
              <a:defRPr b="1" sz="3600">
                <a:solidFill>
                  <a:schemeClr val="lt1"/>
                </a:solidFill>
              </a:defRPr>
            </a:lvl6pPr>
            <a:lvl7pPr lvl="6" rtl="0">
              <a:spcBef>
                <a:spcPts val="0"/>
              </a:spcBef>
              <a:spcAft>
                <a:spcPts val="0"/>
              </a:spcAft>
              <a:buClr>
                <a:schemeClr val="lt1"/>
              </a:buClr>
              <a:buSzPts val="3600"/>
              <a:buNone/>
              <a:defRPr b="1" sz="3600">
                <a:solidFill>
                  <a:schemeClr val="lt1"/>
                </a:solidFill>
              </a:defRPr>
            </a:lvl7pPr>
            <a:lvl8pPr lvl="7" rtl="0">
              <a:spcBef>
                <a:spcPts val="0"/>
              </a:spcBef>
              <a:spcAft>
                <a:spcPts val="0"/>
              </a:spcAft>
              <a:buClr>
                <a:schemeClr val="lt1"/>
              </a:buClr>
              <a:buSzPts val="3600"/>
              <a:buNone/>
              <a:defRPr b="1" sz="3600">
                <a:solidFill>
                  <a:schemeClr val="lt1"/>
                </a:solidFill>
              </a:defRPr>
            </a:lvl8pPr>
            <a:lvl9pPr lvl="8" rtl="0">
              <a:spcBef>
                <a:spcPts val="0"/>
              </a:spcBef>
              <a:spcAft>
                <a:spcPts val="0"/>
              </a:spcAft>
              <a:buClr>
                <a:schemeClr val="lt1"/>
              </a:buClr>
              <a:buSzPts val="3600"/>
              <a:buNone/>
              <a:defRPr b="1" sz="3600">
                <a:solidFill>
                  <a:schemeClr val="lt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8" name="Google Shape;8;p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z">
    <p:bg>
      <p:bgPr>
        <a:solidFill>
          <a:schemeClr val="lt1"/>
        </a:solidFill>
      </p:bgPr>
    </p:bg>
    <p:spTree>
      <p:nvGrpSpPr>
        <p:cNvPr id="130" name="Shape 130"/>
        <p:cNvGrpSpPr/>
        <p:nvPr/>
      </p:nvGrpSpPr>
      <p:grpSpPr>
        <a:xfrm>
          <a:off x="0" y="0"/>
          <a:ext cx="0" cy="0"/>
          <a:chOff x="0" y="0"/>
          <a:chExt cx="0" cy="0"/>
        </a:xfrm>
      </p:grpSpPr>
      <p:sp>
        <p:nvSpPr>
          <p:cNvPr id="131" name="Google Shape;131;p2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b="1" sz="3600">
                <a:solidFill>
                  <a:schemeClr val="lt1"/>
                </a:solidFill>
              </a:defRPr>
            </a:lvl1pPr>
            <a:lvl2pPr lvl="1" rtl="0">
              <a:spcBef>
                <a:spcPts val="0"/>
              </a:spcBef>
              <a:spcAft>
                <a:spcPts val="0"/>
              </a:spcAft>
              <a:buClr>
                <a:schemeClr val="lt1"/>
              </a:buClr>
              <a:buSzPts val="3600"/>
              <a:buNone/>
              <a:defRPr b="1" sz="3600">
                <a:solidFill>
                  <a:schemeClr val="lt1"/>
                </a:solidFill>
              </a:defRPr>
            </a:lvl2pPr>
            <a:lvl3pPr lvl="2" rtl="0">
              <a:spcBef>
                <a:spcPts val="0"/>
              </a:spcBef>
              <a:spcAft>
                <a:spcPts val="0"/>
              </a:spcAft>
              <a:buClr>
                <a:schemeClr val="lt1"/>
              </a:buClr>
              <a:buSzPts val="3600"/>
              <a:buNone/>
              <a:defRPr b="1" sz="3600">
                <a:solidFill>
                  <a:schemeClr val="lt1"/>
                </a:solidFill>
              </a:defRPr>
            </a:lvl3pPr>
            <a:lvl4pPr lvl="3" rtl="0">
              <a:spcBef>
                <a:spcPts val="0"/>
              </a:spcBef>
              <a:spcAft>
                <a:spcPts val="0"/>
              </a:spcAft>
              <a:buClr>
                <a:schemeClr val="lt1"/>
              </a:buClr>
              <a:buSzPts val="3600"/>
              <a:buNone/>
              <a:defRPr b="1" sz="3600">
                <a:solidFill>
                  <a:schemeClr val="lt1"/>
                </a:solidFill>
              </a:defRPr>
            </a:lvl4pPr>
            <a:lvl5pPr lvl="4" rtl="0">
              <a:spcBef>
                <a:spcPts val="0"/>
              </a:spcBef>
              <a:spcAft>
                <a:spcPts val="0"/>
              </a:spcAft>
              <a:buClr>
                <a:schemeClr val="lt1"/>
              </a:buClr>
              <a:buSzPts val="3600"/>
              <a:buNone/>
              <a:defRPr b="1" sz="3600">
                <a:solidFill>
                  <a:schemeClr val="lt1"/>
                </a:solidFill>
              </a:defRPr>
            </a:lvl5pPr>
            <a:lvl6pPr lvl="5" rtl="0">
              <a:spcBef>
                <a:spcPts val="0"/>
              </a:spcBef>
              <a:spcAft>
                <a:spcPts val="0"/>
              </a:spcAft>
              <a:buClr>
                <a:schemeClr val="lt1"/>
              </a:buClr>
              <a:buSzPts val="3600"/>
              <a:buNone/>
              <a:defRPr b="1" sz="3600">
                <a:solidFill>
                  <a:schemeClr val="lt1"/>
                </a:solidFill>
              </a:defRPr>
            </a:lvl6pPr>
            <a:lvl7pPr lvl="6" rtl="0">
              <a:spcBef>
                <a:spcPts val="0"/>
              </a:spcBef>
              <a:spcAft>
                <a:spcPts val="0"/>
              </a:spcAft>
              <a:buClr>
                <a:schemeClr val="lt1"/>
              </a:buClr>
              <a:buSzPts val="3600"/>
              <a:buNone/>
              <a:defRPr b="1" sz="3600">
                <a:solidFill>
                  <a:schemeClr val="lt1"/>
                </a:solidFill>
              </a:defRPr>
            </a:lvl7pPr>
            <a:lvl8pPr lvl="7" rtl="0">
              <a:spcBef>
                <a:spcPts val="0"/>
              </a:spcBef>
              <a:spcAft>
                <a:spcPts val="0"/>
              </a:spcAft>
              <a:buClr>
                <a:schemeClr val="lt1"/>
              </a:buClr>
              <a:buSzPts val="3600"/>
              <a:buNone/>
              <a:defRPr b="1" sz="3600">
                <a:solidFill>
                  <a:schemeClr val="lt1"/>
                </a:solidFill>
              </a:defRPr>
            </a:lvl8pPr>
            <a:lvl9pPr lvl="8" rtl="0">
              <a:spcBef>
                <a:spcPts val="0"/>
              </a:spcBef>
              <a:spcAft>
                <a:spcPts val="0"/>
              </a:spcAft>
              <a:buClr>
                <a:schemeClr val="lt1"/>
              </a:buClr>
              <a:buSzPts val="3600"/>
              <a:buNone/>
              <a:defRPr b="1" sz="3600">
                <a:solidFill>
                  <a:schemeClr val="lt1"/>
                </a:solidFill>
              </a:defRPr>
            </a:lvl9pPr>
          </a:lstStyle>
          <a:p/>
        </p:txBody>
      </p:sp>
      <p:sp>
        <p:nvSpPr>
          <p:cNvPr id="132" name="Google Shape;132;p2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133" name="Google Shape;133;p2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0" name="Shape 240"/>
        <p:cNvGrpSpPr/>
        <p:nvPr/>
      </p:nvGrpSpPr>
      <p:grpSpPr>
        <a:xfrm>
          <a:off x="0" y="0"/>
          <a:ext cx="0" cy="0"/>
          <a:chOff x="0" y="0"/>
          <a:chExt cx="0" cy="0"/>
        </a:xfrm>
      </p:grpSpPr>
      <p:sp>
        <p:nvSpPr>
          <p:cNvPr id="241" name="Google Shape;241;p5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242" name="Google Shape;242;p5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3" name="Google Shape;243;p5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z">
    <p:bg>
      <p:bgPr>
        <a:solidFill>
          <a:schemeClr val="lt1"/>
        </a:solidFill>
      </p:bgPr>
    </p:bg>
    <p:spTree>
      <p:nvGrpSpPr>
        <p:cNvPr id="350" name="Shape 350"/>
        <p:cNvGrpSpPr/>
        <p:nvPr/>
      </p:nvGrpSpPr>
      <p:grpSpPr>
        <a:xfrm>
          <a:off x="0" y="0"/>
          <a:ext cx="0" cy="0"/>
          <a:chOff x="0" y="0"/>
          <a:chExt cx="0" cy="0"/>
        </a:xfrm>
      </p:grpSpPr>
      <p:sp>
        <p:nvSpPr>
          <p:cNvPr id="351" name="Google Shape;351;p7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352" name="Google Shape;352;p7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3" name="Google Shape;353;p7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5.xml"/><Relationship Id="rId3" Type="http://schemas.openxmlformats.org/officeDocument/2006/relationships/image" Target="../media/image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hyperlink" Target="http://reactivex.io/documentation/subject.html" TargetMode="External"/><Relationship Id="rId4" Type="http://schemas.openxmlformats.org/officeDocument/2006/relationships/hyperlink" Target="https://www.learnrxjs.io/" TargetMode="External"/><Relationship Id="rId5" Type="http://schemas.openxmlformats.org/officeDocument/2006/relationships/hyperlink" Target="https://rxjs.dev/operator-decision-tree" TargetMode="External"/><Relationship Id="rId6" Type="http://schemas.openxmlformats.org/officeDocument/2006/relationships/hyperlink" Target="https://rxjs-dev.firebaseapp.com/api"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3.xml"/><Relationship Id="rId3" Type="http://schemas.openxmlformats.org/officeDocument/2006/relationships/image" Target="../media/image3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hyperlink" Target="https://github.com/wardbell/subsink"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1.xml"/><Relationship Id="rId3" Type="http://schemas.openxmlformats.org/officeDocument/2006/relationships/image" Target="../media/image9.png"/><Relationship Id="rId4" Type="http://schemas.openxmlformats.org/officeDocument/2006/relationships/hyperlink" Target="https://codewithdan.me/ng-architecture-workshop"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2.xml"/><Relationship Id="rId3" Type="http://schemas.openxmlformats.org/officeDocument/2006/relationships/hyperlink" Target="https://codewithdan.me/angular-arc-labs" TargetMode="External"/><Relationship Id="rId4" Type="http://schemas.openxmlformats.org/officeDocument/2006/relationships/image" Target="../media/image9.png"/><Relationship Id="rId5" Type="http://schemas.openxmlformats.org/officeDocument/2006/relationships/hyperlink" Target="https://jpapa.me/afa-1"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3.xml"/><Relationship Id="rId3" Type="http://schemas.openxmlformats.org/officeDocument/2006/relationships/image" Target="../media/image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44.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4.xml"/><Relationship Id="rId3" Type="http://schemas.openxmlformats.org/officeDocument/2006/relationships/hyperlink" Target="https://github.com/DanWahlin/Observable-Store"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5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2.xml"/><Relationship Id="rId3" Type="http://schemas.openxmlformats.org/officeDocument/2006/relationships/hyperlink" Target="https://github.com/ngrx/platform"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3.xml"/><Relationship Id="rId3" Type="http://schemas.openxmlformats.org/officeDocument/2006/relationships/image" Target="../media/image50.gi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4.xml"/><Relationship Id="rId3" Type="http://schemas.openxmlformats.org/officeDocument/2006/relationships/hyperlink" Target="https://github.com/johnpapa/ngrx-demo" TargetMode="External"/><Relationship Id="rId4" Type="http://schemas.openxmlformats.org/officeDocument/2006/relationships/hyperlink" Target="https://github.com/DanWahlin/angular-architecture/tree/master/state-management" TargetMode="External"/><Relationship Id="rId5" Type="http://schemas.openxmlformats.org/officeDocument/2006/relationships/image" Target="../media/image4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56.xml"/><Relationship Id="rId3" Type="http://schemas.openxmlformats.org/officeDocument/2006/relationships/image" Target="../media/image46.png"/><Relationship Id="rId4" Type="http://schemas.openxmlformats.org/officeDocument/2006/relationships/image" Target="../media/image4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7.xml"/><Relationship Id="rId3" Type="http://schemas.openxmlformats.org/officeDocument/2006/relationships/image" Target="../media/image4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9.xml"/><Relationship Id="rId3" Type="http://schemas.openxmlformats.org/officeDocument/2006/relationships/hyperlink" Target="https://codewithdan.me/angular-arc-labs" TargetMode="External"/><Relationship Id="rId4" Type="http://schemas.openxmlformats.org/officeDocument/2006/relationships/image" Target="../media/image49.png"/><Relationship Id="rId5" Type="http://schemas.openxmlformats.org/officeDocument/2006/relationships/hyperlink" Target="https://jpapa.me/afa-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hyperlink" Target="https://jpapa.me/afa-1" TargetMode="External"/><Relationship Id="rId4" Type="http://schemas.openxmlformats.org/officeDocument/2006/relationships/hyperlink" Target="https://github.com/DanWahlin/angular-architecture" TargetMode="External"/><Relationship Id="rId5" Type="http://schemas.openxmlformats.org/officeDocument/2006/relationships/hyperlink" Target="https://codewithdan.me/angular-arc-lab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jpapa.me/afa-1"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hyperlink" Target="http://www.jsontots.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image" Target="../media/image16.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 Id="rId3" Type="http://schemas.openxmlformats.org/officeDocument/2006/relationships/image" Target="../media/image30.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 Id="rId3" Type="http://schemas.openxmlformats.org/officeDocument/2006/relationships/image" Target="../media/image31.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0.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11.png"/><Relationship Id="rId6"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1.xml"/><Relationship Id="rId3" Type="http://schemas.openxmlformats.org/officeDocument/2006/relationships/image" Target="../media/image29.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2.xml"/><Relationship Id="rId3" Type="http://schemas.openxmlformats.org/officeDocument/2006/relationships/image" Target="../media/image33.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3.xml"/><Relationship Id="rId3" Type="http://schemas.openxmlformats.org/officeDocument/2006/relationships/image" Target="../media/image16.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hyperlink" Target="https://codewithdan.me/angular-arc-labs" TargetMode="External"/><Relationship Id="rId4" Type="http://schemas.openxmlformats.org/officeDocument/2006/relationships/image" Target="../media/image9.png"/><Relationship Id="rId5" Type="http://schemas.openxmlformats.org/officeDocument/2006/relationships/hyperlink" Target="https://jpapa.me/afa-1"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2.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3.xml"/><Relationship Id="rId3" Type="http://schemas.openxmlformats.org/officeDocument/2006/relationships/image" Target="../media/image23.jpg"/><Relationship Id="rId4" Type="http://schemas.openxmlformats.org/officeDocument/2006/relationships/image" Target="../media/image52.png"/><Relationship Id="rId5"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2.xml"/><Relationship Id="rId3" Type="http://schemas.openxmlformats.org/officeDocument/2006/relationships/image" Target="../media/image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3.xml"/><Relationship Id="rId3" Type="http://schemas.openxmlformats.org/officeDocument/2006/relationships/image" Target="../media/image25.png"/><Relationship Id="rId4" Type="http://schemas.openxmlformats.org/officeDocument/2006/relationships/image" Target="../media/image11.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2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4.xml"/><Relationship Id="rId3" Type="http://schemas.openxmlformats.org/officeDocument/2006/relationships/image" Target="../media/image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6.xml"/><Relationship Id="rId3" Type="http://schemas.openxmlformats.org/officeDocument/2006/relationships/image" Target="../media/image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hyperlink" Target="https://codewithdan.me/ng-interfaces-type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5.xml"/><Relationship Id="rId3" Type="http://schemas.openxmlformats.org/officeDocument/2006/relationships/hyperlink" Target="https://codewithdan.me/angular-arc-labs" TargetMode="External"/><Relationship Id="rId4" Type="http://schemas.openxmlformats.org/officeDocument/2006/relationships/image" Target="../media/image9.png"/><Relationship Id="rId5" Type="http://schemas.openxmlformats.org/officeDocument/2006/relationships/image" Target="../media/image42.gif"/><Relationship Id="rId6" Type="http://schemas.openxmlformats.org/officeDocument/2006/relationships/hyperlink" Target="https://jpapa.me/afa-1"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6.xml"/><Relationship Id="rId3" Type="http://schemas.openxmlformats.org/officeDocument/2006/relationships/image" Target="../media/image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7.xml"/><Relationship Id="rId3" Type="http://schemas.openxmlformats.org/officeDocument/2006/relationships/hyperlink" Target="https://github.com/danwahlin/angular-architecture"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8.xml"/><Relationship Id="rId3" Type="http://schemas.openxmlformats.org/officeDocument/2006/relationships/image" Target="../media/image32.gi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1.xml"/><Relationship Id="rId3" Type="http://schemas.openxmlformats.org/officeDocument/2006/relationships/image" Target="../media/image40.gif"/><Relationship Id="rId4" Type="http://schemas.openxmlformats.org/officeDocument/2006/relationships/hyperlink" Target="https://codewithdan.me/rxjs-diagrams"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3.xml"/><Relationship Id="rId3" Type="http://schemas.openxmlformats.org/officeDocument/2006/relationships/hyperlink" Target="https://codewithdan.me/rxjs-diagrams" TargetMode="External"/><Relationship Id="rId4" Type="http://schemas.openxmlformats.org/officeDocument/2006/relationships/image" Target="../media/image41.gi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5.xml"/><Relationship Id="rId3" Type="http://schemas.openxmlformats.org/officeDocument/2006/relationships/image" Target="../media/image37.gif"/><Relationship Id="rId4" Type="http://schemas.openxmlformats.org/officeDocument/2006/relationships/image" Target="../media/image36.gi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6.xml"/><Relationship Id="rId3" Type="http://schemas.openxmlformats.org/officeDocument/2006/relationships/image" Target="../media/image35.png"/><Relationship Id="rId4" Type="http://schemas.openxmlformats.org/officeDocument/2006/relationships/image" Target="../media/image3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7.xml"/><Relationship Id="rId3" Type="http://schemas.openxmlformats.org/officeDocument/2006/relationships/hyperlink" Target="https://codewithdan.me/rxjs-diagrams" TargetMode="External"/><Relationship Id="rId4" Type="http://schemas.openxmlformats.org/officeDocument/2006/relationships/image" Target="../media/image39.gi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95"/>
          <p:cNvSpPr txBox="1"/>
          <p:nvPr>
            <p:ph type="ctrTitle"/>
          </p:nvPr>
        </p:nvSpPr>
        <p:spPr>
          <a:xfrm>
            <a:off x="675550" y="711250"/>
            <a:ext cx="7772400" cy="66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0" sz="2400">
              <a:latin typeface="PT Sans"/>
              <a:ea typeface="PT Sans"/>
              <a:cs typeface="PT Sans"/>
              <a:sym typeface="PT Sans"/>
            </a:endParaRPr>
          </a:p>
          <a:p>
            <a:pPr indent="0" lvl="0" marL="0" rtl="0" algn="ctr">
              <a:spcBef>
                <a:spcPts val="0"/>
              </a:spcBef>
              <a:spcAft>
                <a:spcPts val="0"/>
              </a:spcAft>
              <a:buNone/>
            </a:pPr>
            <a:r>
              <a:rPr b="0" lang="en" sz="2400">
                <a:latin typeface="PT Sans"/>
                <a:ea typeface="PT Sans"/>
                <a:cs typeface="PT Sans"/>
                <a:sym typeface="PT Sans"/>
              </a:rPr>
              <a:t>  </a:t>
            </a:r>
            <a:endParaRPr b="0" sz="2400">
              <a:latin typeface="PT Sans"/>
              <a:ea typeface="PT Sans"/>
              <a:cs typeface="PT Sans"/>
              <a:sym typeface="PT Sans"/>
            </a:endParaRPr>
          </a:p>
          <a:p>
            <a:pPr indent="0" lvl="0" marL="0" rtl="0" algn="l">
              <a:spcBef>
                <a:spcPts val="0"/>
              </a:spcBef>
              <a:spcAft>
                <a:spcPts val="0"/>
              </a:spcAft>
              <a:buNone/>
            </a:pPr>
            <a:r>
              <a:rPr b="0" lang="en" sz="2400">
                <a:latin typeface="PT Sans"/>
                <a:ea typeface="PT Sans"/>
                <a:cs typeface="PT Sans"/>
                <a:sym typeface="PT Sans"/>
              </a:rPr>
              <a:t>ngular for Architects</a:t>
            </a:r>
            <a:endParaRPr b="0" sz="2400">
              <a:latin typeface="PT Sans"/>
              <a:ea typeface="PT Sans"/>
              <a:cs typeface="PT Sans"/>
              <a:sym typeface="PT Sans"/>
            </a:endParaRPr>
          </a:p>
        </p:txBody>
      </p:sp>
      <p:pic>
        <p:nvPicPr>
          <p:cNvPr id="457" name="Google Shape;457;p95"/>
          <p:cNvPicPr preferRelativeResize="0"/>
          <p:nvPr/>
        </p:nvPicPr>
        <p:blipFill>
          <a:blip r:embed="rId3">
            <a:alphaModFix/>
          </a:blip>
          <a:stretch>
            <a:fillRect/>
          </a:stretch>
        </p:blipFill>
        <p:spPr>
          <a:xfrm>
            <a:off x="157627" y="821149"/>
            <a:ext cx="609404" cy="662400"/>
          </a:xfrm>
          <a:prstGeom prst="rect">
            <a:avLst/>
          </a:prstGeom>
          <a:noFill/>
          <a:ln>
            <a:noFill/>
          </a:ln>
        </p:spPr>
      </p:pic>
      <p:sp>
        <p:nvSpPr>
          <p:cNvPr id="458" name="Google Shape;458;p95"/>
          <p:cNvSpPr txBox="1"/>
          <p:nvPr>
            <p:ph idx="1" type="subTitle"/>
          </p:nvPr>
        </p:nvSpPr>
        <p:spPr>
          <a:xfrm>
            <a:off x="945350" y="3926300"/>
            <a:ext cx="2095200" cy="77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T Sans"/>
                <a:ea typeface="PT Sans"/>
                <a:cs typeface="PT Sans"/>
                <a:sym typeface="PT Sans"/>
              </a:rPr>
              <a:t>Dan Wahlin</a:t>
            </a:r>
            <a:br>
              <a:rPr lang="en">
                <a:latin typeface="PT Sans"/>
                <a:ea typeface="PT Sans"/>
                <a:cs typeface="PT Sans"/>
                <a:sym typeface="PT Sans"/>
              </a:rPr>
            </a:br>
            <a:r>
              <a:rPr lang="en">
                <a:latin typeface="PT Sans"/>
                <a:ea typeface="PT Sans"/>
                <a:cs typeface="PT Sans"/>
                <a:sym typeface="PT Sans"/>
              </a:rPr>
              <a:t>                           </a:t>
            </a:r>
            <a:endParaRPr>
              <a:latin typeface="PT Sans"/>
              <a:ea typeface="PT Sans"/>
              <a:cs typeface="PT Sans"/>
              <a:sym typeface="PT Sans"/>
            </a:endParaRPr>
          </a:p>
        </p:txBody>
      </p:sp>
      <p:sp>
        <p:nvSpPr>
          <p:cNvPr id="459" name="Google Shape;459;p95"/>
          <p:cNvSpPr/>
          <p:nvPr/>
        </p:nvSpPr>
        <p:spPr>
          <a:xfrm>
            <a:off x="0" y="-1250"/>
            <a:ext cx="9144000" cy="662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 name="Google Shape;460;p95"/>
          <p:cNvCxnSpPr/>
          <p:nvPr/>
        </p:nvCxnSpPr>
        <p:spPr>
          <a:xfrm>
            <a:off x="0" y="68470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461" name="Google Shape;461;p95"/>
          <p:cNvSpPr txBox="1"/>
          <p:nvPr>
            <p:ph idx="1" type="subTitle"/>
          </p:nvPr>
        </p:nvSpPr>
        <p:spPr>
          <a:xfrm>
            <a:off x="6204825" y="3926300"/>
            <a:ext cx="2095200" cy="7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T Sans"/>
                <a:ea typeface="PT Sans"/>
                <a:cs typeface="PT Sans"/>
                <a:sym typeface="PT Sans"/>
              </a:rPr>
              <a:t>John Papa</a:t>
            </a:r>
            <a:br>
              <a:rPr lang="en">
                <a:latin typeface="PT Sans"/>
                <a:ea typeface="PT Sans"/>
                <a:cs typeface="PT Sans"/>
                <a:sym typeface="PT Sans"/>
              </a:rPr>
            </a:br>
            <a:r>
              <a:rPr lang="en">
                <a:latin typeface="PT Sans"/>
                <a:ea typeface="PT Sans"/>
                <a:cs typeface="PT Sans"/>
                <a:sym typeface="PT Sans"/>
              </a:rPr>
              <a:t>                           </a:t>
            </a:r>
            <a:endParaRPr>
              <a:latin typeface="PT Sans"/>
              <a:ea typeface="PT Sans"/>
              <a:cs typeface="PT Sans"/>
              <a:sym typeface="PT Sans"/>
            </a:endParaRPr>
          </a:p>
        </p:txBody>
      </p:sp>
      <p:sp>
        <p:nvSpPr>
          <p:cNvPr id="462" name="Google Shape;462;p95"/>
          <p:cNvSpPr txBox="1"/>
          <p:nvPr/>
        </p:nvSpPr>
        <p:spPr>
          <a:xfrm>
            <a:off x="8424125" y="772425"/>
            <a:ext cx="6654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1</a:t>
            </a:r>
            <a:endParaRPr>
              <a:solidFill>
                <a:srgbClr val="FFFFFF"/>
              </a:solidFill>
            </a:endParaRPr>
          </a:p>
        </p:txBody>
      </p:sp>
      <p:sp>
        <p:nvSpPr>
          <p:cNvPr id="463" name="Google Shape;463;p95"/>
          <p:cNvSpPr txBox="1"/>
          <p:nvPr>
            <p:ph type="ctrTitle"/>
          </p:nvPr>
        </p:nvSpPr>
        <p:spPr>
          <a:xfrm>
            <a:off x="157625" y="1808824"/>
            <a:ext cx="7772400" cy="81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4800">
                <a:latin typeface="PT Sans"/>
                <a:ea typeface="PT Sans"/>
                <a:cs typeface="PT Sans"/>
                <a:sym typeface="PT Sans"/>
              </a:rPr>
              <a:t>Data Patterns</a:t>
            </a:r>
            <a:endParaRPr b="0" sz="4800">
              <a:latin typeface="PT Sans"/>
              <a:ea typeface="PT Sans"/>
              <a:cs typeface="PT Sans"/>
              <a:sym typeface="PT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10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Do They Generate?</a:t>
            </a:r>
            <a:endParaRPr/>
          </a:p>
        </p:txBody>
      </p:sp>
      <p:sp>
        <p:nvSpPr>
          <p:cNvPr id="529" name="Google Shape;529;p104"/>
          <p:cNvSpPr txBox="1"/>
          <p:nvPr>
            <p:ph idx="1" type="body"/>
          </p:nvPr>
        </p:nvSpPr>
        <p:spPr>
          <a:xfrm>
            <a:off x="699300" y="1565050"/>
            <a:ext cx="2900700" cy="13344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chemeClr val="dk1"/>
              </a:buClr>
              <a:buSzPts val="1100"/>
              <a:buFont typeface="Arial"/>
              <a:buNone/>
            </a:pPr>
            <a:r>
              <a:rPr lang="en" sz="1400">
                <a:solidFill>
                  <a:srgbClr val="0070C0"/>
                </a:solidFill>
                <a:latin typeface="Consolas"/>
                <a:ea typeface="Consolas"/>
                <a:cs typeface="Consolas"/>
                <a:sym typeface="Consolas"/>
              </a:rPr>
              <a:t>interface</a:t>
            </a:r>
            <a:r>
              <a:rPr lang="en" sz="1400">
                <a:latin typeface="Consolas"/>
                <a:ea typeface="Consolas"/>
                <a:cs typeface="Consolas"/>
                <a:sym typeface="Consolas"/>
              </a:rPr>
              <a:t> Customer {</a:t>
            </a:r>
            <a:endParaRPr sz="1400">
              <a:latin typeface="Consolas"/>
              <a:ea typeface="Consolas"/>
              <a:cs typeface="Consolas"/>
              <a:sym typeface="Consolas"/>
            </a:endParaRPr>
          </a:p>
          <a:p>
            <a:pPr indent="0" lvl="0" marL="0" rtl="0" algn="l">
              <a:spcBef>
                <a:spcPts val="600"/>
              </a:spcBef>
              <a:spcAft>
                <a:spcPts val="0"/>
              </a:spcAft>
              <a:buClr>
                <a:schemeClr val="dk1"/>
              </a:buClr>
              <a:buSzPts val="1100"/>
              <a:buFont typeface="Arial"/>
              <a:buNone/>
            </a:pPr>
            <a:r>
              <a:rPr lang="en" sz="1400">
                <a:latin typeface="Consolas"/>
                <a:ea typeface="Consolas"/>
                <a:cs typeface="Consolas"/>
                <a:sym typeface="Consolas"/>
              </a:rPr>
              <a:t>    name: string;</a:t>
            </a:r>
            <a:endParaRPr sz="1400">
              <a:latin typeface="Consolas"/>
              <a:ea typeface="Consolas"/>
              <a:cs typeface="Consolas"/>
              <a:sym typeface="Consolas"/>
            </a:endParaRPr>
          </a:p>
          <a:p>
            <a:pPr indent="0" lvl="0" marL="0" rtl="0" algn="l">
              <a:spcBef>
                <a:spcPts val="600"/>
              </a:spcBef>
              <a:spcAft>
                <a:spcPts val="0"/>
              </a:spcAft>
              <a:buClr>
                <a:schemeClr val="dk1"/>
              </a:buClr>
              <a:buSzPts val="1100"/>
              <a:buFont typeface="Arial"/>
              <a:buNone/>
            </a:pPr>
            <a:r>
              <a:rPr lang="en" sz="1400">
                <a:latin typeface="Consolas"/>
                <a:ea typeface="Consolas"/>
                <a:cs typeface="Consolas"/>
                <a:sym typeface="Consolas"/>
              </a:rPr>
              <a:t>    address: string</a:t>
            </a:r>
            <a:endParaRPr sz="1400">
              <a:latin typeface="Consolas"/>
              <a:ea typeface="Consolas"/>
              <a:cs typeface="Consolas"/>
              <a:sym typeface="Consolas"/>
            </a:endParaRPr>
          </a:p>
          <a:p>
            <a:pPr indent="0" lvl="0" marL="0" rtl="0" algn="l">
              <a:spcBef>
                <a:spcPts val="600"/>
              </a:spcBef>
              <a:spcAft>
                <a:spcPts val="0"/>
              </a:spcAft>
              <a:buClr>
                <a:schemeClr val="dk1"/>
              </a:buClr>
              <a:buSzPts val="1100"/>
              <a:buFont typeface="Arial"/>
              <a:buNone/>
            </a:pPr>
            <a:r>
              <a:rPr lang="en" sz="1400">
                <a:latin typeface="Consolas"/>
                <a:ea typeface="Consolas"/>
                <a:cs typeface="Consolas"/>
                <a:sym typeface="Consolas"/>
              </a:rPr>
              <a:t>}</a:t>
            </a:r>
            <a:endParaRPr sz="1400">
              <a:latin typeface="Consolas"/>
              <a:ea typeface="Consolas"/>
              <a:cs typeface="Consolas"/>
              <a:sym typeface="Consolas"/>
            </a:endParaRPr>
          </a:p>
          <a:p>
            <a:pPr indent="0" lvl="0" marL="0" rtl="0" algn="l">
              <a:spcBef>
                <a:spcPts val="600"/>
              </a:spcBef>
              <a:spcAft>
                <a:spcPts val="0"/>
              </a:spcAft>
              <a:buNone/>
            </a:pPr>
            <a:r>
              <a:t/>
            </a:r>
            <a:endParaRPr/>
          </a:p>
        </p:txBody>
      </p:sp>
      <p:sp>
        <p:nvSpPr>
          <p:cNvPr id="530" name="Google Shape;530;p104"/>
          <p:cNvSpPr txBox="1"/>
          <p:nvPr>
            <p:ph idx="1" type="body"/>
          </p:nvPr>
        </p:nvSpPr>
        <p:spPr>
          <a:xfrm>
            <a:off x="5633623" y="1293850"/>
            <a:ext cx="2900700" cy="1476900"/>
          </a:xfrm>
          <a:prstGeom prst="rect">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600"/>
              </a:spcBef>
              <a:spcAft>
                <a:spcPts val="0"/>
              </a:spcAft>
              <a:buNone/>
            </a:pPr>
            <a:r>
              <a:rPr lang="en" sz="1400">
                <a:latin typeface="Consolas"/>
                <a:ea typeface="Consolas"/>
                <a:cs typeface="Consolas"/>
                <a:sym typeface="Consolas"/>
              </a:rPr>
              <a:t>Nothing!!!</a:t>
            </a:r>
            <a:endParaRPr sz="1400">
              <a:latin typeface="Consolas"/>
              <a:ea typeface="Consolas"/>
              <a:cs typeface="Consolas"/>
              <a:sym typeface="Consolas"/>
            </a:endParaRPr>
          </a:p>
        </p:txBody>
      </p:sp>
      <p:cxnSp>
        <p:nvCxnSpPr>
          <p:cNvPr id="531" name="Google Shape;531;p104"/>
          <p:cNvCxnSpPr/>
          <p:nvPr/>
        </p:nvCxnSpPr>
        <p:spPr>
          <a:xfrm>
            <a:off x="3605925" y="1991750"/>
            <a:ext cx="1915500" cy="3600"/>
          </a:xfrm>
          <a:prstGeom prst="straightConnector1">
            <a:avLst/>
          </a:prstGeom>
          <a:noFill/>
          <a:ln cap="flat" cmpd="sng" w="28575">
            <a:solidFill>
              <a:srgbClr val="0070C0"/>
            </a:solidFill>
            <a:prstDash val="solid"/>
            <a:round/>
            <a:headEnd len="med" w="med" type="none"/>
            <a:tailEnd len="med" w="med" type="triangle"/>
          </a:ln>
        </p:spPr>
      </p:cxnSp>
      <p:sp>
        <p:nvSpPr>
          <p:cNvPr id="532" name="Google Shape;532;p104"/>
          <p:cNvSpPr txBox="1"/>
          <p:nvPr/>
        </p:nvSpPr>
        <p:spPr>
          <a:xfrm>
            <a:off x="3485013" y="1608880"/>
            <a:ext cx="20721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Generates</a:t>
            </a:r>
            <a:endParaRPr sz="1200"/>
          </a:p>
        </p:txBody>
      </p:sp>
      <p:sp>
        <p:nvSpPr>
          <p:cNvPr id="533" name="Google Shape;533;p104"/>
          <p:cNvSpPr txBox="1"/>
          <p:nvPr>
            <p:ph idx="1" type="body"/>
          </p:nvPr>
        </p:nvSpPr>
        <p:spPr>
          <a:xfrm>
            <a:off x="698125" y="3173774"/>
            <a:ext cx="2889300" cy="1801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br>
              <a:rPr b="1" lang="en" sz="1400">
                <a:solidFill>
                  <a:srgbClr val="0070C0"/>
                </a:solidFill>
                <a:latin typeface="Consolas"/>
                <a:ea typeface="Consolas"/>
                <a:cs typeface="Consolas"/>
                <a:sym typeface="Consolas"/>
              </a:rPr>
            </a:br>
            <a:r>
              <a:rPr lang="en" sz="1400">
                <a:solidFill>
                  <a:srgbClr val="0070C0"/>
                </a:solidFill>
                <a:latin typeface="Consolas"/>
                <a:ea typeface="Consolas"/>
                <a:cs typeface="Consolas"/>
                <a:sym typeface="Consolas"/>
              </a:rPr>
              <a:t>class</a:t>
            </a:r>
            <a:r>
              <a:rPr lang="en" sz="1400">
                <a:latin typeface="Consolas"/>
                <a:ea typeface="Consolas"/>
                <a:cs typeface="Consolas"/>
                <a:sym typeface="Consolas"/>
              </a:rPr>
              <a:t> Customer {</a:t>
            </a:r>
            <a:endParaRPr sz="1400">
              <a:latin typeface="Consolas"/>
              <a:ea typeface="Consolas"/>
              <a:cs typeface="Consolas"/>
              <a:sym typeface="Consolas"/>
            </a:endParaRPr>
          </a:p>
          <a:p>
            <a:pPr indent="0" lvl="0" marL="0" rtl="0" algn="l">
              <a:spcBef>
                <a:spcPts val="600"/>
              </a:spcBef>
              <a:spcAft>
                <a:spcPts val="0"/>
              </a:spcAft>
              <a:buNone/>
            </a:pPr>
            <a:r>
              <a:rPr lang="en" sz="1400">
                <a:latin typeface="Consolas"/>
                <a:ea typeface="Consolas"/>
                <a:cs typeface="Consolas"/>
                <a:sym typeface="Consolas"/>
              </a:rPr>
              <a:t>    name: string;</a:t>
            </a:r>
            <a:endParaRPr sz="1400">
              <a:latin typeface="Consolas"/>
              <a:ea typeface="Consolas"/>
              <a:cs typeface="Consolas"/>
              <a:sym typeface="Consolas"/>
            </a:endParaRPr>
          </a:p>
          <a:p>
            <a:pPr indent="0" lvl="0" marL="0" rtl="0" algn="l">
              <a:spcBef>
                <a:spcPts val="600"/>
              </a:spcBef>
              <a:spcAft>
                <a:spcPts val="0"/>
              </a:spcAft>
              <a:buNone/>
            </a:pPr>
            <a:r>
              <a:rPr lang="en" sz="1400">
                <a:latin typeface="Consolas"/>
                <a:ea typeface="Consolas"/>
                <a:cs typeface="Consolas"/>
                <a:sym typeface="Consolas"/>
              </a:rPr>
              <a:t>    address: string;</a:t>
            </a:r>
            <a:endParaRPr sz="1400">
              <a:latin typeface="Consolas"/>
              <a:ea typeface="Consolas"/>
              <a:cs typeface="Consolas"/>
              <a:sym typeface="Consolas"/>
            </a:endParaRPr>
          </a:p>
          <a:p>
            <a:pPr indent="0" lvl="0" marL="0" rtl="0" algn="l">
              <a:spcBef>
                <a:spcPts val="600"/>
              </a:spcBef>
              <a:spcAft>
                <a:spcPts val="0"/>
              </a:spcAft>
              <a:buNone/>
            </a:pPr>
            <a:r>
              <a:rPr lang="en" sz="1400">
                <a:latin typeface="Consolas"/>
                <a:ea typeface="Consolas"/>
                <a:cs typeface="Consolas"/>
                <a:sym typeface="Consolas"/>
              </a:rPr>
              <a:t>}</a:t>
            </a:r>
            <a:endParaRPr sz="1400">
              <a:latin typeface="Consolas"/>
              <a:ea typeface="Consolas"/>
              <a:cs typeface="Consolas"/>
              <a:sym typeface="Consolas"/>
            </a:endParaRPr>
          </a:p>
          <a:p>
            <a:pPr indent="0" lvl="0" marL="0" rtl="0" algn="l">
              <a:spcBef>
                <a:spcPts val="600"/>
              </a:spcBef>
              <a:spcAft>
                <a:spcPts val="0"/>
              </a:spcAft>
              <a:buNone/>
            </a:pPr>
            <a:r>
              <a:t/>
            </a:r>
            <a:endParaRPr sz="1400">
              <a:latin typeface="Consolas"/>
              <a:ea typeface="Consolas"/>
              <a:cs typeface="Consolas"/>
              <a:sym typeface="Consolas"/>
            </a:endParaRPr>
          </a:p>
          <a:p>
            <a:pPr indent="0" lvl="0" marL="0" rtl="0" algn="l">
              <a:spcBef>
                <a:spcPts val="600"/>
              </a:spcBef>
              <a:spcAft>
                <a:spcPts val="0"/>
              </a:spcAft>
              <a:buNone/>
            </a:pPr>
            <a:r>
              <a:t/>
            </a:r>
            <a:endParaRPr/>
          </a:p>
        </p:txBody>
      </p:sp>
      <p:sp>
        <p:nvSpPr>
          <p:cNvPr id="534" name="Google Shape;534;p104"/>
          <p:cNvSpPr txBox="1"/>
          <p:nvPr>
            <p:ph idx="1" type="body"/>
          </p:nvPr>
        </p:nvSpPr>
        <p:spPr>
          <a:xfrm>
            <a:off x="5644984" y="2891580"/>
            <a:ext cx="2889300" cy="2084100"/>
          </a:xfrm>
          <a:prstGeom prst="rect">
            <a:avLst/>
          </a:prstGeom>
          <a:solidFill>
            <a:srgbClr val="F3F3F3"/>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lang="en" sz="1400">
                <a:latin typeface="Consolas"/>
                <a:ea typeface="Consolas"/>
                <a:cs typeface="Consolas"/>
                <a:sym typeface="Consolas"/>
              </a:rPr>
              <a:t>"use strict";</a:t>
            </a:r>
            <a:endParaRPr sz="1400">
              <a:latin typeface="Consolas"/>
              <a:ea typeface="Consolas"/>
              <a:cs typeface="Consolas"/>
              <a:sym typeface="Consolas"/>
            </a:endParaRPr>
          </a:p>
          <a:p>
            <a:pPr indent="0" lvl="0" marL="0" rtl="0" algn="l">
              <a:spcBef>
                <a:spcPts val="600"/>
              </a:spcBef>
              <a:spcAft>
                <a:spcPts val="0"/>
              </a:spcAft>
              <a:buNone/>
            </a:pPr>
            <a:r>
              <a:rPr lang="en" sz="1400">
                <a:latin typeface="Consolas"/>
                <a:ea typeface="Consolas"/>
                <a:cs typeface="Consolas"/>
                <a:sym typeface="Consolas"/>
              </a:rPr>
              <a:t>var Person = /** @class */ (function () {</a:t>
            </a:r>
            <a:endParaRPr sz="1400">
              <a:latin typeface="Consolas"/>
              <a:ea typeface="Consolas"/>
              <a:cs typeface="Consolas"/>
              <a:sym typeface="Consolas"/>
            </a:endParaRPr>
          </a:p>
          <a:p>
            <a:pPr indent="0" lvl="0" marL="0" rtl="0" algn="l">
              <a:spcBef>
                <a:spcPts val="600"/>
              </a:spcBef>
              <a:spcAft>
                <a:spcPts val="0"/>
              </a:spcAft>
              <a:buNone/>
            </a:pPr>
            <a:r>
              <a:rPr lang="en" sz="1400">
                <a:latin typeface="Consolas"/>
                <a:ea typeface="Consolas"/>
                <a:cs typeface="Consolas"/>
                <a:sym typeface="Consolas"/>
              </a:rPr>
              <a:t>    function Person() {</a:t>
            </a:r>
            <a:endParaRPr sz="1400">
              <a:latin typeface="Consolas"/>
              <a:ea typeface="Consolas"/>
              <a:cs typeface="Consolas"/>
              <a:sym typeface="Consolas"/>
            </a:endParaRPr>
          </a:p>
          <a:p>
            <a:pPr indent="0" lvl="0" marL="0" rtl="0" algn="l">
              <a:spcBef>
                <a:spcPts val="600"/>
              </a:spcBef>
              <a:spcAft>
                <a:spcPts val="0"/>
              </a:spcAft>
              <a:buNone/>
            </a:pPr>
            <a:r>
              <a:rPr lang="en" sz="1400">
                <a:latin typeface="Consolas"/>
                <a:ea typeface="Consolas"/>
                <a:cs typeface="Consolas"/>
                <a:sym typeface="Consolas"/>
              </a:rPr>
              <a:t>    }</a:t>
            </a:r>
            <a:endParaRPr sz="1400">
              <a:latin typeface="Consolas"/>
              <a:ea typeface="Consolas"/>
              <a:cs typeface="Consolas"/>
              <a:sym typeface="Consolas"/>
            </a:endParaRPr>
          </a:p>
          <a:p>
            <a:pPr indent="0" lvl="0" marL="0" rtl="0" algn="l">
              <a:spcBef>
                <a:spcPts val="600"/>
              </a:spcBef>
              <a:spcAft>
                <a:spcPts val="0"/>
              </a:spcAft>
              <a:buNone/>
            </a:pPr>
            <a:r>
              <a:rPr lang="en" sz="1400">
                <a:latin typeface="Consolas"/>
                <a:ea typeface="Consolas"/>
                <a:cs typeface="Consolas"/>
                <a:sym typeface="Consolas"/>
              </a:rPr>
              <a:t>    return Person;</a:t>
            </a:r>
            <a:endParaRPr sz="1400">
              <a:latin typeface="Consolas"/>
              <a:ea typeface="Consolas"/>
              <a:cs typeface="Consolas"/>
              <a:sym typeface="Consolas"/>
            </a:endParaRPr>
          </a:p>
          <a:p>
            <a:pPr indent="0" lvl="0" marL="0" rtl="0" algn="l">
              <a:spcBef>
                <a:spcPts val="600"/>
              </a:spcBef>
              <a:spcAft>
                <a:spcPts val="0"/>
              </a:spcAft>
              <a:buNone/>
            </a:pPr>
            <a:r>
              <a:rPr lang="en" sz="1400">
                <a:latin typeface="Consolas"/>
                <a:ea typeface="Consolas"/>
                <a:cs typeface="Consolas"/>
                <a:sym typeface="Consolas"/>
              </a:rPr>
              <a:t>}());</a:t>
            </a:r>
            <a:endParaRPr sz="1400">
              <a:latin typeface="Consolas"/>
              <a:ea typeface="Consolas"/>
              <a:cs typeface="Consolas"/>
              <a:sym typeface="Consolas"/>
            </a:endParaRPr>
          </a:p>
          <a:p>
            <a:pPr indent="0" lvl="0" marL="0" rtl="0" algn="l">
              <a:spcBef>
                <a:spcPts val="600"/>
              </a:spcBef>
              <a:spcAft>
                <a:spcPts val="0"/>
              </a:spcAft>
              <a:buClr>
                <a:schemeClr val="dk1"/>
              </a:buClr>
              <a:buSzPts val="1100"/>
              <a:buFont typeface="Arial"/>
              <a:buNone/>
            </a:pPr>
            <a:r>
              <a:t/>
            </a:r>
            <a:endParaRPr sz="1400">
              <a:latin typeface="Consolas"/>
              <a:ea typeface="Consolas"/>
              <a:cs typeface="Consolas"/>
              <a:sym typeface="Consolas"/>
            </a:endParaRPr>
          </a:p>
        </p:txBody>
      </p:sp>
      <p:cxnSp>
        <p:nvCxnSpPr>
          <p:cNvPr id="535" name="Google Shape;535;p104"/>
          <p:cNvCxnSpPr/>
          <p:nvPr/>
        </p:nvCxnSpPr>
        <p:spPr>
          <a:xfrm>
            <a:off x="3588543" y="3875325"/>
            <a:ext cx="2018100" cy="0"/>
          </a:xfrm>
          <a:prstGeom prst="straightConnector1">
            <a:avLst/>
          </a:prstGeom>
          <a:noFill/>
          <a:ln cap="flat" cmpd="sng" w="28575">
            <a:solidFill>
              <a:srgbClr val="0070C0"/>
            </a:solidFill>
            <a:prstDash val="solid"/>
            <a:round/>
            <a:headEnd len="med" w="med" type="none"/>
            <a:tailEnd len="med" w="med" type="triangle"/>
          </a:ln>
        </p:spPr>
      </p:cxnSp>
      <p:sp>
        <p:nvSpPr>
          <p:cNvPr id="536" name="Google Shape;536;p104"/>
          <p:cNvSpPr txBox="1"/>
          <p:nvPr/>
        </p:nvSpPr>
        <p:spPr>
          <a:xfrm>
            <a:off x="3485013" y="3518630"/>
            <a:ext cx="20721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Generates</a:t>
            </a:r>
            <a:endParaRPr sz="1200"/>
          </a:p>
        </p:txBody>
      </p:sp>
      <p:sp>
        <p:nvSpPr>
          <p:cNvPr id="537" name="Google Shape;537;p104"/>
          <p:cNvSpPr/>
          <p:nvPr/>
        </p:nvSpPr>
        <p:spPr>
          <a:xfrm>
            <a:off x="7952875" y="2899609"/>
            <a:ext cx="581400" cy="222600"/>
          </a:xfrm>
          <a:prstGeom prst="rect">
            <a:avLst/>
          </a:prstGeom>
          <a:solidFill>
            <a:srgbClr val="0070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ES5</a:t>
            </a:r>
            <a:endParaRPr>
              <a:solidFill>
                <a:srgbClr val="FFFFFF"/>
              </a:solidFill>
            </a:endParaRPr>
          </a:p>
        </p:txBody>
      </p:sp>
      <p:sp>
        <p:nvSpPr>
          <p:cNvPr id="538" name="Google Shape;538;p104"/>
          <p:cNvSpPr/>
          <p:nvPr/>
        </p:nvSpPr>
        <p:spPr>
          <a:xfrm>
            <a:off x="698125" y="1293850"/>
            <a:ext cx="2900700" cy="271200"/>
          </a:xfrm>
          <a:prstGeom prst="rect">
            <a:avLst/>
          </a:prstGeom>
          <a:solidFill>
            <a:srgbClr val="666666"/>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a:solidFill>
                  <a:schemeClr val="lt1"/>
                </a:solidFill>
                <a:latin typeface="Tahoma"/>
                <a:ea typeface="Tahoma"/>
                <a:cs typeface="Tahoma"/>
                <a:sym typeface="Tahoma"/>
              </a:rPr>
              <a:t>Interface</a:t>
            </a:r>
            <a:endParaRPr>
              <a:solidFill>
                <a:schemeClr val="lt1"/>
              </a:solidFill>
              <a:latin typeface="Tahoma"/>
              <a:ea typeface="Tahoma"/>
              <a:cs typeface="Tahoma"/>
              <a:sym typeface="Tahoma"/>
            </a:endParaRPr>
          </a:p>
        </p:txBody>
      </p:sp>
      <p:sp>
        <p:nvSpPr>
          <p:cNvPr id="539" name="Google Shape;539;p104"/>
          <p:cNvSpPr/>
          <p:nvPr/>
        </p:nvSpPr>
        <p:spPr>
          <a:xfrm>
            <a:off x="692425" y="3173775"/>
            <a:ext cx="2900700" cy="271200"/>
          </a:xfrm>
          <a:prstGeom prst="rect">
            <a:avLst/>
          </a:prstGeom>
          <a:solidFill>
            <a:srgbClr val="00B050"/>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a:solidFill>
                  <a:schemeClr val="lt1"/>
                </a:solidFill>
                <a:latin typeface="Tahoma"/>
                <a:ea typeface="Tahoma"/>
                <a:cs typeface="Tahoma"/>
                <a:sym typeface="Tahoma"/>
              </a:rPr>
              <a:t>Class</a:t>
            </a:r>
            <a:endParaRPr>
              <a:solidFill>
                <a:schemeClr val="lt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3100"/>
                                        <p:tgtEl>
                                          <p:spTgt spid="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25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7" name="Shape 1657"/>
        <p:cNvGrpSpPr/>
        <p:nvPr/>
      </p:nvGrpSpPr>
      <p:grpSpPr>
        <a:xfrm>
          <a:off x="0" y="0"/>
          <a:ext cx="0" cy="0"/>
          <a:chOff x="0" y="0"/>
          <a:chExt cx="0" cy="0"/>
        </a:xfrm>
      </p:grpSpPr>
      <p:sp>
        <p:nvSpPr>
          <p:cNvPr id="1658" name="Google Shape;1658;p194"/>
          <p:cNvSpPr txBox="1"/>
          <p:nvPr/>
        </p:nvSpPr>
        <p:spPr>
          <a:xfrm>
            <a:off x="825150" y="1575000"/>
            <a:ext cx="7911000" cy="24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t>concatMap</a:t>
            </a:r>
            <a:endParaRPr sz="3000"/>
          </a:p>
        </p:txBody>
      </p:sp>
      <p:sp>
        <p:nvSpPr>
          <p:cNvPr id="1659" name="Google Shape;1659;p194"/>
          <p:cNvSpPr txBox="1"/>
          <p:nvPr/>
        </p:nvSpPr>
        <p:spPr>
          <a:xfrm>
            <a:off x="825150" y="1041600"/>
            <a:ext cx="79110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B050"/>
                </a:solidFill>
              </a:rPr>
              <a:t>Answer:</a:t>
            </a:r>
            <a:endParaRPr sz="3600"/>
          </a:p>
        </p:txBody>
      </p:sp>
      <p:sp>
        <p:nvSpPr>
          <p:cNvPr id="1660" name="Google Shape;1660;p194"/>
          <p:cNvSpPr/>
          <p:nvPr/>
        </p:nvSpPr>
        <p:spPr>
          <a:xfrm>
            <a:off x="622975" y="965400"/>
            <a:ext cx="58500" cy="2731500"/>
          </a:xfrm>
          <a:prstGeom prst="rect">
            <a:avLst/>
          </a:prstGeom>
          <a:solidFill>
            <a:srgbClr val="00B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4" name="Shape 1664"/>
        <p:cNvGrpSpPr/>
        <p:nvPr/>
      </p:nvGrpSpPr>
      <p:grpSpPr>
        <a:xfrm>
          <a:off x="0" y="0"/>
          <a:ext cx="0" cy="0"/>
          <a:chOff x="0" y="0"/>
          <a:chExt cx="0" cy="0"/>
        </a:xfrm>
      </p:grpSpPr>
      <p:sp>
        <p:nvSpPr>
          <p:cNvPr id="1665" name="Google Shape;1665;p195"/>
          <p:cNvSpPr txBox="1"/>
          <p:nvPr/>
        </p:nvSpPr>
        <p:spPr>
          <a:xfrm>
            <a:off x="825150" y="1041600"/>
            <a:ext cx="76461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AB2D3A"/>
                </a:solidFill>
              </a:rPr>
              <a:t>Question:</a:t>
            </a:r>
            <a:endParaRPr sz="3600"/>
          </a:p>
        </p:txBody>
      </p:sp>
      <p:sp>
        <p:nvSpPr>
          <p:cNvPr id="1666" name="Google Shape;1666;p195"/>
          <p:cNvSpPr/>
          <p:nvPr/>
        </p:nvSpPr>
        <p:spPr>
          <a:xfrm>
            <a:off x="622975" y="965400"/>
            <a:ext cx="58500" cy="2841600"/>
          </a:xfrm>
          <a:prstGeom prst="rect">
            <a:avLst/>
          </a:prstGeom>
          <a:solidFill>
            <a:srgbClr val="AB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95"/>
          <p:cNvSpPr txBox="1"/>
          <p:nvPr/>
        </p:nvSpPr>
        <p:spPr>
          <a:xfrm>
            <a:off x="825150" y="1575000"/>
            <a:ext cx="7646100" cy="24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chemeClr val="dk1"/>
                </a:solidFill>
              </a:rPr>
              <a:t>Which operator provides access to the last value emitted from multiple observables?</a:t>
            </a:r>
            <a:endParaRPr sz="36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1" name="Shape 1671"/>
        <p:cNvGrpSpPr/>
        <p:nvPr/>
      </p:nvGrpSpPr>
      <p:grpSpPr>
        <a:xfrm>
          <a:off x="0" y="0"/>
          <a:ext cx="0" cy="0"/>
          <a:chOff x="0" y="0"/>
          <a:chExt cx="0" cy="0"/>
        </a:xfrm>
      </p:grpSpPr>
      <p:sp>
        <p:nvSpPr>
          <p:cNvPr id="1672" name="Google Shape;1672;p196"/>
          <p:cNvSpPr txBox="1"/>
          <p:nvPr/>
        </p:nvSpPr>
        <p:spPr>
          <a:xfrm>
            <a:off x="825150" y="1575000"/>
            <a:ext cx="7911000" cy="24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t>forkJoin</a:t>
            </a:r>
            <a:endParaRPr sz="3000"/>
          </a:p>
        </p:txBody>
      </p:sp>
      <p:sp>
        <p:nvSpPr>
          <p:cNvPr id="1673" name="Google Shape;1673;p196"/>
          <p:cNvSpPr txBox="1"/>
          <p:nvPr/>
        </p:nvSpPr>
        <p:spPr>
          <a:xfrm>
            <a:off x="825150" y="1041600"/>
            <a:ext cx="79110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B050"/>
                </a:solidFill>
              </a:rPr>
              <a:t>Answer:</a:t>
            </a:r>
            <a:endParaRPr sz="3600"/>
          </a:p>
        </p:txBody>
      </p:sp>
      <p:sp>
        <p:nvSpPr>
          <p:cNvPr id="1674" name="Google Shape;1674;p196"/>
          <p:cNvSpPr/>
          <p:nvPr/>
        </p:nvSpPr>
        <p:spPr>
          <a:xfrm>
            <a:off x="622975" y="965400"/>
            <a:ext cx="58500" cy="2731500"/>
          </a:xfrm>
          <a:prstGeom prst="rect">
            <a:avLst/>
          </a:prstGeom>
          <a:solidFill>
            <a:srgbClr val="00B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8" name="Shape 1678"/>
        <p:cNvGrpSpPr/>
        <p:nvPr/>
      </p:nvGrpSpPr>
      <p:grpSpPr>
        <a:xfrm>
          <a:off x="0" y="0"/>
          <a:ext cx="0" cy="0"/>
          <a:chOff x="0" y="0"/>
          <a:chExt cx="0" cy="0"/>
        </a:xfrm>
      </p:grpSpPr>
      <p:sp>
        <p:nvSpPr>
          <p:cNvPr id="1679" name="Google Shape;1679;p197"/>
          <p:cNvSpPr txBox="1"/>
          <p:nvPr/>
        </p:nvSpPr>
        <p:spPr>
          <a:xfrm>
            <a:off x="825150" y="1041600"/>
            <a:ext cx="76461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AB2D3A"/>
                </a:solidFill>
              </a:rPr>
              <a:t>Question:</a:t>
            </a:r>
            <a:endParaRPr sz="3600"/>
          </a:p>
        </p:txBody>
      </p:sp>
      <p:sp>
        <p:nvSpPr>
          <p:cNvPr id="1680" name="Google Shape;1680;p197"/>
          <p:cNvSpPr/>
          <p:nvPr/>
        </p:nvSpPr>
        <p:spPr>
          <a:xfrm>
            <a:off x="622975" y="965400"/>
            <a:ext cx="58500" cy="2841600"/>
          </a:xfrm>
          <a:prstGeom prst="rect">
            <a:avLst/>
          </a:prstGeom>
          <a:solidFill>
            <a:srgbClr val="AB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97"/>
          <p:cNvSpPr txBox="1"/>
          <p:nvPr/>
        </p:nvSpPr>
        <p:spPr>
          <a:xfrm>
            <a:off x="825150" y="1575000"/>
            <a:ext cx="7646100" cy="24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chemeClr val="dk1"/>
                </a:solidFill>
              </a:rPr>
              <a:t>Which operator provides a way to "switch" from an outer observable to an inner observable?</a:t>
            </a:r>
            <a:endParaRPr sz="36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sp>
        <p:nvSpPr>
          <p:cNvPr id="1686" name="Google Shape;1686;p198"/>
          <p:cNvSpPr txBox="1"/>
          <p:nvPr/>
        </p:nvSpPr>
        <p:spPr>
          <a:xfrm>
            <a:off x="825150" y="1575000"/>
            <a:ext cx="7911000" cy="24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t>switchMap</a:t>
            </a:r>
            <a:endParaRPr sz="3000"/>
          </a:p>
        </p:txBody>
      </p:sp>
      <p:sp>
        <p:nvSpPr>
          <p:cNvPr id="1687" name="Google Shape;1687;p198"/>
          <p:cNvSpPr txBox="1"/>
          <p:nvPr/>
        </p:nvSpPr>
        <p:spPr>
          <a:xfrm>
            <a:off x="825150" y="1041600"/>
            <a:ext cx="79110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B050"/>
                </a:solidFill>
              </a:rPr>
              <a:t>Answer:</a:t>
            </a:r>
            <a:endParaRPr sz="3600"/>
          </a:p>
        </p:txBody>
      </p:sp>
      <p:sp>
        <p:nvSpPr>
          <p:cNvPr id="1688" name="Google Shape;1688;p198"/>
          <p:cNvSpPr/>
          <p:nvPr/>
        </p:nvSpPr>
        <p:spPr>
          <a:xfrm>
            <a:off x="622975" y="965400"/>
            <a:ext cx="58500" cy="2731500"/>
          </a:xfrm>
          <a:prstGeom prst="rect">
            <a:avLst/>
          </a:prstGeom>
          <a:solidFill>
            <a:srgbClr val="00B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sp>
        <p:nvSpPr>
          <p:cNvPr id="1693" name="Google Shape;1693;p199"/>
          <p:cNvSpPr txBox="1"/>
          <p:nvPr/>
        </p:nvSpPr>
        <p:spPr>
          <a:xfrm>
            <a:off x="607213" y="643950"/>
            <a:ext cx="79296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PT Sans"/>
                <a:ea typeface="PT Sans"/>
                <a:cs typeface="PT Sans"/>
                <a:sym typeface="PT Sans"/>
              </a:rPr>
              <a:t>RxJS Subjects </a:t>
            </a:r>
            <a:endParaRPr sz="6000">
              <a:solidFill>
                <a:schemeClr val="lt1"/>
              </a:solidFill>
              <a:latin typeface="PT Sans"/>
              <a:ea typeface="PT Sans"/>
              <a:cs typeface="PT Sans"/>
              <a:sym typeface="PT Sans"/>
            </a:endParaRPr>
          </a:p>
        </p:txBody>
      </p:sp>
      <p:pic>
        <p:nvPicPr>
          <p:cNvPr id="1694" name="Google Shape;1694;p199"/>
          <p:cNvPicPr preferRelativeResize="0"/>
          <p:nvPr/>
        </p:nvPicPr>
        <p:blipFill>
          <a:blip r:embed="rId3">
            <a:alphaModFix/>
          </a:blip>
          <a:stretch>
            <a:fillRect/>
          </a:stretch>
        </p:blipFill>
        <p:spPr>
          <a:xfrm>
            <a:off x="3878540" y="2611048"/>
            <a:ext cx="1386925" cy="15075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8" name="Shape 1698"/>
        <p:cNvGrpSpPr/>
        <p:nvPr/>
      </p:nvGrpSpPr>
      <p:grpSpPr>
        <a:xfrm>
          <a:off x="0" y="0"/>
          <a:ext cx="0" cy="0"/>
          <a:chOff x="0" y="0"/>
          <a:chExt cx="0" cy="0"/>
        </a:xfrm>
      </p:grpSpPr>
      <p:sp>
        <p:nvSpPr>
          <p:cNvPr id="1699" name="Google Shape;1699;p20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ahoma"/>
                <a:ea typeface="Tahoma"/>
                <a:cs typeface="Tahoma"/>
                <a:sym typeface="Tahoma"/>
              </a:rPr>
              <a:t>Communication Options</a:t>
            </a:r>
            <a:endParaRPr>
              <a:latin typeface="Tahoma"/>
              <a:ea typeface="Tahoma"/>
              <a:cs typeface="Tahoma"/>
              <a:sym typeface="Tahoma"/>
            </a:endParaRPr>
          </a:p>
        </p:txBody>
      </p:sp>
      <p:sp>
        <p:nvSpPr>
          <p:cNvPr id="1700" name="Google Shape;1700;p200"/>
          <p:cNvSpPr txBox="1"/>
          <p:nvPr/>
        </p:nvSpPr>
        <p:spPr>
          <a:xfrm>
            <a:off x="532425" y="1270125"/>
            <a:ext cx="8229600" cy="809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ahoma"/>
              <a:buChar char="●"/>
            </a:pPr>
            <a:r>
              <a:rPr lang="en" sz="1800">
                <a:latin typeface="Tahoma"/>
                <a:ea typeface="Tahoma"/>
                <a:cs typeface="Tahoma"/>
                <a:sym typeface="Tahoma"/>
              </a:rPr>
              <a:t>Event Bus - Loosely coupled option (mediator pattern)</a:t>
            </a:r>
            <a:endParaRPr sz="1800">
              <a:latin typeface="Tahoma"/>
              <a:ea typeface="Tahoma"/>
              <a:cs typeface="Tahoma"/>
              <a:sym typeface="Tahoma"/>
            </a:endParaRPr>
          </a:p>
          <a:p>
            <a:pPr indent="-342900" lvl="0" marL="457200" rtl="0" algn="l">
              <a:spcBef>
                <a:spcPts val="0"/>
              </a:spcBef>
              <a:spcAft>
                <a:spcPts val="0"/>
              </a:spcAft>
              <a:buSzPts val="1800"/>
              <a:buFont typeface="Tahoma"/>
              <a:buChar char="●"/>
            </a:pPr>
            <a:r>
              <a:rPr lang="en" sz="1800">
                <a:latin typeface="Tahoma"/>
                <a:ea typeface="Tahoma"/>
                <a:cs typeface="Tahoma"/>
                <a:sym typeface="Tahoma"/>
              </a:rPr>
              <a:t>Notify components of changes in a service (using the observer pattern) with Subject/BehaviorSubject/ReplaySubject</a:t>
            </a:r>
            <a:endParaRPr sz="1800">
              <a:latin typeface="Tahoma"/>
              <a:ea typeface="Tahoma"/>
              <a:cs typeface="Tahoma"/>
              <a:sym typeface="Tahoma"/>
            </a:endParaRPr>
          </a:p>
        </p:txBody>
      </p:sp>
      <p:sp>
        <p:nvSpPr>
          <p:cNvPr id="1701" name="Google Shape;1701;p200"/>
          <p:cNvSpPr/>
          <p:nvPr/>
        </p:nvSpPr>
        <p:spPr>
          <a:xfrm>
            <a:off x="2461350" y="2498050"/>
            <a:ext cx="4221300" cy="2521500"/>
          </a:xfrm>
          <a:prstGeom prst="rect">
            <a:avLst/>
          </a:prstGeom>
          <a:solidFill>
            <a:srgbClr val="1976D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Tahoma"/>
                <a:ea typeface="Tahoma"/>
                <a:cs typeface="Tahoma"/>
                <a:sym typeface="Tahoma"/>
              </a:rPr>
              <a:t>AppComponent</a:t>
            </a:r>
            <a:endParaRPr sz="1800">
              <a:solidFill>
                <a:schemeClr val="lt1"/>
              </a:solidFill>
              <a:latin typeface="Tahoma"/>
              <a:ea typeface="Tahoma"/>
              <a:cs typeface="Tahoma"/>
              <a:sym typeface="Tahoma"/>
            </a:endParaRPr>
          </a:p>
        </p:txBody>
      </p:sp>
      <p:sp>
        <p:nvSpPr>
          <p:cNvPr id="1702" name="Google Shape;1702;p200"/>
          <p:cNvSpPr/>
          <p:nvPr/>
        </p:nvSpPr>
        <p:spPr>
          <a:xfrm>
            <a:off x="3731262" y="2969275"/>
            <a:ext cx="1681500" cy="585300"/>
          </a:xfrm>
          <a:prstGeom prst="rect">
            <a:avLst/>
          </a:prstGeom>
          <a:solidFill>
            <a:srgbClr val="00B05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Tahoma"/>
                <a:ea typeface="Tahoma"/>
                <a:cs typeface="Tahoma"/>
                <a:sym typeface="Tahoma"/>
              </a:rPr>
              <a:t>NavBar</a:t>
            </a:r>
            <a:endParaRPr sz="1600">
              <a:solidFill>
                <a:schemeClr val="lt1"/>
              </a:solidFill>
              <a:latin typeface="Tahoma"/>
              <a:ea typeface="Tahoma"/>
              <a:cs typeface="Tahoma"/>
              <a:sym typeface="Tahoma"/>
            </a:endParaRPr>
          </a:p>
          <a:p>
            <a:pPr indent="0" lvl="0" marL="0" rtl="0" algn="ctr">
              <a:spcBef>
                <a:spcPts val="0"/>
              </a:spcBef>
              <a:spcAft>
                <a:spcPts val="0"/>
              </a:spcAft>
              <a:buNone/>
            </a:pPr>
            <a:r>
              <a:rPr lang="en" sz="1600">
                <a:solidFill>
                  <a:schemeClr val="lt1"/>
                </a:solidFill>
                <a:latin typeface="Tahoma"/>
                <a:ea typeface="Tahoma"/>
                <a:cs typeface="Tahoma"/>
                <a:sym typeface="Tahoma"/>
              </a:rPr>
              <a:t>Component</a:t>
            </a:r>
            <a:endParaRPr sz="1600">
              <a:solidFill>
                <a:schemeClr val="lt1"/>
              </a:solidFill>
              <a:latin typeface="Tahoma"/>
              <a:ea typeface="Tahoma"/>
              <a:cs typeface="Tahoma"/>
              <a:sym typeface="Tahoma"/>
            </a:endParaRPr>
          </a:p>
        </p:txBody>
      </p:sp>
      <p:sp>
        <p:nvSpPr>
          <p:cNvPr id="1703" name="Google Shape;1703;p200"/>
          <p:cNvSpPr/>
          <p:nvPr/>
        </p:nvSpPr>
        <p:spPr>
          <a:xfrm>
            <a:off x="3370350" y="3669350"/>
            <a:ext cx="2403300" cy="1124400"/>
          </a:xfrm>
          <a:prstGeom prst="rect">
            <a:avLst/>
          </a:prstGeom>
          <a:solidFill>
            <a:srgbClr val="AB2D3A"/>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Tahoma"/>
                <a:ea typeface="Tahoma"/>
                <a:cs typeface="Tahoma"/>
                <a:sym typeface="Tahoma"/>
              </a:rPr>
              <a:t>Feature Component</a:t>
            </a:r>
            <a:endParaRPr sz="1600">
              <a:solidFill>
                <a:schemeClr val="lt1"/>
              </a:solidFill>
              <a:latin typeface="Tahoma"/>
              <a:ea typeface="Tahoma"/>
              <a:cs typeface="Tahoma"/>
              <a:sym typeface="Tahoma"/>
            </a:endParaRPr>
          </a:p>
        </p:txBody>
      </p:sp>
      <p:sp>
        <p:nvSpPr>
          <p:cNvPr id="1704" name="Google Shape;1704;p200"/>
          <p:cNvSpPr/>
          <p:nvPr/>
        </p:nvSpPr>
        <p:spPr>
          <a:xfrm>
            <a:off x="3731262" y="4097675"/>
            <a:ext cx="1681500" cy="585300"/>
          </a:xfrm>
          <a:prstGeom prst="rect">
            <a:avLst/>
          </a:prstGeom>
          <a:solidFill>
            <a:srgbClr val="FF9900"/>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Tahoma"/>
                <a:ea typeface="Tahoma"/>
                <a:cs typeface="Tahoma"/>
                <a:sym typeface="Tahoma"/>
              </a:rPr>
              <a:t>Child Component</a:t>
            </a:r>
            <a:endParaRPr sz="1600">
              <a:solidFill>
                <a:schemeClr val="lt1"/>
              </a:solidFill>
              <a:latin typeface="Tahoma"/>
              <a:ea typeface="Tahoma"/>
              <a:cs typeface="Tahoma"/>
              <a:sym typeface="Tahoma"/>
            </a:endParaRPr>
          </a:p>
        </p:txBody>
      </p:sp>
      <p:sp>
        <p:nvSpPr>
          <p:cNvPr id="1705" name="Google Shape;1705;p200"/>
          <p:cNvSpPr/>
          <p:nvPr/>
        </p:nvSpPr>
        <p:spPr>
          <a:xfrm>
            <a:off x="5429850" y="3237350"/>
            <a:ext cx="1128400" cy="1143975"/>
          </a:xfrm>
          <a:custGeom>
            <a:rect b="b" l="l" r="r" t="t"/>
            <a:pathLst>
              <a:path extrusionOk="0" h="45759" w="43271">
                <a:moveTo>
                  <a:pt x="0" y="45759"/>
                </a:moveTo>
                <a:cubicBezTo>
                  <a:pt x="7211" y="40830"/>
                  <a:pt x="43216" y="23814"/>
                  <a:pt x="43268" y="16187"/>
                </a:cubicBezTo>
                <a:cubicBezTo>
                  <a:pt x="43320" y="8561"/>
                  <a:pt x="7471" y="2698"/>
                  <a:pt x="311" y="0"/>
                </a:cubicBezTo>
              </a:path>
            </a:pathLst>
          </a:custGeom>
          <a:noFill/>
          <a:ln>
            <a:noFill/>
          </a:ln>
        </p:spPr>
      </p:sp>
      <p:sp>
        <p:nvSpPr>
          <p:cNvPr id="1706" name="Google Shape;1706;p200"/>
          <p:cNvSpPr/>
          <p:nvPr/>
        </p:nvSpPr>
        <p:spPr>
          <a:xfrm>
            <a:off x="6798699" y="3313550"/>
            <a:ext cx="1781700" cy="585300"/>
          </a:xfrm>
          <a:prstGeom prst="rect">
            <a:avLst/>
          </a:prstGeom>
          <a:solidFill>
            <a:srgbClr val="9C27B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Tahoma"/>
                <a:ea typeface="Tahoma"/>
                <a:cs typeface="Tahoma"/>
                <a:sym typeface="Tahoma"/>
              </a:rPr>
              <a:t>EventBusService</a:t>
            </a:r>
            <a:endParaRPr sz="1600">
              <a:solidFill>
                <a:schemeClr val="lt1"/>
              </a:solidFill>
              <a:latin typeface="Tahoma"/>
              <a:ea typeface="Tahoma"/>
              <a:cs typeface="Tahoma"/>
              <a:sym typeface="Tahoma"/>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0" name="Shape 1710"/>
        <p:cNvGrpSpPr/>
        <p:nvPr/>
      </p:nvGrpSpPr>
      <p:grpSpPr>
        <a:xfrm>
          <a:off x="0" y="0"/>
          <a:ext cx="0" cy="0"/>
          <a:chOff x="0" y="0"/>
          <a:chExt cx="0" cy="0"/>
        </a:xfrm>
      </p:grpSpPr>
      <p:sp>
        <p:nvSpPr>
          <p:cNvPr id="1711" name="Google Shape;1711;p201"/>
          <p:cNvSpPr txBox="1"/>
          <p:nvPr/>
        </p:nvSpPr>
        <p:spPr>
          <a:xfrm>
            <a:off x="-2" y="1651975"/>
            <a:ext cx="9144000" cy="3491400"/>
          </a:xfrm>
          <a:prstGeom prst="rect">
            <a:avLst/>
          </a:prstGeom>
          <a:solidFill>
            <a:srgbClr val="F3F3F3"/>
          </a:solid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t/>
            </a:r>
            <a:endParaRPr sz="1600">
              <a:latin typeface="Consolas"/>
              <a:ea typeface="Consolas"/>
              <a:cs typeface="Consolas"/>
              <a:sym typeface="Consolas"/>
            </a:endParaRPr>
          </a:p>
        </p:txBody>
      </p:sp>
      <p:sp>
        <p:nvSpPr>
          <p:cNvPr id="1712" name="Google Shape;1712;p201"/>
          <p:cNvSpPr txBox="1"/>
          <p:nvPr>
            <p:ph type="title"/>
          </p:nvPr>
        </p:nvSpPr>
        <p:spPr>
          <a:xfrm>
            <a:off x="457200" y="57150"/>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3300"/>
              <a:buFont typeface="Tahoma"/>
              <a:buNone/>
            </a:pPr>
            <a:r>
              <a:rPr b="0" i="0" lang="en" sz="3300" u="none" cap="none" strike="noStrike">
                <a:solidFill>
                  <a:schemeClr val="dk1"/>
                </a:solidFill>
                <a:latin typeface="Tahoma"/>
                <a:ea typeface="Tahoma"/>
                <a:cs typeface="Tahoma"/>
                <a:sym typeface="Tahoma"/>
              </a:rPr>
              <a:t>Creating an Event Bus</a:t>
            </a:r>
            <a:endParaRPr b="0" i="0" sz="3300" u="none" cap="none" strike="noStrike">
              <a:solidFill>
                <a:schemeClr val="dk1"/>
              </a:solidFill>
              <a:latin typeface="Tahoma"/>
              <a:ea typeface="Tahoma"/>
              <a:cs typeface="Tahoma"/>
              <a:sym typeface="Tahoma"/>
            </a:endParaRPr>
          </a:p>
        </p:txBody>
      </p:sp>
      <p:sp>
        <p:nvSpPr>
          <p:cNvPr id="1713" name="Google Shape;1713;p201"/>
          <p:cNvSpPr/>
          <p:nvPr/>
        </p:nvSpPr>
        <p:spPr>
          <a:xfrm>
            <a:off x="571500" y="1733550"/>
            <a:ext cx="7772400" cy="3429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SzPts val="1100"/>
              <a:buNone/>
            </a:pPr>
            <a:r>
              <a:rPr lang="en" sz="1000">
                <a:solidFill>
                  <a:schemeClr val="dk1"/>
                </a:solidFill>
                <a:latin typeface="Consolas"/>
                <a:ea typeface="Consolas"/>
                <a:cs typeface="Consolas"/>
                <a:sym typeface="Consolas"/>
              </a:rPr>
              <a:t>@</a:t>
            </a:r>
            <a:r>
              <a:rPr lang="en" sz="1000">
                <a:solidFill>
                  <a:srgbClr val="267F99"/>
                </a:solidFill>
                <a:latin typeface="Consolas"/>
                <a:ea typeface="Consolas"/>
                <a:cs typeface="Consolas"/>
                <a:sym typeface="Consolas"/>
              </a:rPr>
              <a:t>Injectable</a:t>
            </a:r>
            <a:r>
              <a:rPr lang="en" sz="1000">
                <a:solidFill>
                  <a:schemeClr val="dk1"/>
                </a:solidFill>
                <a:latin typeface="Consolas"/>
                <a:ea typeface="Consolas"/>
                <a:cs typeface="Consolas"/>
                <a:sym typeface="Consolas"/>
              </a:rPr>
              <a:t>({ </a:t>
            </a:r>
            <a:r>
              <a:rPr lang="en" sz="1000">
                <a:solidFill>
                  <a:srgbClr val="001080"/>
                </a:solidFill>
                <a:latin typeface="Consolas"/>
                <a:ea typeface="Consolas"/>
                <a:cs typeface="Consolas"/>
                <a:sym typeface="Consolas"/>
              </a:rPr>
              <a:t>providedIn:</a:t>
            </a:r>
            <a:r>
              <a:rPr lang="en" sz="1000">
                <a:solidFill>
                  <a:schemeClr val="dk1"/>
                </a:solidFill>
                <a:latin typeface="Consolas"/>
                <a:ea typeface="Consolas"/>
                <a:cs typeface="Consolas"/>
                <a:sym typeface="Consolas"/>
              </a:rPr>
              <a:t> </a:t>
            </a:r>
            <a:r>
              <a:rPr lang="en" sz="1000">
                <a:solidFill>
                  <a:srgbClr val="A31515"/>
                </a:solidFill>
                <a:latin typeface="Consolas"/>
                <a:ea typeface="Consolas"/>
                <a:cs typeface="Consolas"/>
                <a:sym typeface="Consolas"/>
              </a:rPr>
              <a:t>'root' </a:t>
            </a: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SzPts val="1100"/>
              <a:buNone/>
            </a:pPr>
            <a:r>
              <a:rPr lang="en" sz="1000">
                <a:solidFill>
                  <a:srgbClr val="AF00DB"/>
                </a:solidFill>
                <a:latin typeface="Consolas"/>
                <a:ea typeface="Consolas"/>
                <a:cs typeface="Consolas"/>
                <a:sym typeface="Consolas"/>
              </a:rPr>
              <a:t>export</a:t>
            </a:r>
            <a:r>
              <a:rPr lang="en" sz="1000">
                <a:solidFill>
                  <a:schemeClr val="dk1"/>
                </a:solidFill>
                <a:latin typeface="Consolas"/>
                <a:ea typeface="Consolas"/>
                <a:cs typeface="Consolas"/>
                <a:sym typeface="Consolas"/>
              </a:rPr>
              <a:t> </a:t>
            </a:r>
            <a:r>
              <a:rPr lang="en" sz="1000">
                <a:solidFill>
                  <a:srgbClr val="0000FF"/>
                </a:solidFill>
                <a:latin typeface="Consolas"/>
                <a:ea typeface="Consolas"/>
                <a:cs typeface="Consolas"/>
                <a:sym typeface="Consolas"/>
              </a:rPr>
              <a:t>class</a:t>
            </a:r>
            <a:r>
              <a:rPr lang="en" sz="1000">
                <a:solidFill>
                  <a:schemeClr val="dk1"/>
                </a:solidFill>
                <a:latin typeface="Consolas"/>
                <a:ea typeface="Consolas"/>
                <a:cs typeface="Consolas"/>
                <a:sym typeface="Consolas"/>
              </a:rPr>
              <a:t> </a:t>
            </a:r>
            <a:r>
              <a:rPr lang="en" sz="1000">
                <a:solidFill>
                  <a:srgbClr val="267F99"/>
                </a:solidFill>
                <a:latin typeface="Consolas"/>
                <a:ea typeface="Consolas"/>
                <a:cs typeface="Consolas"/>
                <a:sym typeface="Consolas"/>
              </a:rPr>
              <a:t>EventBusService</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SzPts val="1100"/>
              <a:buNone/>
            </a:pPr>
            <a:r>
              <a:rPr lang="en" sz="1000">
                <a:solidFill>
                  <a:schemeClr val="dk1"/>
                </a:solidFill>
                <a:latin typeface="Consolas"/>
                <a:ea typeface="Consolas"/>
                <a:cs typeface="Consolas"/>
                <a:sym typeface="Consolas"/>
              </a:rPr>
              <a:t>   </a:t>
            </a:r>
            <a:r>
              <a:rPr lang="en" sz="1000">
                <a:solidFill>
                  <a:srgbClr val="0000FF"/>
                </a:solidFill>
                <a:latin typeface="Consolas"/>
                <a:ea typeface="Consolas"/>
                <a:cs typeface="Consolas"/>
                <a:sym typeface="Consolas"/>
              </a:rPr>
              <a:t>private</a:t>
            </a:r>
            <a:r>
              <a:rPr lang="en" sz="1000">
                <a:solidFill>
                  <a:schemeClr val="dk1"/>
                </a:solidFill>
                <a:latin typeface="Consolas"/>
                <a:ea typeface="Consolas"/>
                <a:cs typeface="Consolas"/>
                <a:sym typeface="Consolas"/>
              </a:rPr>
              <a:t> </a:t>
            </a:r>
            <a:r>
              <a:rPr lang="en" sz="1000">
                <a:solidFill>
                  <a:srgbClr val="001080"/>
                </a:solidFill>
                <a:latin typeface="Consolas"/>
                <a:ea typeface="Consolas"/>
                <a:cs typeface="Consolas"/>
                <a:sym typeface="Consolas"/>
              </a:rPr>
              <a:t>subject$</a:t>
            </a:r>
            <a:r>
              <a:rPr lang="en" sz="1000">
                <a:solidFill>
                  <a:schemeClr val="dk1"/>
                </a:solidFill>
                <a:latin typeface="Consolas"/>
                <a:ea typeface="Consolas"/>
                <a:cs typeface="Consolas"/>
                <a:sym typeface="Consolas"/>
              </a:rPr>
              <a:t> = </a:t>
            </a:r>
            <a:r>
              <a:rPr lang="en" sz="1000">
                <a:solidFill>
                  <a:srgbClr val="0000FF"/>
                </a:solidFill>
                <a:latin typeface="Consolas"/>
                <a:ea typeface="Consolas"/>
                <a:cs typeface="Consolas"/>
                <a:sym typeface="Consolas"/>
              </a:rPr>
              <a:t>new</a:t>
            </a:r>
            <a:r>
              <a:rPr lang="en" sz="1000">
                <a:solidFill>
                  <a:schemeClr val="dk1"/>
                </a:solidFill>
                <a:latin typeface="Consolas"/>
                <a:ea typeface="Consolas"/>
                <a:cs typeface="Consolas"/>
                <a:sym typeface="Consolas"/>
              </a:rPr>
              <a:t> </a:t>
            </a:r>
            <a:r>
              <a:rPr lang="en" sz="1000">
                <a:solidFill>
                  <a:srgbClr val="267F99"/>
                </a:solidFill>
                <a:latin typeface="Consolas"/>
                <a:ea typeface="Consolas"/>
                <a:cs typeface="Consolas"/>
                <a:sym typeface="Consolas"/>
              </a:rPr>
              <a:t>Subject</a:t>
            </a:r>
            <a:r>
              <a:rPr lang="en" sz="1000">
                <a:solidFill>
                  <a:schemeClr val="dk1"/>
                </a:solidFill>
                <a:latin typeface="Consolas"/>
                <a:ea typeface="Consolas"/>
                <a:cs typeface="Consolas"/>
                <a:sym typeface="Consolas"/>
              </a:rPr>
              <a:t>();</a:t>
            </a:r>
            <a:br>
              <a:rPr lang="en" sz="1000">
                <a:solidFill>
                  <a:schemeClr val="dk1"/>
                </a:solidFill>
                <a:latin typeface="Consolas"/>
                <a:ea typeface="Consolas"/>
                <a:cs typeface="Consolas"/>
                <a:sym typeface="Consolas"/>
              </a:rPr>
            </a:b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SzPts val="1100"/>
              <a:buNone/>
            </a:pPr>
            <a:r>
              <a:rPr lang="en" sz="1000">
                <a:solidFill>
                  <a:schemeClr val="dk1"/>
                </a:solidFill>
                <a:latin typeface="Consolas"/>
                <a:ea typeface="Consolas"/>
                <a:cs typeface="Consolas"/>
                <a:sym typeface="Consolas"/>
              </a:rPr>
              <a:t>   </a:t>
            </a:r>
            <a:r>
              <a:rPr lang="en" sz="1000">
                <a:solidFill>
                  <a:srgbClr val="795E26"/>
                </a:solidFill>
                <a:latin typeface="Consolas"/>
                <a:ea typeface="Consolas"/>
                <a:cs typeface="Consolas"/>
                <a:sym typeface="Consolas"/>
              </a:rPr>
              <a:t>on</a:t>
            </a:r>
            <a:r>
              <a:rPr lang="en" sz="1000">
                <a:solidFill>
                  <a:schemeClr val="dk1"/>
                </a:solidFill>
                <a:latin typeface="Consolas"/>
                <a:ea typeface="Consolas"/>
                <a:cs typeface="Consolas"/>
                <a:sym typeface="Consolas"/>
              </a:rPr>
              <a:t>(</a:t>
            </a:r>
            <a:r>
              <a:rPr lang="en" sz="1000">
                <a:solidFill>
                  <a:srgbClr val="001080"/>
                </a:solidFill>
                <a:latin typeface="Consolas"/>
                <a:ea typeface="Consolas"/>
                <a:cs typeface="Consolas"/>
                <a:sym typeface="Consolas"/>
              </a:rPr>
              <a:t>event</a:t>
            </a:r>
            <a:r>
              <a:rPr lang="en" sz="1000">
                <a:solidFill>
                  <a:schemeClr val="dk1"/>
                </a:solidFill>
                <a:latin typeface="Consolas"/>
                <a:ea typeface="Consolas"/>
                <a:cs typeface="Consolas"/>
                <a:sym typeface="Consolas"/>
              </a:rPr>
              <a:t>: </a:t>
            </a:r>
            <a:r>
              <a:rPr lang="en" sz="1000">
                <a:solidFill>
                  <a:srgbClr val="267F99"/>
                </a:solidFill>
                <a:latin typeface="Consolas"/>
                <a:ea typeface="Consolas"/>
                <a:cs typeface="Consolas"/>
                <a:sym typeface="Consolas"/>
              </a:rPr>
              <a:t>Events</a:t>
            </a:r>
            <a:r>
              <a:rPr lang="en" sz="1000">
                <a:solidFill>
                  <a:schemeClr val="dk1"/>
                </a:solidFill>
                <a:latin typeface="Consolas"/>
                <a:ea typeface="Consolas"/>
                <a:cs typeface="Consolas"/>
                <a:sym typeface="Consolas"/>
              </a:rPr>
              <a:t>, </a:t>
            </a:r>
            <a:r>
              <a:rPr lang="en" sz="1000">
                <a:solidFill>
                  <a:srgbClr val="001080"/>
                </a:solidFill>
                <a:latin typeface="Consolas"/>
                <a:ea typeface="Consolas"/>
                <a:cs typeface="Consolas"/>
                <a:sym typeface="Consolas"/>
              </a:rPr>
              <a:t>action</a:t>
            </a:r>
            <a:r>
              <a:rPr lang="en" sz="1000">
                <a:solidFill>
                  <a:schemeClr val="dk1"/>
                </a:solidFill>
                <a:latin typeface="Consolas"/>
                <a:ea typeface="Consolas"/>
                <a:cs typeface="Consolas"/>
                <a:sym typeface="Consolas"/>
              </a:rPr>
              <a:t>: </a:t>
            </a:r>
            <a:r>
              <a:rPr lang="en" sz="1000">
                <a:solidFill>
                  <a:srgbClr val="267F99"/>
                </a:solidFill>
                <a:latin typeface="Consolas"/>
                <a:ea typeface="Consolas"/>
                <a:cs typeface="Consolas"/>
                <a:sym typeface="Consolas"/>
              </a:rPr>
              <a:t>any</a:t>
            </a:r>
            <a:r>
              <a:rPr lang="en" sz="1000">
                <a:solidFill>
                  <a:schemeClr val="dk1"/>
                </a:solidFill>
                <a:latin typeface="Consolas"/>
                <a:ea typeface="Consolas"/>
                <a:cs typeface="Consolas"/>
                <a:sym typeface="Consolas"/>
              </a:rPr>
              <a:t>): </a:t>
            </a:r>
            <a:r>
              <a:rPr lang="en" sz="1000">
                <a:solidFill>
                  <a:srgbClr val="267F99"/>
                </a:solidFill>
                <a:latin typeface="Consolas"/>
                <a:ea typeface="Consolas"/>
                <a:cs typeface="Consolas"/>
                <a:sym typeface="Consolas"/>
              </a:rPr>
              <a:t>Subscription</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SzPts val="1100"/>
              <a:buNone/>
            </a:pPr>
            <a:r>
              <a:rPr lang="en" sz="1000">
                <a:solidFill>
                  <a:schemeClr val="dk1"/>
                </a:solidFill>
                <a:latin typeface="Consolas"/>
                <a:ea typeface="Consolas"/>
                <a:cs typeface="Consolas"/>
                <a:sym typeface="Consolas"/>
              </a:rPr>
              <a:t>        </a:t>
            </a:r>
            <a:r>
              <a:rPr lang="en" sz="1000">
                <a:solidFill>
                  <a:srgbClr val="AF00DB"/>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0000FF"/>
                </a:solidFill>
                <a:latin typeface="Consolas"/>
                <a:ea typeface="Consolas"/>
                <a:cs typeface="Consolas"/>
                <a:sym typeface="Consolas"/>
              </a:rPr>
              <a:t>this</a:t>
            </a:r>
            <a:r>
              <a:rPr lang="en" sz="1000">
                <a:solidFill>
                  <a:schemeClr val="dk1"/>
                </a:solidFill>
                <a:latin typeface="Consolas"/>
                <a:ea typeface="Consolas"/>
                <a:cs typeface="Consolas"/>
                <a:sym typeface="Consolas"/>
              </a:rPr>
              <a:t>.</a:t>
            </a:r>
            <a:r>
              <a:rPr lang="en" sz="1000">
                <a:solidFill>
                  <a:srgbClr val="001080"/>
                </a:solidFill>
                <a:latin typeface="Consolas"/>
                <a:ea typeface="Consolas"/>
                <a:cs typeface="Consolas"/>
                <a:sym typeface="Consolas"/>
              </a:rPr>
              <a:t>subject$</a:t>
            </a:r>
            <a:endParaRPr sz="1000">
              <a:solidFill>
                <a:srgbClr val="001080"/>
              </a:solidFill>
              <a:latin typeface="Consolas"/>
              <a:ea typeface="Consolas"/>
              <a:cs typeface="Consolas"/>
              <a:sym typeface="Consolas"/>
            </a:endParaRPr>
          </a:p>
          <a:p>
            <a:pPr indent="0" lvl="0" marL="0" rtl="0" algn="l">
              <a:lnSpc>
                <a:spcPct val="150000"/>
              </a:lnSpc>
              <a:spcBef>
                <a:spcPts val="0"/>
              </a:spcBef>
              <a:spcAft>
                <a:spcPts val="0"/>
              </a:spcAft>
              <a:buSzPts val="1100"/>
              <a:buNone/>
            </a:pPr>
            <a:r>
              <a:rPr lang="en" sz="1000">
                <a:solidFill>
                  <a:schemeClr val="dk1"/>
                </a:solidFill>
                <a:latin typeface="Consolas"/>
                <a:ea typeface="Consolas"/>
                <a:cs typeface="Consolas"/>
                <a:sym typeface="Consolas"/>
              </a:rPr>
              <a:t>             .</a:t>
            </a:r>
            <a:r>
              <a:rPr lang="en" sz="1000">
                <a:solidFill>
                  <a:srgbClr val="795E26"/>
                </a:solidFill>
                <a:latin typeface="Consolas"/>
                <a:ea typeface="Consolas"/>
                <a:cs typeface="Consolas"/>
                <a:sym typeface="Consolas"/>
              </a:rPr>
              <a:t>pipe</a:t>
            </a: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SzPts val="1100"/>
              <a:buNone/>
            </a:pPr>
            <a:r>
              <a:rPr lang="en" sz="1000">
                <a:solidFill>
                  <a:schemeClr val="dk1"/>
                </a:solidFill>
                <a:latin typeface="Consolas"/>
                <a:ea typeface="Consolas"/>
                <a:cs typeface="Consolas"/>
                <a:sym typeface="Consolas"/>
              </a:rPr>
              <a:t>                 </a:t>
            </a:r>
            <a:r>
              <a:rPr lang="en" sz="1000">
                <a:solidFill>
                  <a:srgbClr val="795E26"/>
                </a:solidFill>
                <a:latin typeface="Consolas"/>
                <a:ea typeface="Consolas"/>
                <a:cs typeface="Consolas"/>
                <a:sym typeface="Consolas"/>
              </a:rPr>
              <a:t>filter</a:t>
            </a:r>
            <a:r>
              <a:rPr lang="en" sz="1000">
                <a:solidFill>
                  <a:schemeClr val="dk1"/>
                </a:solidFill>
                <a:latin typeface="Consolas"/>
                <a:ea typeface="Consolas"/>
                <a:cs typeface="Consolas"/>
                <a:sym typeface="Consolas"/>
              </a:rPr>
              <a:t>((</a:t>
            </a:r>
            <a:r>
              <a:rPr lang="en" sz="1000">
                <a:solidFill>
                  <a:srgbClr val="001080"/>
                </a:solidFill>
                <a:latin typeface="Consolas"/>
                <a:ea typeface="Consolas"/>
                <a:cs typeface="Consolas"/>
                <a:sym typeface="Consolas"/>
              </a:rPr>
              <a:t>e</a:t>
            </a:r>
            <a:r>
              <a:rPr lang="en" sz="1000">
                <a:solidFill>
                  <a:schemeClr val="dk1"/>
                </a:solidFill>
                <a:latin typeface="Consolas"/>
                <a:ea typeface="Consolas"/>
                <a:cs typeface="Consolas"/>
                <a:sym typeface="Consolas"/>
              </a:rPr>
              <a:t>: </a:t>
            </a:r>
            <a:r>
              <a:rPr lang="en" sz="1000">
                <a:solidFill>
                  <a:srgbClr val="267F99"/>
                </a:solidFill>
                <a:latin typeface="Consolas"/>
                <a:ea typeface="Consolas"/>
                <a:cs typeface="Consolas"/>
                <a:sym typeface="Consolas"/>
              </a:rPr>
              <a:t>EmitEvent</a:t>
            </a:r>
            <a:r>
              <a:rPr lang="en" sz="1000">
                <a:solidFill>
                  <a:schemeClr val="dk1"/>
                </a:solidFill>
                <a:latin typeface="Consolas"/>
                <a:ea typeface="Consolas"/>
                <a:cs typeface="Consolas"/>
                <a:sym typeface="Consolas"/>
              </a:rPr>
              <a:t>) </a:t>
            </a:r>
            <a:r>
              <a:rPr lang="en" sz="1000">
                <a:solidFill>
                  <a:srgbClr val="0000FF"/>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001080"/>
                </a:solidFill>
                <a:latin typeface="Consolas"/>
                <a:ea typeface="Consolas"/>
                <a:cs typeface="Consolas"/>
                <a:sym typeface="Consolas"/>
              </a:rPr>
              <a:t>e</a:t>
            </a:r>
            <a:r>
              <a:rPr lang="en" sz="1000">
                <a:solidFill>
                  <a:schemeClr val="dk1"/>
                </a:solidFill>
                <a:latin typeface="Consolas"/>
                <a:ea typeface="Consolas"/>
                <a:cs typeface="Consolas"/>
                <a:sym typeface="Consolas"/>
              </a:rPr>
              <a:t>.</a:t>
            </a:r>
            <a:r>
              <a:rPr lang="en" sz="1000">
                <a:solidFill>
                  <a:srgbClr val="001080"/>
                </a:solidFill>
                <a:latin typeface="Consolas"/>
                <a:ea typeface="Consolas"/>
                <a:cs typeface="Consolas"/>
                <a:sym typeface="Consolas"/>
              </a:rPr>
              <a:t>name</a:t>
            </a:r>
            <a:r>
              <a:rPr lang="en" sz="1000">
                <a:solidFill>
                  <a:schemeClr val="dk1"/>
                </a:solidFill>
                <a:latin typeface="Consolas"/>
                <a:ea typeface="Consolas"/>
                <a:cs typeface="Consolas"/>
                <a:sym typeface="Consolas"/>
              </a:rPr>
              <a:t> === </a:t>
            </a:r>
            <a:r>
              <a:rPr lang="en" sz="1000">
                <a:solidFill>
                  <a:srgbClr val="001080"/>
                </a:solidFill>
                <a:latin typeface="Consolas"/>
                <a:ea typeface="Consolas"/>
                <a:cs typeface="Consolas"/>
                <a:sym typeface="Consolas"/>
              </a:rPr>
              <a:t>event</a:t>
            </a: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SzPts val="1100"/>
              <a:buNone/>
            </a:pPr>
            <a:r>
              <a:rPr lang="en" sz="1000">
                <a:solidFill>
                  <a:schemeClr val="dk1"/>
                </a:solidFill>
                <a:latin typeface="Consolas"/>
                <a:ea typeface="Consolas"/>
                <a:cs typeface="Consolas"/>
                <a:sym typeface="Consolas"/>
              </a:rPr>
              <a:t>                 </a:t>
            </a:r>
            <a:r>
              <a:rPr lang="en" sz="1000">
                <a:solidFill>
                  <a:srgbClr val="795E26"/>
                </a:solidFill>
                <a:latin typeface="Consolas"/>
                <a:ea typeface="Consolas"/>
                <a:cs typeface="Consolas"/>
                <a:sym typeface="Consolas"/>
              </a:rPr>
              <a:t>map</a:t>
            </a:r>
            <a:r>
              <a:rPr lang="en" sz="1000">
                <a:solidFill>
                  <a:schemeClr val="dk1"/>
                </a:solidFill>
                <a:latin typeface="Consolas"/>
                <a:ea typeface="Consolas"/>
                <a:cs typeface="Consolas"/>
                <a:sym typeface="Consolas"/>
              </a:rPr>
              <a:t>((</a:t>
            </a:r>
            <a:r>
              <a:rPr lang="en" sz="1000">
                <a:solidFill>
                  <a:srgbClr val="001080"/>
                </a:solidFill>
                <a:latin typeface="Consolas"/>
                <a:ea typeface="Consolas"/>
                <a:cs typeface="Consolas"/>
                <a:sym typeface="Consolas"/>
              </a:rPr>
              <a:t>e</a:t>
            </a:r>
            <a:r>
              <a:rPr lang="en" sz="1000">
                <a:solidFill>
                  <a:schemeClr val="dk1"/>
                </a:solidFill>
                <a:latin typeface="Consolas"/>
                <a:ea typeface="Consolas"/>
                <a:cs typeface="Consolas"/>
                <a:sym typeface="Consolas"/>
              </a:rPr>
              <a:t>: </a:t>
            </a:r>
            <a:r>
              <a:rPr lang="en" sz="1000">
                <a:solidFill>
                  <a:srgbClr val="267F99"/>
                </a:solidFill>
                <a:latin typeface="Consolas"/>
                <a:ea typeface="Consolas"/>
                <a:cs typeface="Consolas"/>
                <a:sym typeface="Consolas"/>
              </a:rPr>
              <a:t>EmitEvent</a:t>
            </a:r>
            <a:r>
              <a:rPr lang="en" sz="1000">
                <a:solidFill>
                  <a:schemeClr val="dk1"/>
                </a:solidFill>
                <a:latin typeface="Consolas"/>
                <a:ea typeface="Consolas"/>
                <a:cs typeface="Consolas"/>
                <a:sym typeface="Consolas"/>
              </a:rPr>
              <a:t>) </a:t>
            </a:r>
            <a:r>
              <a:rPr lang="en" sz="1000">
                <a:solidFill>
                  <a:srgbClr val="0000FF"/>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001080"/>
                </a:solidFill>
                <a:latin typeface="Consolas"/>
                <a:ea typeface="Consolas"/>
                <a:cs typeface="Consolas"/>
                <a:sym typeface="Consolas"/>
              </a:rPr>
              <a:t>e</a:t>
            </a:r>
            <a:r>
              <a:rPr lang="en" sz="1000">
                <a:solidFill>
                  <a:schemeClr val="dk1"/>
                </a:solidFill>
                <a:latin typeface="Consolas"/>
                <a:ea typeface="Consolas"/>
                <a:cs typeface="Consolas"/>
                <a:sym typeface="Consolas"/>
              </a:rPr>
              <a:t>.</a:t>
            </a:r>
            <a:r>
              <a:rPr lang="en" sz="1000">
                <a:solidFill>
                  <a:srgbClr val="001080"/>
                </a:solidFill>
                <a:latin typeface="Consolas"/>
                <a:ea typeface="Consolas"/>
                <a:cs typeface="Consolas"/>
                <a:sym typeface="Consolas"/>
              </a:rPr>
              <a:t>value</a:t>
            </a: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SzPts val="1100"/>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SzPts val="1100"/>
              <a:buNone/>
            </a:pPr>
            <a:r>
              <a:rPr lang="en" sz="1000">
                <a:solidFill>
                  <a:schemeClr val="dk1"/>
                </a:solidFill>
                <a:latin typeface="Consolas"/>
                <a:ea typeface="Consolas"/>
                <a:cs typeface="Consolas"/>
                <a:sym typeface="Consolas"/>
              </a:rPr>
              <a:t>             .</a:t>
            </a:r>
            <a:r>
              <a:rPr lang="en" sz="1000">
                <a:solidFill>
                  <a:srgbClr val="795E26"/>
                </a:solidFill>
                <a:latin typeface="Consolas"/>
                <a:ea typeface="Consolas"/>
                <a:cs typeface="Consolas"/>
                <a:sym typeface="Consolas"/>
              </a:rPr>
              <a:t>subscribe</a:t>
            </a:r>
            <a:r>
              <a:rPr lang="en" sz="1000">
                <a:solidFill>
                  <a:schemeClr val="dk1"/>
                </a:solidFill>
                <a:latin typeface="Consolas"/>
                <a:ea typeface="Consolas"/>
                <a:cs typeface="Consolas"/>
                <a:sym typeface="Consolas"/>
              </a:rPr>
              <a:t>(</a:t>
            </a:r>
            <a:r>
              <a:rPr lang="en" sz="1000">
                <a:solidFill>
                  <a:srgbClr val="001080"/>
                </a:solidFill>
                <a:latin typeface="Consolas"/>
                <a:ea typeface="Consolas"/>
                <a:cs typeface="Consolas"/>
                <a:sym typeface="Consolas"/>
              </a:rPr>
              <a:t>action</a:t>
            </a: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SzPts val="1100"/>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SzPts val="1100"/>
              <a:buNone/>
            </a:pPr>
            <a:r>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SzPts val="1100"/>
              <a:buNone/>
            </a:pPr>
            <a:r>
              <a:rPr lang="en" sz="1000">
                <a:solidFill>
                  <a:schemeClr val="dk1"/>
                </a:solidFill>
                <a:latin typeface="Consolas"/>
                <a:ea typeface="Consolas"/>
                <a:cs typeface="Consolas"/>
                <a:sym typeface="Consolas"/>
              </a:rPr>
              <a:t>   </a:t>
            </a:r>
            <a:r>
              <a:rPr lang="en" sz="1000">
                <a:solidFill>
                  <a:srgbClr val="795E26"/>
                </a:solidFill>
                <a:latin typeface="Consolas"/>
                <a:ea typeface="Consolas"/>
                <a:cs typeface="Consolas"/>
                <a:sym typeface="Consolas"/>
              </a:rPr>
              <a:t>emit</a:t>
            </a:r>
            <a:r>
              <a:rPr lang="en" sz="1000">
                <a:solidFill>
                  <a:schemeClr val="dk1"/>
                </a:solidFill>
                <a:latin typeface="Consolas"/>
                <a:ea typeface="Consolas"/>
                <a:cs typeface="Consolas"/>
                <a:sym typeface="Consolas"/>
              </a:rPr>
              <a:t>(</a:t>
            </a:r>
            <a:r>
              <a:rPr lang="en" sz="1000">
                <a:solidFill>
                  <a:srgbClr val="001080"/>
                </a:solidFill>
                <a:latin typeface="Consolas"/>
                <a:ea typeface="Consolas"/>
                <a:cs typeface="Consolas"/>
                <a:sym typeface="Consolas"/>
              </a:rPr>
              <a:t>event</a:t>
            </a:r>
            <a:r>
              <a:rPr lang="en" sz="1000">
                <a:solidFill>
                  <a:schemeClr val="dk1"/>
                </a:solidFill>
                <a:latin typeface="Consolas"/>
                <a:ea typeface="Consolas"/>
                <a:cs typeface="Consolas"/>
                <a:sym typeface="Consolas"/>
              </a:rPr>
              <a:t>: </a:t>
            </a:r>
            <a:r>
              <a:rPr lang="en" sz="1000">
                <a:solidFill>
                  <a:srgbClr val="267F99"/>
                </a:solidFill>
                <a:latin typeface="Consolas"/>
                <a:ea typeface="Consolas"/>
                <a:cs typeface="Consolas"/>
                <a:sym typeface="Consolas"/>
              </a:rPr>
              <a:t>EmitEvent</a:t>
            </a:r>
            <a:r>
              <a:rPr lang="en" sz="1000">
                <a:solidFill>
                  <a:schemeClr val="dk1"/>
                </a:solidFill>
                <a:latin typeface="Consolas"/>
                <a:ea typeface="Consolas"/>
                <a:cs typeface="Consolas"/>
                <a:sym typeface="Consolas"/>
              </a:rPr>
              <a:t>) { </a:t>
            </a:r>
            <a:r>
              <a:rPr lang="en" sz="1000">
                <a:solidFill>
                  <a:srgbClr val="0000FF"/>
                </a:solidFill>
                <a:latin typeface="Consolas"/>
                <a:ea typeface="Consolas"/>
                <a:cs typeface="Consolas"/>
                <a:sym typeface="Consolas"/>
              </a:rPr>
              <a:t>this</a:t>
            </a:r>
            <a:r>
              <a:rPr lang="en" sz="1000">
                <a:solidFill>
                  <a:schemeClr val="dk1"/>
                </a:solidFill>
                <a:latin typeface="Consolas"/>
                <a:ea typeface="Consolas"/>
                <a:cs typeface="Consolas"/>
                <a:sym typeface="Consolas"/>
              </a:rPr>
              <a:t>.</a:t>
            </a:r>
            <a:r>
              <a:rPr lang="en" sz="1000">
                <a:solidFill>
                  <a:srgbClr val="001080"/>
                </a:solidFill>
                <a:latin typeface="Consolas"/>
                <a:ea typeface="Consolas"/>
                <a:cs typeface="Consolas"/>
                <a:sym typeface="Consolas"/>
              </a:rPr>
              <a:t>subject$</a:t>
            </a:r>
            <a:r>
              <a:rPr lang="en" sz="1000">
                <a:solidFill>
                  <a:schemeClr val="dk1"/>
                </a:solidFill>
                <a:latin typeface="Consolas"/>
                <a:ea typeface="Consolas"/>
                <a:cs typeface="Consolas"/>
                <a:sym typeface="Consolas"/>
              </a:rPr>
              <a:t>.</a:t>
            </a:r>
            <a:r>
              <a:rPr lang="en" sz="1000">
                <a:solidFill>
                  <a:srgbClr val="795E26"/>
                </a:solidFill>
                <a:latin typeface="Consolas"/>
                <a:ea typeface="Consolas"/>
                <a:cs typeface="Consolas"/>
                <a:sym typeface="Consolas"/>
              </a:rPr>
              <a:t>next</a:t>
            </a:r>
            <a:r>
              <a:rPr lang="en" sz="1000">
                <a:solidFill>
                  <a:schemeClr val="dk1"/>
                </a:solidFill>
                <a:latin typeface="Consolas"/>
                <a:ea typeface="Consolas"/>
                <a:cs typeface="Consolas"/>
                <a:sym typeface="Consolas"/>
              </a:rPr>
              <a:t>(</a:t>
            </a:r>
            <a:r>
              <a:rPr lang="en" sz="1000">
                <a:solidFill>
                  <a:srgbClr val="001080"/>
                </a:solidFill>
                <a:latin typeface="Consolas"/>
                <a:ea typeface="Consolas"/>
                <a:cs typeface="Consolas"/>
                <a:sym typeface="Consolas"/>
              </a:rPr>
              <a:t>event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SzPts val="1100"/>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p:txBody>
      </p:sp>
      <p:sp>
        <p:nvSpPr>
          <p:cNvPr id="1714" name="Google Shape;1714;p201"/>
          <p:cNvSpPr/>
          <p:nvPr/>
        </p:nvSpPr>
        <p:spPr>
          <a:xfrm>
            <a:off x="0" y="1244275"/>
            <a:ext cx="9144000" cy="4077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600">
                <a:solidFill>
                  <a:schemeClr val="lt1"/>
                </a:solidFill>
                <a:latin typeface="Tahoma"/>
                <a:ea typeface="Tahoma"/>
                <a:cs typeface="Tahoma"/>
                <a:sym typeface="Tahoma"/>
              </a:rPr>
              <a:t>Event Bus - Loosely Coupled Communication (Mediator Pattern)</a:t>
            </a:r>
            <a:endParaRPr sz="1600">
              <a:solidFill>
                <a:schemeClr val="lt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3"/>
                                        </p:tgtEl>
                                        <p:attrNameLst>
                                          <p:attrName>style.visibility</p:attrName>
                                        </p:attrNameLst>
                                      </p:cBhvr>
                                      <p:to>
                                        <p:strVal val="visible"/>
                                      </p:to>
                                    </p:set>
                                    <p:animEffect filter="fade" transition="in">
                                      <p:cBhvr>
                                        <p:cTn dur="500"/>
                                        <p:tgtEl>
                                          <p:spTgt spid="17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8" name="Shape 1718"/>
        <p:cNvGrpSpPr/>
        <p:nvPr/>
      </p:nvGrpSpPr>
      <p:grpSpPr>
        <a:xfrm>
          <a:off x="0" y="0"/>
          <a:ext cx="0" cy="0"/>
          <a:chOff x="0" y="0"/>
          <a:chExt cx="0" cy="0"/>
        </a:xfrm>
      </p:grpSpPr>
      <p:sp>
        <p:nvSpPr>
          <p:cNvPr id="1719" name="Google Shape;1719;p202"/>
          <p:cNvSpPr txBox="1"/>
          <p:nvPr/>
        </p:nvSpPr>
        <p:spPr>
          <a:xfrm>
            <a:off x="0" y="2609850"/>
            <a:ext cx="9144000" cy="2533500"/>
          </a:xfrm>
          <a:prstGeom prst="rect">
            <a:avLst/>
          </a:prstGeom>
          <a:solidFill>
            <a:srgbClr val="F3F3F3"/>
          </a:solid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t/>
            </a:r>
            <a:endParaRPr sz="1600">
              <a:latin typeface="Consolas"/>
              <a:ea typeface="Consolas"/>
              <a:cs typeface="Consolas"/>
              <a:sym typeface="Consolas"/>
            </a:endParaRPr>
          </a:p>
        </p:txBody>
      </p:sp>
      <p:sp>
        <p:nvSpPr>
          <p:cNvPr id="1720" name="Google Shape;1720;p202"/>
          <p:cNvSpPr/>
          <p:nvPr/>
        </p:nvSpPr>
        <p:spPr>
          <a:xfrm>
            <a:off x="571500" y="2609850"/>
            <a:ext cx="7772400" cy="2057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rgbClr val="AF00DB"/>
                </a:solidFill>
                <a:latin typeface="Consolas"/>
                <a:ea typeface="Consolas"/>
                <a:cs typeface="Consolas"/>
                <a:sym typeface="Consolas"/>
              </a:rPr>
              <a:t>export</a:t>
            </a: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class</a:t>
            </a:r>
            <a:r>
              <a:rPr lang="en" sz="1200">
                <a:solidFill>
                  <a:schemeClr val="dk1"/>
                </a:solidFill>
                <a:latin typeface="Consolas"/>
                <a:ea typeface="Consolas"/>
                <a:cs typeface="Consolas"/>
                <a:sym typeface="Consolas"/>
              </a:rPr>
              <a:t> </a:t>
            </a:r>
            <a:r>
              <a:rPr lang="en" sz="1200">
                <a:solidFill>
                  <a:srgbClr val="267F99"/>
                </a:solidFill>
                <a:latin typeface="Consolas"/>
                <a:ea typeface="Consolas"/>
                <a:cs typeface="Consolas"/>
                <a:sym typeface="Consolas"/>
              </a:rPr>
              <a:t>CustomersListComponent</a:t>
            </a: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implements</a:t>
            </a:r>
            <a:r>
              <a:rPr lang="en" sz="1200">
                <a:solidFill>
                  <a:schemeClr val="dk1"/>
                </a:solidFill>
                <a:latin typeface="Consolas"/>
                <a:ea typeface="Consolas"/>
                <a:cs typeface="Consolas"/>
                <a:sym typeface="Consolas"/>
              </a:rPr>
              <a:t> </a:t>
            </a:r>
            <a:r>
              <a:rPr lang="en" sz="1200">
                <a:solidFill>
                  <a:srgbClr val="267F99"/>
                </a:solidFill>
                <a:latin typeface="Consolas"/>
                <a:ea typeface="Consolas"/>
                <a:cs typeface="Consolas"/>
                <a:sym typeface="Consolas"/>
              </a:rPr>
              <a:t>OnInit</a:t>
            </a:r>
            <a:r>
              <a:rPr lang="en"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constructor</a:t>
            </a:r>
            <a:r>
              <a:rPr lang="en" sz="1200">
                <a:solidFill>
                  <a:schemeClr val="dk1"/>
                </a:solidFill>
                <a:latin typeface="Consolas"/>
                <a:ea typeface="Consolas"/>
                <a:cs typeface="Consolas"/>
                <a:sym typeface="Consolas"/>
              </a:rPr>
              <a:t>(</a:t>
            </a:r>
            <a:r>
              <a:rPr lang="en" sz="1200">
                <a:solidFill>
                  <a:srgbClr val="0000FF"/>
                </a:solidFill>
                <a:latin typeface="Consolas"/>
                <a:ea typeface="Consolas"/>
                <a:cs typeface="Consolas"/>
                <a:sym typeface="Consolas"/>
              </a:rPr>
              <a:t>private</a:t>
            </a:r>
            <a:r>
              <a:rPr lang="en" sz="1200">
                <a:solidFill>
                  <a:schemeClr val="dk1"/>
                </a:solidFill>
                <a:latin typeface="Consolas"/>
                <a:ea typeface="Consolas"/>
                <a:cs typeface="Consolas"/>
                <a:sym typeface="Consolas"/>
              </a:rPr>
              <a:t> </a:t>
            </a:r>
            <a:r>
              <a:rPr lang="en" sz="1200">
                <a:solidFill>
                  <a:srgbClr val="001080"/>
                </a:solidFill>
                <a:latin typeface="Consolas"/>
                <a:ea typeface="Consolas"/>
                <a:cs typeface="Consolas"/>
                <a:sym typeface="Consolas"/>
              </a:rPr>
              <a:t>eventbus</a:t>
            </a:r>
            <a:r>
              <a:rPr lang="en" sz="1200">
                <a:solidFill>
                  <a:schemeClr val="dk1"/>
                </a:solidFill>
                <a:latin typeface="Consolas"/>
                <a:ea typeface="Consolas"/>
                <a:cs typeface="Consolas"/>
                <a:sym typeface="Consolas"/>
              </a:rPr>
              <a:t>: </a:t>
            </a:r>
            <a:r>
              <a:rPr lang="en" sz="1200">
                <a:solidFill>
                  <a:srgbClr val="267F99"/>
                </a:solidFill>
                <a:latin typeface="Consolas"/>
                <a:ea typeface="Consolas"/>
                <a:cs typeface="Consolas"/>
                <a:sym typeface="Consolas"/>
              </a:rPr>
              <a:t>EventBusService</a:t>
            </a:r>
            <a:r>
              <a:rPr lang="en" sz="1200">
                <a:solidFill>
                  <a:schemeClr val="dk1"/>
                </a:solidFill>
                <a:latin typeface="Consolas"/>
                <a:ea typeface="Consolas"/>
                <a:cs typeface="Consolas"/>
                <a:sym typeface="Consolas"/>
              </a:rPr>
              <a:t>) {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a:t>
            </a:r>
            <a:r>
              <a:rPr lang="en" sz="1200">
                <a:solidFill>
                  <a:srgbClr val="795E26"/>
                </a:solidFill>
                <a:latin typeface="Consolas"/>
                <a:ea typeface="Consolas"/>
                <a:cs typeface="Consolas"/>
                <a:sym typeface="Consolas"/>
              </a:rPr>
              <a:t>selectCustomer</a:t>
            </a:r>
            <a:r>
              <a:rPr lang="en" sz="1200">
                <a:solidFill>
                  <a:schemeClr val="dk1"/>
                </a:solidFill>
                <a:latin typeface="Consolas"/>
                <a:ea typeface="Consolas"/>
                <a:cs typeface="Consolas"/>
                <a:sym typeface="Consolas"/>
              </a:rPr>
              <a:t>(</a:t>
            </a:r>
            <a:r>
              <a:rPr lang="en" sz="1200">
                <a:solidFill>
                  <a:srgbClr val="001080"/>
                </a:solidFill>
                <a:latin typeface="Consolas"/>
                <a:ea typeface="Consolas"/>
                <a:cs typeface="Consolas"/>
                <a:sym typeface="Consolas"/>
              </a:rPr>
              <a:t>cust</a:t>
            </a:r>
            <a:r>
              <a:rPr lang="en" sz="1200">
                <a:solidFill>
                  <a:schemeClr val="dk1"/>
                </a:solidFill>
                <a:latin typeface="Consolas"/>
                <a:ea typeface="Consolas"/>
                <a:cs typeface="Consolas"/>
                <a:sym typeface="Consolas"/>
              </a:rPr>
              <a:t>: </a:t>
            </a:r>
            <a:r>
              <a:rPr lang="en" sz="1200">
                <a:solidFill>
                  <a:srgbClr val="267F99"/>
                </a:solidFill>
                <a:latin typeface="Consolas"/>
                <a:ea typeface="Consolas"/>
                <a:cs typeface="Consolas"/>
                <a:sym typeface="Consolas"/>
              </a:rPr>
              <a:t>ICustomer</a:t>
            </a:r>
            <a:r>
              <a:rPr lang="en"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a:t>
            </a:r>
            <a:r>
              <a:rPr b="1" lang="en" sz="1200">
                <a:solidFill>
                  <a:schemeClr val="dk1"/>
                </a:solidFill>
                <a:latin typeface="Consolas"/>
                <a:ea typeface="Consolas"/>
                <a:cs typeface="Consolas"/>
                <a:sym typeface="Consolas"/>
              </a:rPr>
              <a:t>  </a:t>
            </a:r>
            <a:r>
              <a:rPr b="1" lang="en" sz="1200">
                <a:solidFill>
                  <a:srgbClr val="0000FF"/>
                </a:solidFill>
                <a:latin typeface="Consolas"/>
                <a:ea typeface="Consolas"/>
                <a:cs typeface="Consolas"/>
                <a:sym typeface="Consolas"/>
              </a:rPr>
              <a:t>this</a:t>
            </a:r>
            <a:r>
              <a:rPr b="1" lang="en" sz="1200">
                <a:solidFill>
                  <a:schemeClr val="dk1"/>
                </a:solidFill>
                <a:latin typeface="Consolas"/>
                <a:ea typeface="Consolas"/>
                <a:cs typeface="Consolas"/>
                <a:sym typeface="Consolas"/>
              </a:rPr>
              <a:t>.</a:t>
            </a:r>
            <a:r>
              <a:rPr b="1" lang="en" sz="1200">
                <a:solidFill>
                  <a:srgbClr val="001080"/>
                </a:solidFill>
                <a:latin typeface="Consolas"/>
                <a:ea typeface="Consolas"/>
                <a:cs typeface="Consolas"/>
                <a:sym typeface="Consolas"/>
              </a:rPr>
              <a:t>eventbus</a:t>
            </a:r>
            <a:r>
              <a:rPr b="1" lang="en" sz="1200">
                <a:solidFill>
                  <a:schemeClr val="dk1"/>
                </a:solidFill>
                <a:latin typeface="Consolas"/>
                <a:ea typeface="Consolas"/>
                <a:cs typeface="Consolas"/>
                <a:sym typeface="Consolas"/>
              </a:rPr>
              <a:t>.</a:t>
            </a:r>
            <a:r>
              <a:rPr b="1" lang="en" sz="1200">
                <a:solidFill>
                  <a:srgbClr val="795E26"/>
                </a:solidFill>
                <a:latin typeface="Consolas"/>
                <a:ea typeface="Consolas"/>
                <a:cs typeface="Consolas"/>
                <a:sym typeface="Consolas"/>
              </a:rPr>
              <a:t>emit</a:t>
            </a:r>
            <a:r>
              <a:rPr b="1" lang="en" sz="1200">
                <a:solidFill>
                  <a:schemeClr val="dk1"/>
                </a:solidFill>
                <a:latin typeface="Consolas"/>
                <a:ea typeface="Consolas"/>
                <a:cs typeface="Consolas"/>
                <a:sym typeface="Consolas"/>
              </a:rPr>
              <a:t>(</a:t>
            </a:r>
            <a:r>
              <a:rPr b="1" lang="en" sz="1200">
                <a:solidFill>
                  <a:srgbClr val="0000FF"/>
                </a:solidFill>
                <a:latin typeface="Consolas"/>
                <a:ea typeface="Consolas"/>
                <a:cs typeface="Consolas"/>
                <a:sym typeface="Consolas"/>
              </a:rPr>
              <a:t>new</a:t>
            </a:r>
            <a:r>
              <a:rPr b="1" lang="en" sz="1200">
                <a:solidFill>
                  <a:schemeClr val="dk1"/>
                </a:solidFill>
                <a:latin typeface="Consolas"/>
                <a:ea typeface="Consolas"/>
                <a:cs typeface="Consolas"/>
                <a:sym typeface="Consolas"/>
              </a:rPr>
              <a:t> </a:t>
            </a:r>
            <a:r>
              <a:rPr b="1" lang="en" sz="1200">
                <a:solidFill>
                  <a:srgbClr val="267F99"/>
                </a:solidFill>
                <a:latin typeface="Consolas"/>
                <a:ea typeface="Consolas"/>
                <a:cs typeface="Consolas"/>
                <a:sym typeface="Consolas"/>
              </a:rPr>
              <a:t>EmitEvent</a:t>
            </a:r>
            <a:r>
              <a:rPr b="1" lang="en" sz="1200">
                <a:solidFill>
                  <a:schemeClr val="dk1"/>
                </a:solidFill>
                <a:latin typeface="Consolas"/>
                <a:ea typeface="Consolas"/>
                <a:cs typeface="Consolas"/>
                <a:sym typeface="Consolas"/>
              </a:rPr>
              <a:t>(</a:t>
            </a:r>
            <a:r>
              <a:rPr b="1" lang="en" sz="1200">
                <a:solidFill>
                  <a:srgbClr val="267F99"/>
                </a:solidFill>
                <a:latin typeface="Consolas"/>
                <a:ea typeface="Consolas"/>
                <a:cs typeface="Consolas"/>
                <a:sym typeface="Consolas"/>
              </a:rPr>
              <a:t>Events</a:t>
            </a:r>
            <a:r>
              <a:rPr b="1" lang="en" sz="1200">
                <a:solidFill>
                  <a:schemeClr val="dk1"/>
                </a:solidFill>
                <a:latin typeface="Consolas"/>
                <a:ea typeface="Consolas"/>
                <a:cs typeface="Consolas"/>
                <a:sym typeface="Consolas"/>
              </a:rPr>
              <a:t>.</a:t>
            </a:r>
            <a:r>
              <a:rPr b="1" lang="en" sz="1200">
                <a:solidFill>
                  <a:srgbClr val="098658"/>
                </a:solidFill>
                <a:latin typeface="Consolas"/>
                <a:ea typeface="Consolas"/>
                <a:cs typeface="Consolas"/>
                <a:sym typeface="Consolas"/>
              </a:rPr>
              <a:t>CustomerSelected</a:t>
            </a:r>
            <a:r>
              <a:rPr b="1" lang="en" sz="1200">
                <a:solidFill>
                  <a:schemeClr val="dk1"/>
                </a:solidFill>
                <a:latin typeface="Consolas"/>
                <a:ea typeface="Consolas"/>
                <a:cs typeface="Consolas"/>
                <a:sym typeface="Consolas"/>
              </a:rPr>
              <a:t>, </a:t>
            </a:r>
            <a:r>
              <a:rPr b="1" lang="en" sz="1200">
                <a:solidFill>
                  <a:srgbClr val="001080"/>
                </a:solidFill>
                <a:latin typeface="Consolas"/>
                <a:ea typeface="Consolas"/>
                <a:cs typeface="Consolas"/>
                <a:sym typeface="Consolas"/>
              </a:rPr>
              <a:t>cust</a:t>
            </a:r>
            <a:r>
              <a:rPr b="1" lang="en" sz="1200">
                <a:solidFill>
                  <a:schemeClr val="dk1"/>
                </a:solidFill>
                <a:latin typeface="Consolas"/>
                <a:ea typeface="Consolas"/>
                <a:cs typeface="Consolas"/>
                <a:sym typeface="Consolas"/>
              </a:rPr>
              <a:t>));</a:t>
            </a:r>
            <a:endParaRPr b="1"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p:txBody>
      </p:sp>
      <p:sp>
        <p:nvSpPr>
          <p:cNvPr id="1721" name="Google Shape;1721;p20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3300"/>
              <a:buFont typeface="Tahoma"/>
              <a:buNone/>
            </a:pPr>
            <a:r>
              <a:rPr b="0" i="0" lang="en" sz="3300" u="none" cap="none" strike="noStrike">
                <a:solidFill>
                  <a:schemeClr val="dk1"/>
                </a:solidFill>
                <a:latin typeface="Tahoma"/>
                <a:ea typeface="Tahoma"/>
                <a:cs typeface="Tahoma"/>
                <a:sym typeface="Tahoma"/>
              </a:rPr>
              <a:t>Raising an Event</a:t>
            </a:r>
            <a:endParaRPr b="0" i="0" sz="3300" u="none" cap="none" strike="noStrike">
              <a:solidFill>
                <a:schemeClr val="dk1"/>
              </a:solidFill>
              <a:latin typeface="Tahoma"/>
              <a:ea typeface="Tahoma"/>
              <a:cs typeface="Tahoma"/>
              <a:sym typeface="Tahoma"/>
            </a:endParaRPr>
          </a:p>
        </p:txBody>
      </p:sp>
      <p:sp>
        <p:nvSpPr>
          <p:cNvPr id="1722" name="Google Shape;1722;p202"/>
          <p:cNvSpPr txBox="1"/>
          <p:nvPr/>
        </p:nvSpPr>
        <p:spPr>
          <a:xfrm>
            <a:off x="400050" y="1094726"/>
            <a:ext cx="8455800" cy="809400"/>
          </a:xfrm>
          <a:prstGeom prst="rect">
            <a:avLst/>
          </a:prstGeom>
          <a:noFill/>
          <a:ln>
            <a:noFill/>
          </a:ln>
        </p:spPr>
        <p:txBody>
          <a:bodyPr anchorCtr="0" anchor="t" bIns="91425" lIns="91425" spcFirstLastPara="1" rIns="91425" wrap="square" tIns="91425">
            <a:noAutofit/>
          </a:bodyPr>
          <a:lstStyle/>
          <a:p>
            <a:pPr indent="-260350" lvl="0" marL="355600" marR="0" rtl="0" algn="l">
              <a:spcBef>
                <a:spcPts val="0"/>
              </a:spcBef>
              <a:spcAft>
                <a:spcPts val="0"/>
              </a:spcAft>
              <a:buClr>
                <a:schemeClr val="dk1"/>
              </a:buClr>
              <a:buSzPts val="1500"/>
              <a:buFont typeface="Tahoma"/>
              <a:buChar char="•"/>
            </a:pPr>
            <a:r>
              <a:rPr lang="en" sz="2100">
                <a:solidFill>
                  <a:schemeClr val="dk1"/>
                </a:solidFill>
                <a:latin typeface="Tahoma"/>
                <a:ea typeface="Tahoma"/>
                <a:cs typeface="Tahoma"/>
                <a:sym typeface="Tahoma"/>
              </a:rPr>
              <a:t>Raise event by calling the event bus's emit() function</a:t>
            </a:r>
            <a:endParaRPr sz="2100">
              <a:solidFill>
                <a:schemeClr val="dk1"/>
              </a:solidFill>
              <a:latin typeface="Tahoma"/>
              <a:ea typeface="Tahoma"/>
              <a:cs typeface="Tahoma"/>
              <a:sym typeface="Tahoma"/>
            </a:endParaRPr>
          </a:p>
          <a:p>
            <a:pPr indent="-260350" lvl="0" marL="355600" marR="0" rtl="0" algn="l">
              <a:spcBef>
                <a:spcPts val="0"/>
              </a:spcBef>
              <a:spcAft>
                <a:spcPts val="0"/>
              </a:spcAft>
              <a:buClr>
                <a:schemeClr val="dk1"/>
              </a:buClr>
              <a:buSzPts val="1500"/>
              <a:buFont typeface="Tahoma"/>
              <a:buChar char="•"/>
            </a:pPr>
            <a:r>
              <a:rPr lang="en" sz="2100">
                <a:solidFill>
                  <a:schemeClr val="dk1"/>
                </a:solidFill>
                <a:latin typeface="Tahoma"/>
                <a:ea typeface="Tahoma"/>
                <a:cs typeface="Tahoma"/>
                <a:sym typeface="Tahoma"/>
              </a:rPr>
              <a:t>Pass an EmitEvent object with the event name and the event value</a:t>
            </a:r>
            <a:endParaRPr sz="2100">
              <a:solidFill>
                <a:schemeClr val="dk1"/>
              </a:solidFill>
              <a:latin typeface="Tahoma"/>
              <a:ea typeface="Tahoma"/>
              <a:cs typeface="Tahoma"/>
              <a:sym typeface="Tahoma"/>
            </a:endParaRPr>
          </a:p>
        </p:txBody>
      </p:sp>
      <p:sp>
        <p:nvSpPr>
          <p:cNvPr id="1723" name="Google Shape;1723;p202"/>
          <p:cNvSpPr/>
          <p:nvPr/>
        </p:nvSpPr>
        <p:spPr>
          <a:xfrm>
            <a:off x="4114250" y="4245250"/>
            <a:ext cx="2477100" cy="681000"/>
          </a:xfrm>
          <a:prstGeom prst="wedgeRectCallout">
            <a:avLst>
              <a:gd fmla="val -35542" name="adj1"/>
              <a:gd fmla="val -80525" name="adj2"/>
            </a:avLst>
          </a:prstGeom>
          <a:solidFill>
            <a:srgbClr val="0070C0"/>
          </a:solidFill>
          <a:ln cap="flat" cmpd="sng" w="9525">
            <a:solidFill>
              <a:srgbClr val="66666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ahoma"/>
                <a:ea typeface="Tahoma"/>
                <a:cs typeface="Tahoma"/>
                <a:sym typeface="Tahoma"/>
              </a:rPr>
              <a:t>Pass event name </a:t>
            </a:r>
            <a:endParaRPr sz="1400">
              <a:solidFill>
                <a:schemeClr val="lt1"/>
              </a:solidFill>
              <a:latin typeface="Tahoma"/>
              <a:ea typeface="Tahoma"/>
              <a:cs typeface="Tahoma"/>
              <a:sym typeface="Tahoma"/>
            </a:endParaRPr>
          </a:p>
          <a:p>
            <a:pPr indent="0" lvl="0" marL="0" marR="0" rtl="0" algn="ctr">
              <a:spcBef>
                <a:spcPts val="0"/>
              </a:spcBef>
              <a:spcAft>
                <a:spcPts val="0"/>
              </a:spcAft>
              <a:buNone/>
            </a:pPr>
            <a:r>
              <a:rPr lang="en" sz="1400">
                <a:solidFill>
                  <a:schemeClr val="lt1"/>
                </a:solidFill>
                <a:latin typeface="Tahoma"/>
                <a:ea typeface="Tahoma"/>
                <a:cs typeface="Tahoma"/>
                <a:sym typeface="Tahoma"/>
              </a:rPr>
              <a:t>(as a string or enum) </a:t>
            </a:r>
            <a:endParaRPr sz="1400">
              <a:solidFill>
                <a:schemeClr val="lt1"/>
              </a:solidFill>
              <a:latin typeface="Tahoma"/>
              <a:ea typeface="Tahoma"/>
              <a:cs typeface="Tahoma"/>
              <a:sym typeface="Tahoma"/>
            </a:endParaRPr>
          </a:p>
          <a:p>
            <a:pPr indent="0" lvl="0" marL="0" marR="0" rtl="0" algn="ctr">
              <a:spcBef>
                <a:spcPts val="0"/>
              </a:spcBef>
              <a:spcAft>
                <a:spcPts val="0"/>
              </a:spcAft>
              <a:buNone/>
            </a:pPr>
            <a:r>
              <a:rPr lang="en" sz="1400">
                <a:solidFill>
                  <a:schemeClr val="lt1"/>
                </a:solidFill>
                <a:latin typeface="Tahoma"/>
                <a:ea typeface="Tahoma"/>
                <a:cs typeface="Tahoma"/>
                <a:sym typeface="Tahoma"/>
              </a:rPr>
              <a:t>and value</a:t>
            </a:r>
            <a:endParaRPr sz="1100"/>
          </a:p>
        </p:txBody>
      </p:sp>
      <p:sp>
        <p:nvSpPr>
          <p:cNvPr id="1724" name="Google Shape;1724;p202"/>
          <p:cNvSpPr/>
          <p:nvPr/>
        </p:nvSpPr>
        <p:spPr>
          <a:xfrm>
            <a:off x="0" y="2202150"/>
            <a:ext cx="9144000" cy="4077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600">
                <a:solidFill>
                  <a:schemeClr val="lt1"/>
                </a:solidFill>
                <a:latin typeface="Tahoma"/>
                <a:ea typeface="Tahoma"/>
                <a:cs typeface="Tahoma"/>
                <a:sym typeface="Tahoma"/>
              </a:rPr>
              <a:t>Using EventBusService to Emit an Event</a:t>
            </a:r>
            <a:endParaRPr sz="1600">
              <a:solidFill>
                <a:schemeClr val="lt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0"/>
                                        </p:tgtEl>
                                        <p:attrNameLst>
                                          <p:attrName>style.visibility</p:attrName>
                                        </p:attrNameLst>
                                      </p:cBhvr>
                                      <p:to>
                                        <p:strVal val="visible"/>
                                      </p:to>
                                    </p:set>
                                    <p:animEffect filter="fade" transition="in">
                                      <p:cBhvr>
                                        <p:cTn dur="500"/>
                                        <p:tgtEl>
                                          <p:spTgt spid="172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23"/>
                                        </p:tgtEl>
                                        <p:attrNameLst>
                                          <p:attrName>style.visibility</p:attrName>
                                        </p:attrNameLst>
                                      </p:cBhvr>
                                      <p:to>
                                        <p:strVal val="visible"/>
                                      </p:to>
                                    </p:set>
                                    <p:animEffect filter="fade" transition="in">
                                      <p:cBhvr>
                                        <p:cTn dur="500"/>
                                        <p:tgtEl>
                                          <p:spTgt spid="17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8" name="Shape 1728"/>
        <p:cNvGrpSpPr/>
        <p:nvPr/>
      </p:nvGrpSpPr>
      <p:grpSpPr>
        <a:xfrm>
          <a:off x="0" y="0"/>
          <a:ext cx="0" cy="0"/>
          <a:chOff x="0" y="0"/>
          <a:chExt cx="0" cy="0"/>
        </a:xfrm>
      </p:grpSpPr>
      <p:sp>
        <p:nvSpPr>
          <p:cNvPr id="1729" name="Google Shape;1729;p203"/>
          <p:cNvSpPr txBox="1"/>
          <p:nvPr/>
        </p:nvSpPr>
        <p:spPr>
          <a:xfrm>
            <a:off x="0" y="1981200"/>
            <a:ext cx="9144000" cy="3162300"/>
          </a:xfrm>
          <a:prstGeom prst="rect">
            <a:avLst/>
          </a:prstGeom>
          <a:solidFill>
            <a:srgbClr val="F3F3F3"/>
          </a:solid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t/>
            </a:r>
            <a:endParaRPr sz="1600">
              <a:latin typeface="Consolas"/>
              <a:ea typeface="Consolas"/>
              <a:cs typeface="Consolas"/>
              <a:sym typeface="Consolas"/>
            </a:endParaRPr>
          </a:p>
        </p:txBody>
      </p:sp>
      <p:sp>
        <p:nvSpPr>
          <p:cNvPr id="1730" name="Google Shape;1730;p203"/>
          <p:cNvSpPr txBox="1"/>
          <p:nvPr>
            <p:ph type="title"/>
          </p:nvPr>
        </p:nvSpPr>
        <p:spPr>
          <a:xfrm>
            <a:off x="457200" y="57000"/>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3300"/>
              <a:buFont typeface="Tahoma"/>
              <a:buNone/>
            </a:pPr>
            <a:r>
              <a:rPr b="0" i="0" lang="en" sz="3300" u="none" cap="none" strike="noStrike">
                <a:solidFill>
                  <a:schemeClr val="dk1"/>
                </a:solidFill>
                <a:latin typeface="Tahoma"/>
                <a:ea typeface="Tahoma"/>
                <a:cs typeface="Tahoma"/>
                <a:sym typeface="Tahoma"/>
              </a:rPr>
              <a:t>Subscribing to an Event</a:t>
            </a:r>
            <a:endParaRPr b="0" i="0" sz="3300" u="none" cap="none" strike="noStrike">
              <a:solidFill>
                <a:schemeClr val="dk1"/>
              </a:solidFill>
              <a:latin typeface="Tahoma"/>
              <a:ea typeface="Tahoma"/>
              <a:cs typeface="Tahoma"/>
              <a:sym typeface="Tahoma"/>
            </a:endParaRPr>
          </a:p>
        </p:txBody>
      </p:sp>
      <p:sp>
        <p:nvSpPr>
          <p:cNvPr id="1731" name="Google Shape;1731;p203"/>
          <p:cNvSpPr/>
          <p:nvPr/>
        </p:nvSpPr>
        <p:spPr>
          <a:xfrm>
            <a:off x="409475" y="1981200"/>
            <a:ext cx="8512500" cy="3028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1200">
                <a:solidFill>
                  <a:schemeClr val="dk1"/>
                </a:solidFill>
                <a:latin typeface="Consolas"/>
                <a:ea typeface="Consolas"/>
                <a:cs typeface="Consolas"/>
                <a:sym typeface="Consolas"/>
              </a:rPr>
              <a:t>export class AppComponent implements OnInit, OnDestroy { </a:t>
            </a:r>
            <a:endParaRPr sz="1200">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  </a:t>
            </a:r>
            <a:r>
              <a:rPr b="1" lang="en" sz="1200">
                <a:solidFill>
                  <a:srgbClr val="0070C0"/>
                </a:solidFill>
                <a:latin typeface="Consolas"/>
                <a:ea typeface="Consolas"/>
                <a:cs typeface="Consolas"/>
                <a:sym typeface="Consolas"/>
              </a:rPr>
              <a:t>eventbusSub: Subscription;</a:t>
            </a:r>
            <a:endParaRPr sz="1200">
              <a:latin typeface="Consolas"/>
              <a:ea typeface="Consolas"/>
              <a:cs typeface="Consolas"/>
              <a:sym typeface="Consolas"/>
            </a:endParaRPr>
          </a:p>
          <a:p>
            <a:pPr indent="0" lvl="0" marL="0" marR="0" rtl="0" algn="l">
              <a:spcBef>
                <a:spcPts val="0"/>
              </a:spcBef>
              <a:spcAft>
                <a:spcPts val="0"/>
              </a:spcAft>
              <a:buNone/>
            </a:pPr>
            <a:r>
              <a:rPr lang="en" sz="1200">
                <a:solidFill>
                  <a:srgbClr val="0070C0"/>
                </a:solidFill>
                <a:latin typeface="Consolas"/>
                <a:ea typeface="Consolas"/>
                <a:cs typeface="Consolas"/>
                <a:sym typeface="Consolas"/>
              </a:rPr>
              <a:t>  </a:t>
            </a:r>
            <a:r>
              <a:rPr lang="en" sz="1200">
                <a:solidFill>
                  <a:schemeClr val="dk1"/>
                </a:solidFill>
                <a:latin typeface="Consolas"/>
                <a:ea typeface="Consolas"/>
                <a:cs typeface="Consolas"/>
                <a:sym typeface="Consolas"/>
              </a:rPr>
              <a:t>customer: ICustomer;</a:t>
            </a:r>
            <a:endParaRPr sz="1200">
              <a:solidFill>
                <a:srgbClr val="0070C0"/>
              </a:solidFill>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  </a:t>
            </a:r>
            <a:endParaRPr sz="1200">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  constructor(</a:t>
            </a:r>
            <a:r>
              <a:rPr b="1" lang="en" sz="1200">
                <a:solidFill>
                  <a:srgbClr val="0070C0"/>
                </a:solidFill>
                <a:latin typeface="Consolas"/>
                <a:ea typeface="Consolas"/>
                <a:cs typeface="Consolas"/>
                <a:sym typeface="Consolas"/>
              </a:rPr>
              <a:t>private eventbus: EventBusService</a:t>
            </a:r>
            <a:r>
              <a:rPr lang="en" sz="1200">
                <a:solidFill>
                  <a:schemeClr val="dk1"/>
                </a:solidFill>
                <a:latin typeface="Consolas"/>
                <a:ea typeface="Consolas"/>
                <a:cs typeface="Consolas"/>
                <a:sym typeface="Consolas"/>
              </a:rPr>
              <a:t>) { }</a:t>
            </a:r>
            <a:endParaRPr sz="1200">
              <a:latin typeface="Consolas"/>
              <a:ea typeface="Consolas"/>
              <a:cs typeface="Consolas"/>
              <a:sym typeface="Consolas"/>
            </a:endParaRPr>
          </a:p>
          <a:p>
            <a:pPr indent="0" lvl="0" marL="0" marR="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  ngOnInit() {</a:t>
            </a:r>
            <a:endParaRPr sz="1200">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    //Use event bus to provide loosely coupled communication (mediator pattern)</a:t>
            </a:r>
            <a:endParaRPr sz="1200">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    </a:t>
            </a:r>
            <a:r>
              <a:rPr b="1" lang="en" sz="1200">
                <a:solidFill>
                  <a:srgbClr val="0070C0"/>
                </a:solidFill>
                <a:latin typeface="Consolas"/>
                <a:ea typeface="Consolas"/>
                <a:cs typeface="Consolas"/>
                <a:sym typeface="Consolas"/>
              </a:rPr>
              <a:t>this.eventbusSub = this.eventbus.on(Events.CustomerSelected, (cust =&gt; this.customer = cust));</a:t>
            </a:r>
            <a:endParaRPr sz="1200">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  }</a:t>
            </a:r>
            <a:endParaRPr sz="1200">
              <a:latin typeface="Consolas"/>
              <a:ea typeface="Consolas"/>
              <a:cs typeface="Consolas"/>
              <a:sym typeface="Consolas"/>
            </a:endParaRPr>
          </a:p>
          <a:p>
            <a:pPr indent="0" lvl="0" marL="0" marR="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  ngOnDestroy() {</a:t>
            </a:r>
            <a:endParaRPr sz="1200">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    </a:t>
            </a:r>
            <a:r>
              <a:rPr b="1" lang="en" sz="1200">
                <a:solidFill>
                  <a:srgbClr val="0070C0"/>
                </a:solidFill>
                <a:latin typeface="Consolas"/>
                <a:ea typeface="Consolas"/>
                <a:cs typeface="Consolas"/>
                <a:sym typeface="Consolas"/>
              </a:rPr>
              <a:t>this.eventbusSub.unsubscribe();</a:t>
            </a:r>
            <a:endParaRPr sz="1200">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p:txBody>
      </p:sp>
      <p:sp>
        <p:nvSpPr>
          <p:cNvPr id="1732" name="Google Shape;1732;p203"/>
          <p:cNvSpPr txBox="1"/>
          <p:nvPr/>
        </p:nvSpPr>
        <p:spPr>
          <a:xfrm>
            <a:off x="466137" y="800100"/>
            <a:ext cx="8455800" cy="809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700">
                <a:solidFill>
                  <a:schemeClr val="dk1"/>
                </a:solidFill>
                <a:latin typeface="Tahoma"/>
                <a:ea typeface="Tahoma"/>
                <a:cs typeface="Tahoma"/>
                <a:sym typeface="Tahoma"/>
              </a:rPr>
              <a:t>Subscribe to an event by calling the on() function and passing the event name to subscribe to and the callback function</a:t>
            </a:r>
            <a:br>
              <a:rPr lang="en" sz="1700">
                <a:solidFill>
                  <a:schemeClr val="dk1"/>
                </a:solidFill>
                <a:latin typeface="Tahoma"/>
                <a:ea typeface="Tahoma"/>
                <a:cs typeface="Tahoma"/>
                <a:sym typeface="Tahoma"/>
              </a:rPr>
            </a:br>
            <a:endParaRPr sz="1700">
              <a:solidFill>
                <a:schemeClr val="dk1"/>
              </a:solidFill>
              <a:latin typeface="Tahoma"/>
              <a:ea typeface="Tahoma"/>
              <a:cs typeface="Tahoma"/>
              <a:sym typeface="Tahoma"/>
            </a:endParaRPr>
          </a:p>
          <a:p>
            <a:pPr indent="0" lvl="0" marL="0" marR="0" rtl="0" algn="l">
              <a:spcBef>
                <a:spcPts val="0"/>
              </a:spcBef>
              <a:spcAft>
                <a:spcPts val="0"/>
              </a:spcAft>
              <a:buNone/>
            </a:pPr>
            <a:r>
              <a:t/>
            </a:r>
            <a:endParaRPr sz="1700">
              <a:solidFill>
                <a:schemeClr val="dk1"/>
              </a:solidFill>
              <a:latin typeface="Tahoma"/>
              <a:ea typeface="Tahoma"/>
              <a:cs typeface="Tahoma"/>
              <a:sym typeface="Tahoma"/>
            </a:endParaRPr>
          </a:p>
        </p:txBody>
      </p:sp>
      <p:sp>
        <p:nvSpPr>
          <p:cNvPr id="1733" name="Google Shape;1733;p203"/>
          <p:cNvSpPr/>
          <p:nvPr/>
        </p:nvSpPr>
        <p:spPr>
          <a:xfrm>
            <a:off x="4171950" y="3981450"/>
            <a:ext cx="2114700" cy="571500"/>
          </a:xfrm>
          <a:prstGeom prst="wedgeRectCallout">
            <a:avLst>
              <a:gd fmla="val -35542" name="adj1"/>
              <a:gd fmla="val -80525" name="adj2"/>
            </a:avLst>
          </a:prstGeom>
          <a:solidFill>
            <a:srgbClr val="0070C0"/>
          </a:solidFill>
          <a:ln cap="flat" cmpd="sng" w="9525">
            <a:solidFill>
              <a:srgbClr val="66666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ahoma"/>
                <a:ea typeface="Tahoma"/>
                <a:cs typeface="Tahoma"/>
                <a:sym typeface="Tahoma"/>
              </a:rPr>
              <a:t>Listen for specific event</a:t>
            </a:r>
            <a:endParaRPr sz="1100"/>
          </a:p>
        </p:txBody>
      </p:sp>
      <p:sp>
        <p:nvSpPr>
          <p:cNvPr id="1734" name="Google Shape;1734;p203"/>
          <p:cNvSpPr/>
          <p:nvPr/>
        </p:nvSpPr>
        <p:spPr>
          <a:xfrm>
            <a:off x="0" y="1573500"/>
            <a:ext cx="9144000" cy="4077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600">
                <a:solidFill>
                  <a:schemeClr val="lt1"/>
                </a:solidFill>
                <a:latin typeface="Tahoma"/>
                <a:ea typeface="Tahoma"/>
                <a:cs typeface="Tahoma"/>
                <a:sym typeface="Tahoma"/>
              </a:rPr>
              <a:t>Using EventBusService to Subscribe to an Event</a:t>
            </a:r>
            <a:endParaRPr sz="1600">
              <a:solidFill>
                <a:schemeClr val="lt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1"/>
                                        </p:tgtEl>
                                        <p:attrNameLst>
                                          <p:attrName>style.visibility</p:attrName>
                                        </p:attrNameLst>
                                      </p:cBhvr>
                                      <p:to>
                                        <p:strVal val="visible"/>
                                      </p:to>
                                    </p:set>
                                    <p:animEffect filter="fade" transition="in">
                                      <p:cBhvr>
                                        <p:cTn dur="500"/>
                                        <p:tgtEl>
                                          <p:spTgt spid="173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33"/>
                                        </p:tgtEl>
                                        <p:attrNameLst>
                                          <p:attrName>style.visibility</p:attrName>
                                        </p:attrNameLst>
                                      </p:cBhvr>
                                      <p:to>
                                        <p:strVal val="visible"/>
                                      </p:to>
                                    </p:set>
                                    <p:animEffect filter="fade" transition="in">
                                      <p:cBhvr>
                                        <p:cTn dur="500"/>
                                        <p:tgtEl>
                                          <p:spTgt spid="17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10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Interfaces versus Classes</a:t>
            </a:r>
            <a:endParaRPr/>
          </a:p>
        </p:txBody>
      </p:sp>
      <p:sp>
        <p:nvSpPr>
          <p:cNvPr id="545" name="Google Shape;545;p105"/>
          <p:cNvSpPr/>
          <p:nvPr/>
        </p:nvSpPr>
        <p:spPr>
          <a:xfrm>
            <a:off x="573529" y="1543050"/>
            <a:ext cx="3727200" cy="407700"/>
          </a:xfrm>
          <a:prstGeom prst="rect">
            <a:avLst/>
          </a:prstGeom>
          <a:solidFill>
            <a:srgbClr val="666666"/>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Interfaces</a:t>
            </a:r>
            <a:endParaRPr sz="1800">
              <a:solidFill>
                <a:schemeClr val="lt1"/>
              </a:solidFill>
              <a:latin typeface="Tahoma"/>
              <a:ea typeface="Tahoma"/>
              <a:cs typeface="Tahoma"/>
              <a:sym typeface="Tahoma"/>
            </a:endParaRPr>
          </a:p>
        </p:txBody>
      </p:sp>
      <p:sp>
        <p:nvSpPr>
          <p:cNvPr id="546" name="Google Shape;546;p105"/>
          <p:cNvSpPr/>
          <p:nvPr/>
        </p:nvSpPr>
        <p:spPr>
          <a:xfrm>
            <a:off x="4702045" y="1543050"/>
            <a:ext cx="3727200" cy="407700"/>
          </a:xfrm>
          <a:prstGeom prst="rect">
            <a:avLst/>
          </a:prstGeom>
          <a:solidFill>
            <a:srgbClr val="00B050"/>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Classes</a:t>
            </a:r>
            <a:endParaRPr sz="1800">
              <a:solidFill>
                <a:schemeClr val="lt1"/>
              </a:solidFill>
              <a:latin typeface="Tahoma"/>
              <a:ea typeface="Tahoma"/>
              <a:cs typeface="Tahoma"/>
              <a:sym typeface="Tahoma"/>
            </a:endParaRPr>
          </a:p>
        </p:txBody>
      </p:sp>
      <p:sp>
        <p:nvSpPr>
          <p:cNvPr id="547" name="Google Shape;547;p105"/>
          <p:cNvSpPr txBox="1"/>
          <p:nvPr/>
        </p:nvSpPr>
        <p:spPr>
          <a:xfrm>
            <a:off x="573525" y="1950775"/>
            <a:ext cx="3727200" cy="2892000"/>
          </a:xfrm>
          <a:prstGeom prst="rect">
            <a:avLst/>
          </a:prstGeom>
          <a:no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342900" lvl="0" marL="457200" marR="0" rtl="0" algn="l">
              <a:lnSpc>
                <a:spcPct val="115000"/>
              </a:lnSpc>
              <a:spcBef>
                <a:spcPts val="0"/>
              </a:spcBef>
              <a:spcAft>
                <a:spcPts val="0"/>
              </a:spcAft>
              <a:buClr>
                <a:schemeClr val="dk1"/>
              </a:buClr>
              <a:buSzPts val="1800"/>
              <a:buChar char="●"/>
            </a:pPr>
            <a:r>
              <a:rPr lang="en" sz="1800">
                <a:solidFill>
                  <a:schemeClr val="dk1"/>
                </a:solidFill>
              </a:rPr>
              <a:t>Zero impact on bundle size</a:t>
            </a:r>
            <a:endParaRPr sz="1800">
              <a:solidFill>
                <a:schemeClr val="dk1"/>
              </a:solidFill>
            </a:endParaRPr>
          </a:p>
          <a:p>
            <a:pPr indent="-342900" lvl="0" marL="457200" marR="0" rtl="0" algn="l">
              <a:lnSpc>
                <a:spcPct val="115000"/>
              </a:lnSpc>
              <a:spcBef>
                <a:spcPts val="0"/>
              </a:spcBef>
              <a:spcAft>
                <a:spcPts val="0"/>
              </a:spcAft>
              <a:buClr>
                <a:schemeClr val="dk1"/>
              </a:buClr>
              <a:buSzPts val="1800"/>
              <a:buChar char="●"/>
            </a:pPr>
            <a:r>
              <a:rPr lang="en" sz="1800">
                <a:solidFill>
                  <a:schemeClr val="dk1"/>
                </a:solidFill>
              </a:rPr>
              <a:t>Define the "shape" of data</a:t>
            </a:r>
            <a:endParaRPr sz="1800">
              <a:solidFill>
                <a:schemeClr val="dk1"/>
              </a:solidFill>
            </a:endParaRPr>
          </a:p>
          <a:p>
            <a:pPr indent="-342900" lvl="0" marL="457200" marR="0" rtl="0" algn="l">
              <a:lnSpc>
                <a:spcPct val="115000"/>
              </a:lnSpc>
              <a:spcBef>
                <a:spcPts val="0"/>
              </a:spcBef>
              <a:spcAft>
                <a:spcPts val="0"/>
              </a:spcAft>
              <a:buClr>
                <a:schemeClr val="dk1"/>
              </a:buClr>
              <a:buSzPts val="1800"/>
              <a:buChar char="●"/>
            </a:pPr>
            <a:r>
              <a:rPr lang="en" sz="1800">
                <a:solidFill>
                  <a:schemeClr val="dk1"/>
                </a:solidFill>
              </a:rPr>
              <a:t>Supports optional members</a:t>
            </a:r>
            <a:endParaRPr sz="1800">
              <a:solidFill>
                <a:schemeClr val="dk1"/>
              </a:solidFill>
            </a:endParaRPr>
          </a:p>
          <a:p>
            <a:pPr indent="-342900" lvl="0" marL="457200" marR="0" rtl="0" algn="l">
              <a:lnSpc>
                <a:spcPct val="115000"/>
              </a:lnSpc>
              <a:spcBef>
                <a:spcPts val="0"/>
              </a:spcBef>
              <a:spcAft>
                <a:spcPts val="0"/>
              </a:spcAft>
              <a:buClr>
                <a:schemeClr val="dk1"/>
              </a:buClr>
              <a:buSzPts val="1800"/>
              <a:buChar char="●"/>
            </a:pPr>
            <a:r>
              <a:rPr lang="en" sz="1800">
                <a:solidFill>
                  <a:schemeClr val="dk1"/>
                </a:solidFill>
              </a:rPr>
              <a:t>0 calories, tastes great!</a:t>
            </a:r>
            <a:endParaRPr sz="1800">
              <a:solidFill>
                <a:schemeClr val="dk1"/>
              </a:solidFill>
            </a:endParaRPr>
          </a:p>
          <a:p>
            <a:pPr indent="0" lvl="0" marL="457200" marR="0" rtl="0" algn="l">
              <a:lnSpc>
                <a:spcPct val="115000"/>
              </a:lnSpc>
              <a:spcBef>
                <a:spcPts val="0"/>
              </a:spcBef>
              <a:spcAft>
                <a:spcPts val="0"/>
              </a:spcAft>
              <a:buNone/>
            </a:pPr>
            <a:r>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Full intellisense/code help</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Type parameters, properties, and more</a:t>
            </a:r>
            <a:endParaRPr sz="1800">
              <a:solidFill>
                <a:schemeClr val="dk1"/>
              </a:solidFill>
            </a:endParaRPr>
          </a:p>
          <a:p>
            <a:pPr indent="0" lvl="0" marL="0" marR="0" rtl="0" algn="l">
              <a:lnSpc>
                <a:spcPct val="115000"/>
              </a:lnSpc>
              <a:spcBef>
                <a:spcPts val="0"/>
              </a:spcBef>
              <a:spcAft>
                <a:spcPts val="0"/>
              </a:spcAft>
              <a:buNone/>
            </a:pPr>
            <a:r>
              <a:t/>
            </a:r>
            <a:endParaRPr sz="1800">
              <a:solidFill>
                <a:schemeClr val="dk1"/>
              </a:solidFill>
            </a:endParaRPr>
          </a:p>
        </p:txBody>
      </p:sp>
      <p:sp>
        <p:nvSpPr>
          <p:cNvPr id="548" name="Google Shape;548;p105"/>
          <p:cNvSpPr txBox="1"/>
          <p:nvPr/>
        </p:nvSpPr>
        <p:spPr>
          <a:xfrm>
            <a:off x="4702050" y="1950775"/>
            <a:ext cx="3727200" cy="2892000"/>
          </a:xfrm>
          <a:prstGeom prst="rect">
            <a:avLst/>
          </a:prstGeom>
          <a:no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342900" lvl="0" marL="457200" marR="0" rtl="0" algn="l">
              <a:spcBef>
                <a:spcPts val="0"/>
              </a:spcBef>
              <a:spcAft>
                <a:spcPts val="0"/>
              </a:spcAft>
              <a:buClr>
                <a:schemeClr val="dk1"/>
              </a:buClr>
              <a:buSzPts val="1800"/>
              <a:buChar char="●"/>
            </a:pPr>
            <a:r>
              <a:rPr lang="en" sz="1800">
                <a:solidFill>
                  <a:schemeClr val="dk1"/>
                </a:solidFill>
              </a:rPr>
              <a:t>Impact bundle size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Used to create new instances</a:t>
            </a:r>
            <a:endParaRPr sz="1800">
              <a:solidFill>
                <a:schemeClr val="dk1"/>
              </a:solidFill>
            </a:endParaRPr>
          </a:p>
          <a:p>
            <a:pPr indent="-342900" lvl="0" marL="457200" marR="0" rtl="0" algn="l">
              <a:spcBef>
                <a:spcPts val="0"/>
              </a:spcBef>
              <a:spcAft>
                <a:spcPts val="0"/>
              </a:spcAft>
              <a:buClr>
                <a:schemeClr val="dk1"/>
              </a:buClr>
              <a:buSzPts val="1800"/>
              <a:buChar char="●"/>
            </a:pPr>
            <a:r>
              <a:rPr lang="en" sz="1800">
                <a:solidFill>
                  <a:schemeClr val="dk1"/>
                </a:solidFill>
              </a:rPr>
              <a:t>Store data and provide runtime functionality</a:t>
            </a:r>
            <a:endParaRPr sz="1800">
              <a:solidFill>
                <a:schemeClr val="dk1"/>
              </a:solidFill>
            </a:endParaRPr>
          </a:p>
          <a:p>
            <a:pPr indent="-342900" lvl="0" marL="457200" marR="0" rtl="0" algn="l">
              <a:spcBef>
                <a:spcPts val="0"/>
              </a:spcBef>
              <a:spcAft>
                <a:spcPts val="0"/>
              </a:spcAft>
              <a:buClr>
                <a:schemeClr val="dk1"/>
              </a:buClr>
              <a:buSzPts val="1800"/>
              <a:buChar char="●"/>
            </a:pPr>
            <a:r>
              <a:rPr lang="en" sz="1800">
                <a:solidFill>
                  <a:schemeClr val="dk1"/>
                </a:solidFill>
              </a:rPr>
              <a:t>More calories, tastes great!</a:t>
            </a:r>
            <a:endParaRPr sz="1800">
              <a:solidFill>
                <a:schemeClr val="dk1"/>
              </a:solidFill>
            </a:endParaRPr>
          </a:p>
          <a:p>
            <a:pPr indent="0" lvl="0" marL="457200" marR="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Full intellisense/code help</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Type parameters, properties, and more</a:t>
            </a:r>
            <a:endParaRPr sz="1800">
              <a:solidFill>
                <a:schemeClr val="dk1"/>
              </a:solidFill>
            </a:endParaRPr>
          </a:p>
          <a:p>
            <a:pPr indent="0" lvl="0" marL="0" marR="0" rtl="0" algn="l">
              <a:spcBef>
                <a:spcPts val="0"/>
              </a:spcBef>
              <a:spcAft>
                <a:spcPts val="0"/>
              </a:spcAft>
              <a:buNone/>
            </a:pPr>
            <a:r>
              <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0" st="0"/>
                                            </p:txEl>
                                          </p:spTgt>
                                        </p:tgtEl>
                                        <p:attrNameLst>
                                          <p:attrName>style.visibility</p:attrName>
                                        </p:attrNameLst>
                                      </p:cBhvr>
                                      <p:to>
                                        <p:strVal val="visible"/>
                                      </p:to>
                                    </p:set>
                                    <p:animEffect filter="fade" transition="in">
                                      <p:cBhvr>
                                        <p:cTn dur="1000"/>
                                        <p:tgtEl>
                                          <p:spTgt spid="5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1" st="1"/>
                                            </p:txEl>
                                          </p:spTgt>
                                        </p:tgtEl>
                                        <p:attrNameLst>
                                          <p:attrName>style.visibility</p:attrName>
                                        </p:attrNameLst>
                                      </p:cBhvr>
                                      <p:to>
                                        <p:strVal val="visible"/>
                                      </p:to>
                                    </p:set>
                                    <p:animEffect filter="fade" transition="in">
                                      <p:cBhvr>
                                        <p:cTn dur="1000"/>
                                        <p:tgtEl>
                                          <p:spTgt spid="5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2" st="2"/>
                                            </p:txEl>
                                          </p:spTgt>
                                        </p:tgtEl>
                                        <p:attrNameLst>
                                          <p:attrName>style.visibility</p:attrName>
                                        </p:attrNameLst>
                                      </p:cBhvr>
                                      <p:to>
                                        <p:strVal val="visible"/>
                                      </p:to>
                                    </p:set>
                                    <p:animEffect filter="fade" transition="in">
                                      <p:cBhvr>
                                        <p:cTn dur="1000"/>
                                        <p:tgtEl>
                                          <p:spTgt spid="5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3" st="3"/>
                                            </p:txEl>
                                          </p:spTgt>
                                        </p:tgtEl>
                                        <p:attrNameLst>
                                          <p:attrName>style.visibility</p:attrName>
                                        </p:attrNameLst>
                                      </p:cBhvr>
                                      <p:to>
                                        <p:strVal val="visible"/>
                                      </p:to>
                                    </p:set>
                                    <p:animEffect filter="fade" transition="in">
                                      <p:cBhvr>
                                        <p:cTn dur="1000"/>
                                        <p:tgtEl>
                                          <p:spTgt spid="5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4" st="4"/>
                                            </p:txEl>
                                          </p:spTgt>
                                        </p:tgtEl>
                                        <p:attrNameLst>
                                          <p:attrName>style.visibility</p:attrName>
                                        </p:attrNameLst>
                                      </p:cBhvr>
                                      <p:to>
                                        <p:strVal val="visible"/>
                                      </p:to>
                                    </p:set>
                                    <p:animEffect filter="fade" transition="in">
                                      <p:cBhvr>
                                        <p:cTn dur="1000"/>
                                        <p:tgtEl>
                                          <p:spTgt spid="54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5" st="5"/>
                                            </p:txEl>
                                          </p:spTgt>
                                        </p:tgtEl>
                                        <p:attrNameLst>
                                          <p:attrName>style.visibility</p:attrName>
                                        </p:attrNameLst>
                                      </p:cBhvr>
                                      <p:to>
                                        <p:strVal val="visible"/>
                                      </p:to>
                                    </p:set>
                                    <p:animEffect filter="fade" transition="in">
                                      <p:cBhvr>
                                        <p:cTn dur="1000"/>
                                        <p:tgtEl>
                                          <p:spTgt spid="54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6" st="6"/>
                                            </p:txEl>
                                          </p:spTgt>
                                        </p:tgtEl>
                                        <p:attrNameLst>
                                          <p:attrName>style.visibility</p:attrName>
                                        </p:attrNameLst>
                                      </p:cBhvr>
                                      <p:to>
                                        <p:strVal val="visible"/>
                                      </p:to>
                                    </p:set>
                                    <p:animEffect filter="fade" transition="in">
                                      <p:cBhvr>
                                        <p:cTn dur="1000"/>
                                        <p:tgtEl>
                                          <p:spTgt spid="54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7" st="7"/>
                                            </p:txEl>
                                          </p:spTgt>
                                        </p:tgtEl>
                                        <p:attrNameLst>
                                          <p:attrName>style.visibility</p:attrName>
                                        </p:attrNameLst>
                                      </p:cBhvr>
                                      <p:to>
                                        <p:strVal val="visible"/>
                                      </p:to>
                                    </p:set>
                                    <p:animEffect filter="fade" transition="in">
                                      <p:cBhvr>
                                        <p:cTn dur="1000"/>
                                        <p:tgtEl>
                                          <p:spTgt spid="54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0" st="0"/>
                                            </p:txEl>
                                          </p:spTgt>
                                        </p:tgtEl>
                                        <p:attrNameLst>
                                          <p:attrName>style.visibility</p:attrName>
                                        </p:attrNameLst>
                                      </p:cBhvr>
                                      <p:to>
                                        <p:strVal val="visible"/>
                                      </p:to>
                                    </p:set>
                                    <p:animEffect filter="fade" transition="in">
                                      <p:cBhvr>
                                        <p:cTn dur="1000"/>
                                        <p:tgtEl>
                                          <p:spTgt spid="5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1" st="1"/>
                                            </p:txEl>
                                          </p:spTgt>
                                        </p:tgtEl>
                                        <p:attrNameLst>
                                          <p:attrName>style.visibility</p:attrName>
                                        </p:attrNameLst>
                                      </p:cBhvr>
                                      <p:to>
                                        <p:strVal val="visible"/>
                                      </p:to>
                                    </p:set>
                                    <p:animEffect filter="fade" transition="in">
                                      <p:cBhvr>
                                        <p:cTn dur="1000"/>
                                        <p:tgtEl>
                                          <p:spTgt spid="5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2" st="2"/>
                                            </p:txEl>
                                          </p:spTgt>
                                        </p:tgtEl>
                                        <p:attrNameLst>
                                          <p:attrName>style.visibility</p:attrName>
                                        </p:attrNameLst>
                                      </p:cBhvr>
                                      <p:to>
                                        <p:strVal val="visible"/>
                                      </p:to>
                                    </p:set>
                                    <p:animEffect filter="fade" transition="in">
                                      <p:cBhvr>
                                        <p:cTn dur="1000"/>
                                        <p:tgtEl>
                                          <p:spTgt spid="5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3" st="3"/>
                                            </p:txEl>
                                          </p:spTgt>
                                        </p:tgtEl>
                                        <p:attrNameLst>
                                          <p:attrName>style.visibility</p:attrName>
                                        </p:attrNameLst>
                                      </p:cBhvr>
                                      <p:to>
                                        <p:strVal val="visible"/>
                                      </p:to>
                                    </p:set>
                                    <p:animEffect filter="fade" transition="in">
                                      <p:cBhvr>
                                        <p:cTn dur="1000"/>
                                        <p:tgtEl>
                                          <p:spTgt spid="54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4" st="4"/>
                                            </p:txEl>
                                          </p:spTgt>
                                        </p:tgtEl>
                                        <p:attrNameLst>
                                          <p:attrName>style.visibility</p:attrName>
                                        </p:attrNameLst>
                                      </p:cBhvr>
                                      <p:to>
                                        <p:strVal val="visible"/>
                                      </p:to>
                                    </p:set>
                                    <p:animEffect filter="fade" transition="in">
                                      <p:cBhvr>
                                        <p:cTn dur="1000"/>
                                        <p:tgtEl>
                                          <p:spTgt spid="54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5" st="5"/>
                                            </p:txEl>
                                          </p:spTgt>
                                        </p:tgtEl>
                                        <p:attrNameLst>
                                          <p:attrName>style.visibility</p:attrName>
                                        </p:attrNameLst>
                                      </p:cBhvr>
                                      <p:to>
                                        <p:strVal val="visible"/>
                                      </p:to>
                                    </p:set>
                                    <p:animEffect filter="fade" transition="in">
                                      <p:cBhvr>
                                        <p:cTn dur="1000"/>
                                        <p:tgtEl>
                                          <p:spTgt spid="54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6" st="6"/>
                                            </p:txEl>
                                          </p:spTgt>
                                        </p:tgtEl>
                                        <p:attrNameLst>
                                          <p:attrName>style.visibility</p:attrName>
                                        </p:attrNameLst>
                                      </p:cBhvr>
                                      <p:to>
                                        <p:strVal val="visible"/>
                                      </p:to>
                                    </p:set>
                                    <p:animEffect filter="fade" transition="in">
                                      <p:cBhvr>
                                        <p:cTn dur="1000"/>
                                        <p:tgtEl>
                                          <p:spTgt spid="54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7" st="7"/>
                                            </p:txEl>
                                          </p:spTgt>
                                        </p:tgtEl>
                                        <p:attrNameLst>
                                          <p:attrName>style.visibility</p:attrName>
                                        </p:attrNameLst>
                                      </p:cBhvr>
                                      <p:to>
                                        <p:strVal val="visible"/>
                                      </p:to>
                                    </p:set>
                                    <p:animEffect filter="fade" transition="in">
                                      <p:cBhvr>
                                        <p:cTn dur="1000"/>
                                        <p:tgtEl>
                                          <p:spTgt spid="54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8" name="Shape 1738"/>
        <p:cNvGrpSpPr/>
        <p:nvPr/>
      </p:nvGrpSpPr>
      <p:grpSpPr>
        <a:xfrm>
          <a:off x="0" y="0"/>
          <a:ext cx="0" cy="0"/>
          <a:chOff x="0" y="0"/>
          <a:chExt cx="0" cy="0"/>
        </a:xfrm>
      </p:grpSpPr>
      <p:sp>
        <p:nvSpPr>
          <p:cNvPr id="1739" name="Google Shape;1739;p204"/>
          <p:cNvSpPr txBox="1"/>
          <p:nvPr>
            <p:ph type="title"/>
          </p:nvPr>
        </p:nvSpPr>
        <p:spPr>
          <a:xfrm>
            <a:off x="457200" y="228600"/>
            <a:ext cx="8229600" cy="8574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dk1"/>
              </a:buClr>
              <a:buSzPts val="3300"/>
              <a:buFont typeface="Tahoma"/>
              <a:buNone/>
            </a:pPr>
            <a:r>
              <a:rPr b="0" i="0" lang="en" sz="3300" u="none" cap="none" strike="noStrike">
                <a:solidFill>
                  <a:schemeClr val="dk1"/>
                </a:solidFill>
                <a:latin typeface="Tahoma"/>
                <a:ea typeface="Tahoma"/>
                <a:cs typeface="Tahoma"/>
                <a:sym typeface="Tahoma"/>
              </a:rPr>
              <a:t>Event Bus Pros and Cons</a:t>
            </a:r>
            <a:endParaRPr b="0" i="0" sz="3300" u="none" cap="none" strike="noStrike">
              <a:solidFill>
                <a:schemeClr val="dk1"/>
              </a:solidFill>
              <a:latin typeface="Tahoma"/>
              <a:ea typeface="Tahoma"/>
              <a:cs typeface="Tahoma"/>
              <a:sym typeface="Tahoma"/>
            </a:endParaRPr>
          </a:p>
        </p:txBody>
      </p:sp>
      <p:sp>
        <p:nvSpPr>
          <p:cNvPr id="1740" name="Google Shape;1740;p204"/>
          <p:cNvSpPr/>
          <p:nvPr/>
        </p:nvSpPr>
        <p:spPr>
          <a:xfrm>
            <a:off x="742950" y="1543050"/>
            <a:ext cx="3388423" cy="407726"/>
          </a:xfrm>
          <a:prstGeom prst="rect">
            <a:avLst/>
          </a:prstGeom>
          <a:solidFill>
            <a:srgbClr val="00B050"/>
          </a:solidFill>
          <a:ln cap="flat" cmpd="sng" w="1905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Pros</a:t>
            </a:r>
            <a:endParaRPr sz="1800">
              <a:solidFill>
                <a:schemeClr val="lt1"/>
              </a:solidFill>
              <a:latin typeface="Tahoma"/>
              <a:ea typeface="Tahoma"/>
              <a:cs typeface="Tahoma"/>
              <a:sym typeface="Tahoma"/>
            </a:endParaRPr>
          </a:p>
        </p:txBody>
      </p:sp>
      <p:sp>
        <p:nvSpPr>
          <p:cNvPr id="1741" name="Google Shape;1741;p204"/>
          <p:cNvSpPr/>
          <p:nvPr/>
        </p:nvSpPr>
        <p:spPr>
          <a:xfrm>
            <a:off x="4686300" y="1543050"/>
            <a:ext cx="3388423" cy="407726"/>
          </a:xfrm>
          <a:prstGeom prst="rect">
            <a:avLst/>
          </a:prstGeom>
          <a:solidFill>
            <a:srgbClr val="AB2D3A"/>
          </a:solidFill>
          <a:ln cap="flat" cmpd="sng" w="12700">
            <a:solidFill>
              <a:srgbClr val="BFBFB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Cons</a:t>
            </a:r>
            <a:endParaRPr sz="1800">
              <a:solidFill>
                <a:schemeClr val="lt1"/>
              </a:solidFill>
              <a:latin typeface="Tahoma"/>
              <a:ea typeface="Tahoma"/>
              <a:cs typeface="Tahoma"/>
              <a:sym typeface="Tahoma"/>
            </a:endParaRPr>
          </a:p>
        </p:txBody>
      </p:sp>
      <p:sp>
        <p:nvSpPr>
          <p:cNvPr id="1742" name="Google Shape;1742;p204"/>
          <p:cNvSpPr txBox="1"/>
          <p:nvPr/>
        </p:nvSpPr>
        <p:spPr>
          <a:xfrm>
            <a:off x="742950" y="1950775"/>
            <a:ext cx="3388500" cy="2285100"/>
          </a:xfrm>
          <a:prstGeom prst="rect">
            <a:avLst/>
          </a:prstGeom>
          <a:no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800"/>
              <a:buFont typeface="Tahoma"/>
              <a:buChar char="•"/>
            </a:pPr>
            <a:r>
              <a:rPr lang="en" sz="1800">
                <a:solidFill>
                  <a:schemeClr val="dk1"/>
                </a:solidFill>
                <a:latin typeface="Tahoma"/>
                <a:ea typeface="Tahoma"/>
                <a:cs typeface="Tahoma"/>
                <a:sym typeface="Tahoma"/>
              </a:rPr>
              <a:t>Simple to use - call emit() or on()</a:t>
            </a:r>
            <a:br>
              <a:rPr lang="en" sz="1800">
                <a:solidFill>
                  <a:schemeClr val="dk1"/>
                </a:solidFill>
                <a:latin typeface="Tahoma"/>
                <a:ea typeface="Tahoma"/>
                <a:cs typeface="Tahoma"/>
                <a:sym typeface="Tahoma"/>
              </a:rPr>
            </a:br>
            <a:endParaRPr sz="1800">
              <a:solidFill>
                <a:schemeClr val="dk1"/>
              </a:solidFill>
              <a:latin typeface="Tahoma"/>
              <a:ea typeface="Tahoma"/>
              <a:cs typeface="Tahoma"/>
              <a:sym typeface="Tahoma"/>
            </a:endParaRPr>
          </a:p>
          <a:p>
            <a:pPr indent="-215900" lvl="0" marL="215900" marR="0" rtl="0" algn="l">
              <a:spcBef>
                <a:spcPts val="0"/>
              </a:spcBef>
              <a:spcAft>
                <a:spcPts val="0"/>
              </a:spcAft>
              <a:buClr>
                <a:schemeClr val="dk1"/>
              </a:buClr>
              <a:buSzPts val="1800"/>
              <a:buFont typeface="Tahoma"/>
              <a:buChar char="•"/>
            </a:pPr>
            <a:r>
              <a:rPr lang="en" sz="1800">
                <a:solidFill>
                  <a:schemeClr val="dk1"/>
                </a:solidFill>
                <a:latin typeface="Tahoma"/>
                <a:ea typeface="Tahoma"/>
                <a:cs typeface="Tahoma"/>
                <a:sym typeface="Tahoma"/>
              </a:rPr>
              <a:t>Loosely coupled communication</a:t>
            </a:r>
            <a:br>
              <a:rPr lang="en" sz="1800">
                <a:solidFill>
                  <a:schemeClr val="dk1"/>
                </a:solidFill>
                <a:latin typeface="Tahoma"/>
                <a:ea typeface="Tahoma"/>
                <a:cs typeface="Tahoma"/>
                <a:sym typeface="Tahoma"/>
              </a:rPr>
            </a:br>
            <a:endParaRPr sz="1800">
              <a:solidFill>
                <a:schemeClr val="dk1"/>
              </a:solidFill>
              <a:latin typeface="Tahoma"/>
              <a:ea typeface="Tahoma"/>
              <a:cs typeface="Tahoma"/>
              <a:sym typeface="Tahoma"/>
            </a:endParaRPr>
          </a:p>
          <a:p>
            <a:pPr indent="-215900" lvl="0" marL="215900" marR="0" rtl="0" algn="l">
              <a:spcBef>
                <a:spcPts val="0"/>
              </a:spcBef>
              <a:spcAft>
                <a:spcPts val="0"/>
              </a:spcAft>
              <a:buClr>
                <a:schemeClr val="dk1"/>
              </a:buClr>
              <a:buSzPts val="1800"/>
              <a:buFont typeface="Tahoma"/>
              <a:buChar char="•"/>
            </a:pPr>
            <a:r>
              <a:rPr lang="en" sz="1800">
                <a:solidFill>
                  <a:schemeClr val="dk1"/>
                </a:solidFill>
                <a:latin typeface="Tahoma"/>
                <a:ea typeface="Tahoma"/>
                <a:cs typeface="Tahoma"/>
                <a:sym typeface="Tahoma"/>
              </a:rPr>
              <a:t>Lightweight</a:t>
            </a:r>
            <a:br>
              <a:rPr lang="en" sz="1800">
                <a:solidFill>
                  <a:schemeClr val="dk1"/>
                </a:solidFill>
                <a:latin typeface="Tahoma"/>
                <a:ea typeface="Tahoma"/>
                <a:cs typeface="Tahoma"/>
                <a:sym typeface="Tahoma"/>
              </a:rPr>
            </a:br>
            <a:endParaRPr sz="1800">
              <a:solidFill>
                <a:schemeClr val="dk1"/>
              </a:solidFill>
              <a:latin typeface="Tahoma"/>
              <a:ea typeface="Tahoma"/>
              <a:cs typeface="Tahoma"/>
              <a:sym typeface="Tahoma"/>
            </a:endParaRPr>
          </a:p>
        </p:txBody>
      </p:sp>
      <p:sp>
        <p:nvSpPr>
          <p:cNvPr id="1743" name="Google Shape;1743;p204"/>
          <p:cNvSpPr txBox="1"/>
          <p:nvPr/>
        </p:nvSpPr>
        <p:spPr>
          <a:xfrm>
            <a:off x="4686300" y="1950775"/>
            <a:ext cx="3388423" cy="2285241"/>
          </a:xfrm>
          <a:prstGeom prst="rect">
            <a:avLst/>
          </a:prstGeom>
          <a:no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800"/>
              <a:buFont typeface="Tahoma"/>
              <a:buChar char="•"/>
            </a:pPr>
            <a:r>
              <a:rPr lang="en" sz="1800">
                <a:solidFill>
                  <a:schemeClr val="dk1"/>
                </a:solidFill>
                <a:latin typeface="Tahoma"/>
                <a:ea typeface="Tahoma"/>
                <a:cs typeface="Tahoma"/>
                <a:sym typeface="Tahoma"/>
              </a:rPr>
              <a:t>Who is triggering the event?</a:t>
            </a:r>
            <a:br>
              <a:rPr lang="en" sz="1800">
                <a:solidFill>
                  <a:schemeClr val="dk1"/>
                </a:solidFill>
                <a:latin typeface="Tahoma"/>
                <a:ea typeface="Tahoma"/>
                <a:cs typeface="Tahoma"/>
                <a:sym typeface="Tahoma"/>
              </a:rPr>
            </a:br>
            <a:endParaRPr sz="1800">
              <a:solidFill>
                <a:schemeClr val="dk1"/>
              </a:solidFill>
              <a:latin typeface="Tahoma"/>
              <a:ea typeface="Tahoma"/>
              <a:cs typeface="Tahoma"/>
              <a:sym typeface="Tahoma"/>
            </a:endParaRPr>
          </a:p>
          <a:p>
            <a:pPr indent="-215900" lvl="0" marL="215900" marR="0" rtl="0" algn="l">
              <a:spcBef>
                <a:spcPts val="0"/>
              </a:spcBef>
              <a:spcAft>
                <a:spcPts val="0"/>
              </a:spcAft>
              <a:buClr>
                <a:schemeClr val="dk1"/>
              </a:buClr>
              <a:buSzPts val="1800"/>
              <a:buFont typeface="Tahoma"/>
              <a:buChar char="•"/>
            </a:pPr>
            <a:r>
              <a:rPr lang="en" sz="1800">
                <a:solidFill>
                  <a:schemeClr val="dk1"/>
                </a:solidFill>
                <a:latin typeface="Tahoma"/>
                <a:ea typeface="Tahoma"/>
                <a:cs typeface="Tahoma"/>
                <a:sym typeface="Tahoma"/>
              </a:rPr>
              <a:t>Loosely coupled events can make maintenance more challenging (due to above)</a:t>
            </a:r>
            <a:br>
              <a:rPr lang="en" sz="1800">
                <a:solidFill>
                  <a:schemeClr val="dk1"/>
                </a:solidFill>
                <a:latin typeface="Tahoma"/>
                <a:ea typeface="Tahoma"/>
                <a:cs typeface="Tahoma"/>
                <a:sym typeface="Tahoma"/>
              </a:rPr>
            </a:br>
            <a:endParaRPr sz="1800">
              <a:solidFill>
                <a:schemeClr val="dk1"/>
              </a:solidFill>
              <a:latin typeface="Tahoma"/>
              <a:ea typeface="Tahoma"/>
              <a:cs typeface="Tahoma"/>
              <a:sym typeface="Tahoma"/>
            </a:endParaRPr>
          </a:p>
          <a:p>
            <a:pPr indent="-215900" lvl="0" marL="215900" marR="0" rtl="0" algn="l">
              <a:spcBef>
                <a:spcPts val="0"/>
              </a:spcBef>
              <a:spcAft>
                <a:spcPts val="0"/>
              </a:spcAft>
              <a:buClr>
                <a:schemeClr val="dk1"/>
              </a:buClr>
              <a:buSzPts val="1800"/>
              <a:buFont typeface="Tahoma"/>
              <a:buChar char="•"/>
            </a:pPr>
            <a:r>
              <a:rPr lang="en" sz="1800">
                <a:solidFill>
                  <a:schemeClr val="dk1"/>
                </a:solidFill>
                <a:latin typeface="Tahoma"/>
                <a:ea typeface="Tahoma"/>
                <a:cs typeface="Tahoma"/>
                <a:sym typeface="Tahoma"/>
              </a:rPr>
              <a:t>Must remember to unsubscribe</a:t>
            </a:r>
            <a:endParaRPr sz="1100">
              <a:latin typeface="Tahoma"/>
              <a:ea typeface="Tahoma"/>
              <a:cs typeface="Tahoma"/>
              <a:sym typeface="Tahoma"/>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7" name="Shape 1747"/>
        <p:cNvGrpSpPr/>
        <p:nvPr/>
      </p:nvGrpSpPr>
      <p:grpSpPr>
        <a:xfrm>
          <a:off x="0" y="0"/>
          <a:ext cx="0" cy="0"/>
          <a:chOff x="0" y="0"/>
          <a:chExt cx="0" cy="0"/>
        </a:xfrm>
      </p:grpSpPr>
      <p:sp>
        <p:nvSpPr>
          <p:cNvPr id="1748" name="Google Shape;1748;p20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3300"/>
              <a:buFont typeface="Tahoma"/>
              <a:buNone/>
            </a:pPr>
            <a:r>
              <a:rPr b="0" i="0" lang="en" sz="3300" u="none" cap="none" strike="noStrike">
                <a:solidFill>
                  <a:schemeClr val="dk1"/>
                </a:solidFill>
                <a:latin typeface="Tahoma"/>
                <a:ea typeface="Tahoma"/>
                <a:cs typeface="Tahoma"/>
                <a:sym typeface="Tahoma"/>
              </a:rPr>
              <a:t>Observable Services</a:t>
            </a:r>
            <a:endParaRPr b="0" i="0" sz="3300" u="none" cap="none" strike="noStrike">
              <a:solidFill>
                <a:schemeClr val="dk1"/>
              </a:solidFill>
              <a:latin typeface="Tahoma"/>
              <a:ea typeface="Tahoma"/>
              <a:cs typeface="Tahoma"/>
              <a:sym typeface="Tahoma"/>
            </a:endParaRPr>
          </a:p>
        </p:txBody>
      </p:sp>
      <p:sp>
        <p:nvSpPr>
          <p:cNvPr id="1749" name="Google Shape;1749;p205"/>
          <p:cNvSpPr txBox="1"/>
          <p:nvPr>
            <p:ph idx="1" type="body"/>
          </p:nvPr>
        </p:nvSpPr>
        <p:spPr>
          <a:xfrm>
            <a:off x="457200" y="884400"/>
            <a:ext cx="8229600" cy="2398500"/>
          </a:xfrm>
          <a:prstGeom prst="rect">
            <a:avLst/>
          </a:prstGeom>
          <a:noFill/>
          <a:ln>
            <a:noFill/>
          </a:ln>
        </p:spPr>
        <p:txBody>
          <a:bodyPr anchorCtr="0" anchor="t" bIns="91425" lIns="91425" spcFirstLastPara="1" rIns="91425" wrap="square" tIns="91425">
            <a:noAutofit/>
          </a:bodyPr>
          <a:lstStyle/>
          <a:p>
            <a:pPr indent="-374650" lvl="0" marL="457200" marR="0" rtl="0" algn="l">
              <a:lnSpc>
                <a:spcPct val="100000"/>
              </a:lnSpc>
              <a:spcBef>
                <a:spcPts val="600"/>
              </a:spcBef>
              <a:spcAft>
                <a:spcPts val="0"/>
              </a:spcAft>
              <a:buClr>
                <a:schemeClr val="dk1"/>
              </a:buClr>
              <a:buSzPts val="1700"/>
              <a:buFont typeface="Tahoma"/>
              <a:buChar char="●"/>
            </a:pPr>
            <a:r>
              <a:rPr lang="en" sz="2100">
                <a:latin typeface="Tahoma"/>
                <a:ea typeface="Tahoma"/>
                <a:cs typeface="Tahoma"/>
                <a:sym typeface="Tahoma"/>
              </a:rPr>
              <a:t>S</a:t>
            </a:r>
            <a:r>
              <a:rPr i="0" lang="en" sz="2100" u="none" cap="none" strike="noStrike">
                <a:solidFill>
                  <a:schemeClr val="dk1"/>
                </a:solidFill>
                <a:latin typeface="Tahoma"/>
                <a:ea typeface="Tahoma"/>
                <a:cs typeface="Tahoma"/>
                <a:sym typeface="Tahoma"/>
              </a:rPr>
              <a:t>end data to observers/subscribers</a:t>
            </a:r>
            <a:endParaRPr sz="1100">
              <a:latin typeface="Tahoma"/>
              <a:ea typeface="Tahoma"/>
              <a:cs typeface="Tahoma"/>
              <a:sym typeface="Tahoma"/>
            </a:endParaRPr>
          </a:p>
          <a:p>
            <a:pPr indent="-374650" lvl="0" marL="457200" marR="0" rtl="0" algn="l">
              <a:lnSpc>
                <a:spcPct val="100000"/>
              </a:lnSpc>
              <a:spcBef>
                <a:spcPts val="600"/>
              </a:spcBef>
              <a:spcAft>
                <a:spcPts val="0"/>
              </a:spcAft>
              <a:buClr>
                <a:schemeClr val="dk1"/>
              </a:buClr>
              <a:buSzPts val="1700"/>
              <a:buFont typeface="Tahoma"/>
              <a:buChar char="●"/>
            </a:pPr>
            <a:r>
              <a:rPr i="0" lang="en" sz="2100" u="none" cap="none" strike="noStrike">
                <a:solidFill>
                  <a:schemeClr val="dk1"/>
                </a:solidFill>
                <a:latin typeface="Tahoma"/>
                <a:ea typeface="Tahoma"/>
                <a:cs typeface="Tahoma"/>
                <a:sym typeface="Tahoma"/>
              </a:rPr>
              <a:t>Follows the "observer pattern"</a:t>
            </a:r>
            <a:endParaRPr sz="1100">
              <a:latin typeface="Tahoma"/>
              <a:ea typeface="Tahoma"/>
              <a:cs typeface="Tahoma"/>
              <a:sym typeface="Tahoma"/>
            </a:endParaRPr>
          </a:p>
          <a:p>
            <a:pPr indent="-374650" lvl="0" marL="457200" marR="0" rtl="0" algn="l">
              <a:lnSpc>
                <a:spcPct val="100000"/>
              </a:lnSpc>
              <a:spcBef>
                <a:spcPts val="600"/>
              </a:spcBef>
              <a:spcAft>
                <a:spcPts val="0"/>
              </a:spcAft>
              <a:buClr>
                <a:schemeClr val="dk1"/>
              </a:buClr>
              <a:buSzPts val="1700"/>
              <a:buFont typeface="Tahoma"/>
              <a:buChar char="●"/>
            </a:pPr>
            <a:r>
              <a:rPr i="0" lang="en" sz="2100" u="none" cap="none" strike="noStrike">
                <a:solidFill>
                  <a:schemeClr val="dk1"/>
                </a:solidFill>
                <a:latin typeface="Tahoma"/>
                <a:ea typeface="Tahoma"/>
                <a:cs typeface="Tahoma"/>
                <a:sym typeface="Tahoma"/>
              </a:rPr>
              <a:t>Provides a simple way to keep multiple observers (components, services) up-to-date</a:t>
            </a:r>
            <a:endParaRPr sz="1100">
              <a:latin typeface="Tahoma"/>
              <a:ea typeface="Tahoma"/>
              <a:cs typeface="Tahoma"/>
              <a:sym typeface="Tahoma"/>
            </a:endParaRPr>
          </a:p>
          <a:p>
            <a:pPr indent="-374650" lvl="0" marL="457200" marR="0" rtl="0" algn="l">
              <a:lnSpc>
                <a:spcPct val="100000"/>
              </a:lnSpc>
              <a:spcBef>
                <a:spcPts val="600"/>
              </a:spcBef>
              <a:spcAft>
                <a:spcPts val="0"/>
              </a:spcAft>
              <a:buClr>
                <a:schemeClr val="dk1"/>
              </a:buClr>
              <a:buSzPts val="1700"/>
              <a:buFont typeface="Tahoma"/>
              <a:buChar char="●"/>
            </a:pPr>
            <a:r>
              <a:rPr i="0" lang="en" sz="2100" u="none" cap="none" strike="noStrike">
                <a:solidFill>
                  <a:schemeClr val="dk1"/>
                </a:solidFill>
                <a:latin typeface="Tahoma"/>
                <a:ea typeface="Tahoma"/>
                <a:cs typeface="Tahoma"/>
                <a:sym typeface="Tahoma"/>
              </a:rPr>
              <a:t>Service can use RxJS Subject objects and observables</a:t>
            </a:r>
            <a:endParaRPr i="0" sz="2100" u="none" cap="none" strike="noStrike">
              <a:solidFill>
                <a:schemeClr val="dk1"/>
              </a:solidFill>
              <a:latin typeface="Tahoma"/>
              <a:ea typeface="Tahoma"/>
              <a:cs typeface="Tahoma"/>
              <a:sym typeface="Tahoma"/>
            </a:endParaRPr>
          </a:p>
          <a:p>
            <a:pPr indent="-400050" lvl="0" marL="457200" marR="0" rtl="0" algn="l">
              <a:lnSpc>
                <a:spcPct val="100000"/>
              </a:lnSpc>
              <a:spcBef>
                <a:spcPts val="600"/>
              </a:spcBef>
              <a:spcAft>
                <a:spcPts val="0"/>
              </a:spcAft>
              <a:buClr>
                <a:schemeClr val="dk1"/>
              </a:buClr>
              <a:buSzPts val="2100"/>
              <a:buFont typeface="Tahoma"/>
              <a:buChar char="●"/>
            </a:pPr>
            <a:r>
              <a:rPr lang="en" sz="2100">
                <a:latin typeface="Tahoma"/>
                <a:ea typeface="Tahoma"/>
                <a:cs typeface="Tahoma"/>
                <a:sym typeface="Tahoma"/>
              </a:rPr>
              <a:t>You may have many customized observable services</a:t>
            </a:r>
            <a:endParaRPr sz="2100">
              <a:latin typeface="Tahoma"/>
              <a:ea typeface="Tahoma"/>
              <a:cs typeface="Tahoma"/>
              <a:sym typeface="Tahoma"/>
            </a:endParaRPr>
          </a:p>
          <a:p>
            <a:pPr indent="-266700" lvl="0" marL="457200" marR="0" rtl="0" algn="l">
              <a:lnSpc>
                <a:spcPct val="100000"/>
              </a:lnSpc>
              <a:spcBef>
                <a:spcPts val="600"/>
              </a:spcBef>
              <a:spcAft>
                <a:spcPts val="0"/>
              </a:spcAft>
              <a:buClr>
                <a:schemeClr val="dk1"/>
              </a:buClr>
              <a:buSzPts val="1700"/>
              <a:buFont typeface="PT Sans"/>
              <a:buNone/>
            </a:pPr>
            <a:r>
              <a:t/>
            </a:r>
            <a:endParaRPr i="0" sz="1800" u="none" cap="none" strike="noStrike">
              <a:solidFill>
                <a:schemeClr val="dk1"/>
              </a:solidFill>
              <a:latin typeface="Tahoma"/>
              <a:ea typeface="Tahoma"/>
              <a:cs typeface="Tahoma"/>
              <a:sym typeface="Tahoma"/>
            </a:endParaRPr>
          </a:p>
        </p:txBody>
      </p:sp>
      <p:sp>
        <p:nvSpPr>
          <p:cNvPr id="1750" name="Google Shape;1750;p205"/>
          <p:cNvSpPr/>
          <p:nvPr/>
        </p:nvSpPr>
        <p:spPr>
          <a:xfrm>
            <a:off x="2305213" y="3683057"/>
            <a:ext cx="1603200" cy="1122000"/>
          </a:xfrm>
          <a:prstGeom prst="rect">
            <a:avLst/>
          </a:prstGeom>
          <a:solidFill>
            <a:srgbClr val="0070C0"/>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Arial"/>
                <a:ea typeface="Arial"/>
                <a:cs typeface="Arial"/>
                <a:sym typeface="Arial"/>
              </a:rPr>
              <a:t>Component</a:t>
            </a:r>
            <a:endParaRPr sz="1800">
              <a:solidFill>
                <a:schemeClr val="lt1"/>
              </a:solidFill>
              <a:latin typeface="Arial"/>
              <a:ea typeface="Arial"/>
              <a:cs typeface="Arial"/>
              <a:sym typeface="Arial"/>
            </a:endParaRPr>
          </a:p>
        </p:txBody>
      </p:sp>
      <p:sp>
        <p:nvSpPr>
          <p:cNvPr id="1751" name="Google Shape;1751;p205"/>
          <p:cNvSpPr/>
          <p:nvPr/>
        </p:nvSpPr>
        <p:spPr>
          <a:xfrm>
            <a:off x="5235582" y="3683057"/>
            <a:ext cx="1603200" cy="1122000"/>
          </a:xfrm>
          <a:prstGeom prst="rect">
            <a:avLst/>
          </a:prstGeom>
          <a:solidFill>
            <a:srgbClr val="AB2D3A"/>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Arial"/>
                <a:ea typeface="Arial"/>
                <a:cs typeface="Arial"/>
                <a:sym typeface="Arial"/>
              </a:rPr>
              <a:t>Observable Service </a:t>
            </a:r>
            <a:endParaRPr sz="1800">
              <a:solidFill>
                <a:schemeClr val="lt1"/>
              </a:solidFill>
              <a:latin typeface="Arial"/>
              <a:ea typeface="Arial"/>
              <a:cs typeface="Arial"/>
              <a:sym typeface="Arial"/>
            </a:endParaRPr>
          </a:p>
        </p:txBody>
      </p:sp>
      <p:cxnSp>
        <p:nvCxnSpPr>
          <p:cNvPr id="1752" name="Google Shape;1752;p205"/>
          <p:cNvCxnSpPr/>
          <p:nvPr/>
        </p:nvCxnSpPr>
        <p:spPr>
          <a:xfrm>
            <a:off x="3908413" y="3911657"/>
            <a:ext cx="1327200" cy="0"/>
          </a:xfrm>
          <a:prstGeom prst="straightConnector1">
            <a:avLst/>
          </a:prstGeom>
          <a:noFill/>
          <a:ln cap="flat" cmpd="sng" w="28575">
            <a:solidFill>
              <a:schemeClr val="dk1"/>
            </a:solidFill>
            <a:prstDash val="solid"/>
            <a:miter lim="800000"/>
            <a:headEnd len="sm" w="sm" type="none"/>
            <a:tailEnd len="med" w="med" type="triangle"/>
          </a:ln>
        </p:spPr>
      </p:cxnSp>
      <p:cxnSp>
        <p:nvCxnSpPr>
          <p:cNvPr id="1753" name="Google Shape;1753;p205"/>
          <p:cNvCxnSpPr/>
          <p:nvPr/>
        </p:nvCxnSpPr>
        <p:spPr>
          <a:xfrm>
            <a:off x="3908413" y="4540307"/>
            <a:ext cx="1327200" cy="0"/>
          </a:xfrm>
          <a:prstGeom prst="straightConnector1">
            <a:avLst/>
          </a:prstGeom>
          <a:noFill/>
          <a:ln cap="flat" cmpd="sng" w="28575">
            <a:solidFill>
              <a:schemeClr val="dk1"/>
            </a:solidFill>
            <a:prstDash val="solid"/>
            <a:miter lim="800000"/>
            <a:headEnd len="med" w="med" type="triangle"/>
            <a:tailEnd len="sm" w="sm" type="none"/>
          </a:ln>
        </p:spPr>
      </p:cxnSp>
      <p:sp>
        <p:nvSpPr>
          <p:cNvPr id="1754" name="Google Shape;1754;p205"/>
          <p:cNvSpPr txBox="1"/>
          <p:nvPr/>
        </p:nvSpPr>
        <p:spPr>
          <a:xfrm>
            <a:off x="4127401" y="3618425"/>
            <a:ext cx="1189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subscribe</a:t>
            </a:r>
            <a:endParaRPr sz="1100"/>
          </a:p>
        </p:txBody>
      </p:sp>
      <p:sp>
        <p:nvSpPr>
          <p:cNvPr id="1755" name="Google Shape;1755;p205"/>
          <p:cNvSpPr txBox="1"/>
          <p:nvPr/>
        </p:nvSpPr>
        <p:spPr>
          <a:xfrm>
            <a:off x="4407502" y="4576978"/>
            <a:ext cx="6429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data</a:t>
            </a:r>
            <a:endParaRPr sz="1100"/>
          </a:p>
        </p:txBody>
      </p:sp>
      <p:sp>
        <p:nvSpPr>
          <p:cNvPr id="1756" name="Google Shape;1756;p205"/>
          <p:cNvSpPr/>
          <p:nvPr/>
        </p:nvSpPr>
        <p:spPr>
          <a:xfrm>
            <a:off x="5535573" y="3340150"/>
            <a:ext cx="929100" cy="571500"/>
          </a:xfrm>
          <a:prstGeom prst="ellipse">
            <a:avLst/>
          </a:prstGeom>
          <a:solidFill>
            <a:srgbClr val="FF6600"/>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Arial"/>
                <a:ea typeface="Arial"/>
                <a:cs typeface="Arial"/>
                <a:sym typeface="Arial"/>
              </a:rPr>
              <a:t>Subject</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9">
                                            <p:txEl>
                                              <p:pRg end="0" st="0"/>
                                            </p:txEl>
                                          </p:spTgt>
                                        </p:tgtEl>
                                        <p:attrNameLst>
                                          <p:attrName>style.visibility</p:attrName>
                                        </p:attrNameLst>
                                      </p:cBhvr>
                                      <p:to>
                                        <p:strVal val="visible"/>
                                      </p:to>
                                    </p:set>
                                    <p:animEffect filter="fade" transition="in">
                                      <p:cBhvr>
                                        <p:cTn dur="500"/>
                                        <p:tgtEl>
                                          <p:spTgt spid="17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9">
                                            <p:txEl>
                                              <p:pRg end="1" st="1"/>
                                            </p:txEl>
                                          </p:spTgt>
                                        </p:tgtEl>
                                        <p:attrNameLst>
                                          <p:attrName>style.visibility</p:attrName>
                                        </p:attrNameLst>
                                      </p:cBhvr>
                                      <p:to>
                                        <p:strVal val="visible"/>
                                      </p:to>
                                    </p:set>
                                    <p:animEffect filter="fade" transition="in">
                                      <p:cBhvr>
                                        <p:cTn dur="500"/>
                                        <p:tgtEl>
                                          <p:spTgt spid="17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9">
                                            <p:txEl>
                                              <p:pRg end="2" st="2"/>
                                            </p:txEl>
                                          </p:spTgt>
                                        </p:tgtEl>
                                        <p:attrNameLst>
                                          <p:attrName>style.visibility</p:attrName>
                                        </p:attrNameLst>
                                      </p:cBhvr>
                                      <p:to>
                                        <p:strVal val="visible"/>
                                      </p:to>
                                    </p:set>
                                    <p:animEffect filter="fade" transition="in">
                                      <p:cBhvr>
                                        <p:cTn dur="500"/>
                                        <p:tgtEl>
                                          <p:spTgt spid="17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9">
                                            <p:txEl>
                                              <p:pRg end="3" st="3"/>
                                            </p:txEl>
                                          </p:spTgt>
                                        </p:tgtEl>
                                        <p:attrNameLst>
                                          <p:attrName>style.visibility</p:attrName>
                                        </p:attrNameLst>
                                      </p:cBhvr>
                                      <p:to>
                                        <p:strVal val="visible"/>
                                      </p:to>
                                    </p:set>
                                    <p:animEffect filter="fade" transition="in">
                                      <p:cBhvr>
                                        <p:cTn dur="500"/>
                                        <p:tgtEl>
                                          <p:spTgt spid="17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9">
                                            <p:txEl>
                                              <p:pRg end="4" st="4"/>
                                            </p:txEl>
                                          </p:spTgt>
                                        </p:tgtEl>
                                        <p:attrNameLst>
                                          <p:attrName>style.visibility</p:attrName>
                                        </p:attrNameLst>
                                      </p:cBhvr>
                                      <p:to>
                                        <p:strVal val="visible"/>
                                      </p:to>
                                    </p:set>
                                    <p:animEffect filter="fade" transition="in">
                                      <p:cBhvr>
                                        <p:cTn dur="500"/>
                                        <p:tgtEl>
                                          <p:spTgt spid="174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9">
                                            <p:txEl>
                                              <p:pRg end="5" st="5"/>
                                            </p:txEl>
                                          </p:spTgt>
                                        </p:tgtEl>
                                        <p:attrNameLst>
                                          <p:attrName>style.visibility</p:attrName>
                                        </p:attrNameLst>
                                      </p:cBhvr>
                                      <p:to>
                                        <p:strVal val="visible"/>
                                      </p:to>
                                    </p:set>
                                    <p:animEffect filter="fade" transition="in">
                                      <p:cBhvr>
                                        <p:cTn dur="500"/>
                                        <p:tgtEl>
                                          <p:spTgt spid="174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4"/>
                                        </p:tgtEl>
                                        <p:attrNameLst>
                                          <p:attrName>style.visibility</p:attrName>
                                        </p:attrNameLst>
                                      </p:cBhvr>
                                      <p:to>
                                        <p:strVal val="visible"/>
                                      </p:to>
                                    </p:set>
                                    <p:animEffect filter="fade" transition="in">
                                      <p:cBhvr>
                                        <p:cTn dur="500"/>
                                        <p:tgtEl>
                                          <p:spTgt spid="1754"/>
                                        </p:tgtEl>
                                      </p:cBhvr>
                                    </p:animEffect>
                                  </p:childTnLst>
                                </p:cTn>
                              </p:par>
                              <p:par>
                                <p:cTn fill="hold" nodeType="withEffect" presetClass="entr" presetID="10" presetSubtype="0">
                                  <p:stCondLst>
                                    <p:cond delay="0"/>
                                  </p:stCondLst>
                                  <p:childTnLst>
                                    <p:set>
                                      <p:cBhvr>
                                        <p:cTn dur="1" fill="hold">
                                          <p:stCondLst>
                                            <p:cond delay="0"/>
                                          </p:stCondLst>
                                        </p:cTn>
                                        <p:tgtEl>
                                          <p:spTgt spid="1752"/>
                                        </p:tgtEl>
                                        <p:attrNameLst>
                                          <p:attrName>style.visibility</p:attrName>
                                        </p:attrNameLst>
                                      </p:cBhvr>
                                      <p:to>
                                        <p:strVal val="visible"/>
                                      </p:to>
                                    </p:set>
                                    <p:animEffect filter="fade" transition="in">
                                      <p:cBhvr>
                                        <p:cTn dur="500"/>
                                        <p:tgtEl>
                                          <p:spTgt spid="1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3"/>
                                        </p:tgtEl>
                                        <p:attrNameLst>
                                          <p:attrName>style.visibility</p:attrName>
                                        </p:attrNameLst>
                                      </p:cBhvr>
                                      <p:to>
                                        <p:strVal val="visible"/>
                                      </p:to>
                                    </p:set>
                                    <p:animEffect filter="fade" transition="in">
                                      <p:cBhvr>
                                        <p:cTn dur="500"/>
                                        <p:tgtEl>
                                          <p:spTgt spid="1753"/>
                                        </p:tgtEl>
                                      </p:cBhvr>
                                    </p:animEffect>
                                  </p:childTnLst>
                                </p:cTn>
                              </p:par>
                              <p:par>
                                <p:cTn fill="hold" nodeType="withEffect" presetClass="entr" presetID="10" presetSubtype="0">
                                  <p:stCondLst>
                                    <p:cond delay="0"/>
                                  </p:stCondLst>
                                  <p:childTnLst>
                                    <p:set>
                                      <p:cBhvr>
                                        <p:cTn dur="1" fill="hold">
                                          <p:stCondLst>
                                            <p:cond delay="0"/>
                                          </p:stCondLst>
                                        </p:cTn>
                                        <p:tgtEl>
                                          <p:spTgt spid="1755"/>
                                        </p:tgtEl>
                                        <p:attrNameLst>
                                          <p:attrName>style.visibility</p:attrName>
                                        </p:attrNameLst>
                                      </p:cBhvr>
                                      <p:to>
                                        <p:strVal val="visible"/>
                                      </p:to>
                                    </p:set>
                                    <p:animEffect filter="fade" transition="in">
                                      <p:cBhvr>
                                        <p:cTn dur="500"/>
                                        <p:tgtEl>
                                          <p:spTgt spid="17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0" name="Shape 1760"/>
        <p:cNvGrpSpPr/>
        <p:nvPr/>
      </p:nvGrpSpPr>
      <p:grpSpPr>
        <a:xfrm>
          <a:off x="0" y="0"/>
          <a:ext cx="0" cy="0"/>
          <a:chOff x="0" y="0"/>
          <a:chExt cx="0" cy="0"/>
        </a:xfrm>
      </p:grpSpPr>
      <p:sp>
        <p:nvSpPr>
          <p:cNvPr id="1761" name="Google Shape;1761;p20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3300"/>
              <a:buFont typeface="Tahoma"/>
              <a:buNone/>
            </a:pPr>
            <a:r>
              <a:rPr b="0" i="0" lang="en" sz="3300" u="none" cap="none" strike="noStrike">
                <a:solidFill>
                  <a:schemeClr val="dk1"/>
                </a:solidFill>
                <a:latin typeface="Tahoma"/>
                <a:ea typeface="Tahoma"/>
                <a:cs typeface="Tahoma"/>
                <a:sym typeface="Tahoma"/>
              </a:rPr>
              <a:t>RxJS Subjects</a:t>
            </a:r>
            <a:endParaRPr b="0" i="0" sz="3300" u="none" cap="none" strike="noStrike">
              <a:solidFill>
                <a:schemeClr val="dk1"/>
              </a:solidFill>
              <a:latin typeface="Tahoma"/>
              <a:ea typeface="Tahoma"/>
              <a:cs typeface="Tahoma"/>
              <a:sym typeface="Tahoma"/>
            </a:endParaRPr>
          </a:p>
        </p:txBody>
      </p:sp>
      <p:sp>
        <p:nvSpPr>
          <p:cNvPr id="1762" name="Google Shape;1762;p206"/>
          <p:cNvSpPr txBox="1"/>
          <p:nvPr>
            <p:ph idx="1" type="body"/>
          </p:nvPr>
        </p:nvSpPr>
        <p:spPr>
          <a:xfrm>
            <a:off x="457200" y="960600"/>
            <a:ext cx="8229600" cy="77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i="0" lang="en" sz="1800" u="none" cap="none" strike="noStrike">
                <a:solidFill>
                  <a:schemeClr val="dk1"/>
                </a:solidFill>
                <a:latin typeface="Tahoma"/>
                <a:ea typeface="Tahoma"/>
                <a:cs typeface="Tahoma"/>
                <a:sym typeface="Tahoma"/>
              </a:rPr>
              <a:t>RxJS provides several </a:t>
            </a:r>
            <a:r>
              <a:rPr lang="en" sz="1800">
                <a:latin typeface="Tahoma"/>
                <a:ea typeface="Tahoma"/>
                <a:cs typeface="Tahoma"/>
                <a:sym typeface="Tahoma"/>
              </a:rPr>
              <a:t>“subjects”</a:t>
            </a:r>
            <a:r>
              <a:rPr i="0" lang="en" sz="1800" u="none" cap="none" strike="noStrike">
                <a:solidFill>
                  <a:schemeClr val="dk1"/>
                </a:solidFill>
                <a:latin typeface="Tahoma"/>
                <a:ea typeface="Tahoma"/>
                <a:cs typeface="Tahoma"/>
                <a:sym typeface="Tahoma"/>
              </a:rPr>
              <a:t> that </a:t>
            </a:r>
            <a:r>
              <a:rPr lang="en" sz="1800">
                <a:latin typeface="Tahoma"/>
                <a:ea typeface="Tahoma"/>
                <a:cs typeface="Tahoma"/>
                <a:sym typeface="Tahoma"/>
              </a:rPr>
              <a:t>can</a:t>
            </a:r>
            <a:r>
              <a:rPr i="0" lang="en" sz="1800" u="none" cap="none" strike="noStrike">
                <a:solidFill>
                  <a:schemeClr val="dk1"/>
                </a:solidFill>
                <a:latin typeface="Tahoma"/>
                <a:ea typeface="Tahoma"/>
                <a:cs typeface="Tahoma"/>
                <a:sym typeface="Tahoma"/>
              </a:rPr>
              <a:t> send data to observers</a:t>
            </a:r>
            <a:endParaRPr i="0" sz="1600" u="none" cap="none" strike="noStrike">
              <a:solidFill>
                <a:schemeClr val="dk1"/>
              </a:solidFill>
              <a:latin typeface="Tahoma"/>
              <a:ea typeface="Tahoma"/>
              <a:cs typeface="Tahoma"/>
              <a:sym typeface="Tahoma"/>
            </a:endParaRPr>
          </a:p>
        </p:txBody>
      </p:sp>
      <p:sp>
        <p:nvSpPr>
          <p:cNvPr id="1763" name="Google Shape;1763;p206"/>
          <p:cNvSpPr/>
          <p:nvPr/>
        </p:nvSpPr>
        <p:spPr>
          <a:xfrm>
            <a:off x="82188" y="4483475"/>
            <a:ext cx="48225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600" u="sng">
                <a:solidFill>
                  <a:schemeClr val="hlink"/>
                </a:solidFill>
                <a:latin typeface="Arial"/>
                <a:ea typeface="Arial"/>
                <a:cs typeface="Arial"/>
                <a:sym typeface="Arial"/>
                <a:hlinkClick r:id="rId3"/>
              </a:rPr>
              <a:t>http://reactivex.io/documentation/subject.html</a:t>
            </a:r>
            <a:r>
              <a:rPr lang="en"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n" sz="1600" u="sng">
                <a:solidFill>
                  <a:schemeClr val="hlink"/>
                </a:solidFill>
                <a:hlinkClick r:id="rId4"/>
              </a:rPr>
              <a:t>https://www.learnrxjs.io/</a:t>
            </a:r>
            <a:r>
              <a:rPr lang="en" sz="1600">
                <a:solidFill>
                  <a:schemeClr val="dk1"/>
                </a:solidFill>
              </a:rPr>
              <a:t> </a:t>
            </a:r>
            <a:endParaRPr sz="1600">
              <a:solidFill>
                <a:schemeClr val="dk1"/>
              </a:solidFill>
            </a:endParaRPr>
          </a:p>
          <a:p>
            <a:pPr indent="0" lvl="0" marL="0" marR="0" rtl="0" algn="l">
              <a:spcBef>
                <a:spcPts val="0"/>
              </a:spcBef>
              <a:spcAft>
                <a:spcPts val="0"/>
              </a:spcAft>
              <a:buNone/>
            </a:pPr>
            <a:r>
              <a:t/>
            </a:r>
            <a:endParaRPr sz="1600">
              <a:solidFill>
                <a:schemeClr val="dk1"/>
              </a:solidFill>
            </a:endParaRPr>
          </a:p>
        </p:txBody>
      </p:sp>
      <p:cxnSp>
        <p:nvCxnSpPr>
          <p:cNvPr id="1764" name="Google Shape;1764;p206"/>
          <p:cNvCxnSpPr/>
          <p:nvPr/>
        </p:nvCxnSpPr>
        <p:spPr>
          <a:xfrm rot="10800000">
            <a:off x="2688175" y="1636425"/>
            <a:ext cx="0" cy="2081700"/>
          </a:xfrm>
          <a:prstGeom prst="straightConnector1">
            <a:avLst/>
          </a:prstGeom>
          <a:noFill/>
          <a:ln cap="flat" cmpd="sng" w="38100">
            <a:solidFill>
              <a:schemeClr val="dk2"/>
            </a:solidFill>
            <a:prstDash val="solid"/>
            <a:round/>
            <a:headEnd len="med" w="med" type="none"/>
            <a:tailEnd len="med" w="med" type="none"/>
          </a:ln>
        </p:spPr>
      </p:cxnSp>
      <p:sp>
        <p:nvSpPr>
          <p:cNvPr id="1765" name="Google Shape;1765;p206"/>
          <p:cNvSpPr txBox="1"/>
          <p:nvPr/>
        </p:nvSpPr>
        <p:spPr>
          <a:xfrm>
            <a:off x="557275" y="1607175"/>
            <a:ext cx="2130900" cy="15705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600"/>
              </a:spcBef>
              <a:spcAft>
                <a:spcPts val="0"/>
              </a:spcAft>
              <a:buNone/>
            </a:pPr>
            <a:r>
              <a:rPr b="1" lang="en" sz="1600">
                <a:solidFill>
                  <a:schemeClr val="dk1"/>
                </a:solidFill>
                <a:latin typeface="Tahoma"/>
                <a:ea typeface="Tahoma"/>
                <a:cs typeface="Tahoma"/>
                <a:sym typeface="Tahoma"/>
              </a:rPr>
              <a:t>Subject</a:t>
            </a:r>
            <a:r>
              <a:rPr lang="en" sz="1600">
                <a:solidFill>
                  <a:schemeClr val="dk1"/>
                </a:solidFill>
                <a:latin typeface="Tahoma"/>
                <a:ea typeface="Tahoma"/>
                <a:cs typeface="Tahoma"/>
                <a:sym typeface="Tahoma"/>
              </a:rPr>
              <a:t> </a:t>
            </a:r>
            <a:endParaRPr sz="1600">
              <a:solidFill>
                <a:schemeClr val="dk1"/>
              </a:solidFill>
              <a:latin typeface="Tahoma"/>
              <a:ea typeface="Tahoma"/>
              <a:cs typeface="Tahoma"/>
              <a:sym typeface="Tahoma"/>
            </a:endParaRPr>
          </a:p>
          <a:p>
            <a:pPr indent="0" lvl="0" marL="0" rtl="0" algn="r">
              <a:lnSpc>
                <a:spcPct val="150000"/>
              </a:lnSpc>
              <a:spcBef>
                <a:spcPts val="600"/>
              </a:spcBef>
              <a:spcAft>
                <a:spcPts val="0"/>
              </a:spcAft>
              <a:buNone/>
            </a:pPr>
            <a:r>
              <a:rPr b="1" lang="en" sz="1600">
                <a:solidFill>
                  <a:schemeClr val="dk1"/>
                </a:solidFill>
                <a:latin typeface="Tahoma"/>
                <a:ea typeface="Tahoma"/>
                <a:cs typeface="Tahoma"/>
                <a:sym typeface="Tahoma"/>
              </a:rPr>
              <a:t>BehaviorSubject</a:t>
            </a:r>
            <a:endParaRPr sz="1600">
              <a:solidFill>
                <a:schemeClr val="dk1"/>
              </a:solidFill>
              <a:latin typeface="Tahoma"/>
              <a:ea typeface="Tahoma"/>
              <a:cs typeface="Tahoma"/>
              <a:sym typeface="Tahoma"/>
            </a:endParaRPr>
          </a:p>
          <a:p>
            <a:pPr indent="0" lvl="0" marL="0" rtl="0" algn="r">
              <a:lnSpc>
                <a:spcPct val="150000"/>
              </a:lnSpc>
              <a:spcBef>
                <a:spcPts val="600"/>
              </a:spcBef>
              <a:spcAft>
                <a:spcPts val="0"/>
              </a:spcAft>
              <a:buNone/>
            </a:pPr>
            <a:r>
              <a:rPr b="1" lang="en" sz="1600">
                <a:solidFill>
                  <a:schemeClr val="dk1"/>
                </a:solidFill>
                <a:latin typeface="Tahoma"/>
                <a:ea typeface="Tahoma"/>
                <a:cs typeface="Tahoma"/>
                <a:sym typeface="Tahoma"/>
              </a:rPr>
              <a:t>ReplaySubject</a:t>
            </a:r>
            <a:endParaRPr b="1" sz="1600">
              <a:solidFill>
                <a:schemeClr val="dk1"/>
              </a:solidFill>
              <a:latin typeface="Tahoma"/>
              <a:ea typeface="Tahoma"/>
              <a:cs typeface="Tahoma"/>
              <a:sym typeface="Tahoma"/>
            </a:endParaRPr>
          </a:p>
          <a:p>
            <a:pPr indent="0" lvl="0" marL="0" rtl="0" algn="r">
              <a:lnSpc>
                <a:spcPct val="150000"/>
              </a:lnSpc>
              <a:spcBef>
                <a:spcPts val="600"/>
              </a:spcBef>
              <a:spcAft>
                <a:spcPts val="0"/>
              </a:spcAft>
              <a:buNone/>
            </a:pPr>
            <a:r>
              <a:rPr b="1" lang="en" sz="1600">
                <a:solidFill>
                  <a:schemeClr val="dk1"/>
                </a:solidFill>
                <a:latin typeface="Tahoma"/>
                <a:ea typeface="Tahoma"/>
                <a:cs typeface="Tahoma"/>
                <a:sym typeface="Tahoma"/>
              </a:rPr>
              <a:t>AsyncSubject</a:t>
            </a:r>
            <a:endParaRPr>
              <a:latin typeface="Tahoma"/>
              <a:ea typeface="Tahoma"/>
              <a:cs typeface="Tahoma"/>
              <a:sym typeface="Tahoma"/>
            </a:endParaRPr>
          </a:p>
        </p:txBody>
      </p:sp>
      <p:sp>
        <p:nvSpPr>
          <p:cNvPr id="1766" name="Google Shape;1766;p206"/>
          <p:cNvSpPr txBox="1"/>
          <p:nvPr/>
        </p:nvSpPr>
        <p:spPr>
          <a:xfrm>
            <a:off x="2734650" y="1607175"/>
            <a:ext cx="6275400" cy="1570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1600">
                <a:solidFill>
                  <a:schemeClr val="dk1"/>
                </a:solidFill>
                <a:latin typeface="Tahoma"/>
                <a:ea typeface="Tahoma"/>
                <a:cs typeface="Tahoma"/>
                <a:sym typeface="Tahoma"/>
              </a:rPr>
              <a:t>Send data but any previously emitted data is not sent</a:t>
            </a:r>
            <a:endParaRPr sz="1600">
              <a:solidFill>
                <a:schemeClr val="dk1"/>
              </a:solidFill>
              <a:latin typeface="Tahoma"/>
              <a:ea typeface="Tahoma"/>
              <a:cs typeface="Tahoma"/>
              <a:sym typeface="Tahoma"/>
            </a:endParaRPr>
          </a:p>
          <a:p>
            <a:pPr indent="0" lvl="0" marL="0" rtl="0" algn="l">
              <a:lnSpc>
                <a:spcPct val="150000"/>
              </a:lnSpc>
              <a:spcBef>
                <a:spcPts val="600"/>
              </a:spcBef>
              <a:spcAft>
                <a:spcPts val="0"/>
              </a:spcAft>
              <a:buNone/>
            </a:pPr>
            <a:r>
              <a:rPr lang="en" sz="1600">
                <a:solidFill>
                  <a:schemeClr val="dk1"/>
                </a:solidFill>
                <a:latin typeface="Tahoma"/>
                <a:ea typeface="Tahoma"/>
                <a:cs typeface="Tahoma"/>
                <a:sym typeface="Tahoma"/>
              </a:rPr>
              <a:t>Send last data value to observers as they subscribe</a:t>
            </a:r>
            <a:endParaRPr sz="1600">
              <a:solidFill>
                <a:schemeClr val="dk1"/>
              </a:solidFill>
              <a:latin typeface="Tahoma"/>
              <a:ea typeface="Tahoma"/>
              <a:cs typeface="Tahoma"/>
              <a:sym typeface="Tahoma"/>
            </a:endParaRPr>
          </a:p>
          <a:p>
            <a:pPr indent="0" lvl="0" marL="0" rtl="0" algn="l">
              <a:lnSpc>
                <a:spcPct val="150000"/>
              </a:lnSpc>
              <a:spcBef>
                <a:spcPts val="600"/>
              </a:spcBef>
              <a:spcAft>
                <a:spcPts val="0"/>
              </a:spcAft>
              <a:buNone/>
            </a:pPr>
            <a:r>
              <a:rPr lang="en" sz="1600">
                <a:solidFill>
                  <a:schemeClr val="dk1"/>
                </a:solidFill>
                <a:latin typeface="Tahoma"/>
                <a:ea typeface="Tahoma"/>
                <a:cs typeface="Tahoma"/>
                <a:sym typeface="Tahoma"/>
              </a:rPr>
              <a:t>All previously sent data is also sent to new observers</a:t>
            </a:r>
            <a:endParaRPr b="1" sz="1600">
              <a:solidFill>
                <a:schemeClr val="dk1"/>
              </a:solidFill>
              <a:latin typeface="Tahoma"/>
              <a:ea typeface="Tahoma"/>
              <a:cs typeface="Tahoma"/>
              <a:sym typeface="Tahoma"/>
            </a:endParaRPr>
          </a:p>
          <a:p>
            <a:pPr indent="0" lvl="0" marL="0" rtl="0" algn="l">
              <a:lnSpc>
                <a:spcPct val="150000"/>
              </a:lnSpc>
              <a:spcBef>
                <a:spcPts val="600"/>
              </a:spcBef>
              <a:spcAft>
                <a:spcPts val="0"/>
              </a:spcAft>
              <a:buNone/>
            </a:pPr>
            <a:r>
              <a:rPr lang="en" sz="1600">
                <a:solidFill>
                  <a:schemeClr val="dk1"/>
                </a:solidFill>
                <a:latin typeface="Tahoma"/>
                <a:ea typeface="Tahoma"/>
                <a:cs typeface="Tahoma"/>
                <a:sym typeface="Tahoma"/>
              </a:rPr>
              <a:t>Emits the last value (and only the last value) to observers when the sequence is completed</a:t>
            </a:r>
            <a:endParaRPr>
              <a:latin typeface="Tahoma"/>
              <a:ea typeface="Tahoma"/>
              <a:cs typeface="Tahoma"/>
              <a:sym typeface="Tahoma"/>
            </a:endParaRPr>
          </a:p>
        </p:txBody>
      </p:sp>
      <p:sp>
        <p:nvSpPr>
          <p:cNvPr id="1767" name="Google Shape;1767;p206"/>
          <p:cNvSpPr/>
          <p:nvPr/>
        </p:nvSpPr>
        <p:spPr>
          <a:xfrm>
            <a:off x="4945948" y="4483475"/>
            <a:ext cx="41259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600" u="sng">
                <a:solidFill>
                  <a:schemeClr val="hlink"/>
                </a:solidFill>
                <a:hlinkClick r:id="rId5"/>
              </a:rPr>
              <a:t>https://rxjs.dev/operator-decision-tree</a:t>
            </a:r>
            <a:endParaRPr sz="1600">
              <a:solidFill>
                <a:schemeClr val="dk1"/>
              </a:solidFill>
            </a:endParaRPr>
          </a:p>
          <a:p>
            <a:pPr indent="0" lvl="0" marL="0" marR="0" rtl="0" algn="l">
              <a:spcBef>
                <a:spcPts val="0"/>
              </a:spcBef>
              <a:spcAft>
                <a:spcPts val="0"/>
              </a:spcAft>
              <a:buNone/>
            </a:pPr>
            <a:r>
              <a:rPr lang="en" sz="1600" u="sng">
                <a:solidFill>
                  <a:schemeClr val="hlink"/>
                </a:solidFill>
                <a:hlinkClick r:id="rId6"/>
              </a:rPr>
              <a:t>https://rxjs-dev.firebaseapp.com/api</a:t>
            </a:r>
            <a:r>
              <a:rPr lang="en" sz="1600">
                <a:solidFill>
                  <a:schemeClr val="dk1"/>
                </a:solidFill>
              </a:rPr>
              <a:t> </a:t>
            </a:r>
            <a:endParaRPr sz="1600">
              <a:solidFill>
                <a:schemeClr val="dk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1" name="Shape 1771"/>
        <p:cNvGrpSpPr/>
        <p:nvPr/>
      </p:nvGrpSpPr>
      <p:grpSpPr>
        <a:xfrm>
          <a:off x="0" y="0"/>
          <a:ext cx="0" cy="0"/>
          <a:chOff x="0" y="0"/>
          <a:chExt cx="0" cy="0"/>
        </a:xfrm>
      </p:grpSpPr>
      <p:pic>
        <p:nvPicPr>
          <p:cNvPr id="1772" name="Google Shape;1772;p207"/>
          <p:cNvPicPr preferRelativeResize="0"/>
          <p:nvPr>
            <p:ph idx="2" type="pic"/>
          </p:nvPr>
        </p:nvPicPr>
        <p:blipFill rotWithShape="1">
          <a:blip r:embed="rId3">
            <a:alphaModFix/>
          </a:blip>
          <a:srcRect b="0" l="49" r="39" t="0"/>
          <a:stretch/>
        </p:blipFill>
        <p:spPr>
          <a:xfrm>
            <a:off x="0" y="0"/>
            <a:ext cx="9144000" cy="51435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6" name="Shape 1776"/>
        <p:cNvGrpSpPr/>
        <p:nvPr/>
      </p:nvGrpSpPr>
      <p:grpSpPr>
        <a:xfrm>
          <a:off x="0" y="0"/>
          <a:ext cx="0" cy="0"/>
          <a:chOff x="0" y="0"/>
          <a:chExt cx="0" cy="0"/>
        </a:xfrm>
      </p:grpSpPr>
      <p:sp>
        <p:nvSpPr>
          <p:cNvPr id="1777" name="Google Shape;1777;p208"/>
          <p:cNvSpPr txBox="1"/>
          <p:nvPr/>
        </p:nvSpPr>
        <p:spPr>
          <a:xfrm>
            <a:off x="-2" y="1651975"/>
            <a:ext cx="9144000" cy="3491400"/>
          </a:xfrm>
          <a:prstGeom prst="rect">
            <a:avLst/>
          </a:prstGeom>
          <a:solidFill>
            <a:srgbClr val="F3F3F3"/>
          </a:solid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t/>
            </a:r>
            <a:endParaRPr sz="1600">
              <a:latin typeface="Consolas"/>
              <a:ea typeface="Consolas"/>
              <a:cs typeface="Consolas"/>
              <a:sym typeface="Consolas"/>
            </a:endParaRPr>
          </a:p>
        </p:txBody>
      </p:sp>
      <p:sp>
        <p:nvSpPr>
          <p:cNvPr id="1778" name="Google Shape;1778;p20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3300"/>
              <a:buFont typeface="Tahoma"/>
              <a:buNone/>
            </a:pPr>
            <a:r>
              <a:rPr b="0" i="0" lang="en" sz="3300" u="none" cap="none" strike="noStrike">
                <a:solidFill>
                  <a:schemeClr val="dk1"/>
                </a:solidFill>
                <a:latin typeface="Tahoma"/>
                <a:ea typeface="Tahoma"/>
                <a:cs typeface="Tahoma"/>
                <a:sym typeface="Tahoma"/>
              </a:rPr>
              <a:t>Creating an Observable Service</a:t>
            </a:r>
            <a:endParaRPr b="0" i="0" sz="3300" u="none" cap="none" strike="noStrike">
              <a:solidFill>
                <a:schemeClr val="dk1"/>
              </a:solidFill>
              <a:latin typeface="Tahoma"/>
              <a:ea typeface="Tahoma"/>
              <a:cs typeface="Tahoma"/>
              <a:sym typeface="Tahoma"/>
            </a:endParaRPr>
          </a:p>
        </p:txBody>
      </p:sp>
      <p:sp>
        <p:nvSpPr>
          <p:cNvPr id="1779" name="Google Shape;1779;p208"/>
          <p:cNvSpPr/>
          <p:nvPr/>
        </p:nvSpPr>
        <p:spPr>
          <a:xfrm>
            <a:off x="628650" y="1695450"/>
            <a:ext cx="7772400" cy="30861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1400">
                <a:solidFill>
                  <a:schemeClr val="dk1"/>
                </a:solidFill>
                <a:latin typeface="Consolas"/>
                <a:ea typeface="Consolas"/>
                <a:cs typeface="Consolas"/>
                <a:sym typeface="Consolas"/>
              </a:rPr>
              <a:t>@Injectable()</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export class DataService {</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customers: ICustomer[];</a:t>
            </a:r>
            <a:endParaRPr sz="1100"/>
          </a:p>
          <a:p>
            <a:pPr indent="0" lvl="0" marL="0" marR="0" rtl="0" algn="l">
              <a:spcBef>
                <a:spcPts val="0"/>
              </a:spcBef>
              <a:spcAft>
                <a:spcPts val="0"/>
              </a:spcAft>
              <a:buNone/>
            </a:pPr>
            <a:r>
              <a:rPr lang="en" sz="1400">
                <a:solidFill>
                  <a:srgbClr val="0070C0"/>
                </a:solidFill>
                <a:latin typeface="Consolas"/>
                <a:ea typeface="Consolas"/>
                <a:cs typeface="Consolas"/>
                <a:sym typeface="Consolas"/>
              </a:rPr>
              <a:t>  </a:t>
            </a:r>
            <a:r>
              <a:rPr b="1" lang="en" sz="1400">
                <a:solidFill>
                  <a:srgbClr val="0070C0"/>
                </a:solidFill>
                <a:latin typeface="Consolas"/>
                <a:ea typeface="Consolas"/>
                <a:cs typeface="Consolas"/>
                <a:sym typeface="Consolas"/>
              </a:rPr>
              <a:t>private customersSubject$ = new Subject&lt;ICustomer[]&gt;();</a:t>
            </a:r>
            <a:endParaRPr sz="1100"/>
          </a:p>
          <a:p>
            <a:pPr indent="0" lvl="0" marL="0" marR="0" rtl="0" algn="l">
              <a:spcBef>
                <a:spcPts val="0"/>
              </a:spcBef>
              <a:spcAft>
                <a:spcPts val="0"/>
              </a:spcAft>
              <a:buNone/>
            </a:pPr>
            <a:r>
              <a:rPr lang="en" sz="1400">
                <a:solidFill>
                  <a:srgbClr val="0070C0"/>
                </a:solidFill>
                <a:latin typeface="Consolas"/>
                <a:ea typeface="Consolas"/>
                <a:cs typeface="Consolas"/>
                <a:sym typeface="Consolas"/>
              </a:rPr>
              <a:t>  </a:t>
            </a:r>
            <a:r>
              <a:rPr b="1" lang="en" sz="1400">
                <a:solidFill>
                  <a:srgbClr val="0070C0"/>
                </a:solidFill>
                <a:latin typeface="Consolas"/>
                <a:ea typeface="Consolas"/>
                <a:cs typeface="Consolas"/>
                <a:sym typeface="Consolas"/>
              </a:rPr>
              <a:t>customersChanged$ = this.customersSubject$.asObservable();</a:t>
            </a:r>
            <a:endParaRPr sz="1100"/>
          </a:p>
          <a:p>
            <a:pPr indent="0" lvl="0" marL="0" marR="0" rtl="0" algn="l">
              <a:spcBef>
                <a:spcPts val="0"/>
              </a:spcBef>
              <a:spcAft>
                <a:spcPts val="0"/>
              </a:spcAft>
              <a:buNone/>
            </a:pPr>
            <a:r>
              <a:t/>
            </a:r>
            <a:endParaRPr sz="1400">
              <a:solidFill>
                <a:schemeClr val="dk1"/>
              </a:solidFill>
              <a:latin typeface="Consolas"/>
              <a:ea typeface="Consolas"/>
              <a:cs typeface="Consolas"/>
              <a:sym typeface="Consolas"/>
            </a:endParaRPr>
          </a:p>
          <a:p>
            <a:pPr indent="0" lvl="0" marL="0" marR="0" rtl="0" algn="l">
              <a:spcBef>
                <a:spcPts val="0"/>
              </a:spcBef>
              <a:spcAft>
                <a:spcPts val="0"/>
              </a:spcAft>
              <a:buNone/>
            </a:pPr>
            <a:r>
              <a:rPr lang="en" sz="1400">
                <a:solidFill>
                  <a:schemeClr val="dk1"/>
                </a:solidFill>
                <a:latin typeface="Consolas"/>
                <a:ea typeface="Consolas"/>
                <a:cs typeface="Consolas"/>
                <a:sym typeface="Consolas"/>
              </a:rPr>
              <a:t>  addCustomer() : Observable&lt;ICustomer[]&gt; {</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a:t>
            </a:r>
            <a:r>
              <a:rPr lang="en" sz="1400">
                <a:solidFill>
                  <a:schemeClr val="dk1"/>
                </a:solidFill>
                <a:latin typeface="Consolas"/>
                <a:ea typeface="Consolas"/>
                <a:cs typeface="Consolas"/>
                <a:sym typeface="Consolas"/>
              </a:rPr>
              <a:t> </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a:t>
            </a:r>
            <a:r>
              <a:rPr lang="en" sz="1400">
                <a:solidFill>
                  <a:srgbClr val="548135"/>
                </a:solidFill>
                <a:latin typeface="Consolas"/>
                <a:ea typeface="Consolas"/>
                <a:cs typeface="Consolas"/>
                <a:sym typeface="Consolas"/>
              </a:rPr>
              <a:t>// Send customers data to any observers</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a:t>
            </a:r>
            <a:r>
              <a:rPr b="1" lang="en" sz="1400">
                <a:solidFill>
                  <a:srgbClr val="0070C0"/>
                </a:solidFill>
                <a:latin typeface="Consolas"/>
                <a:ea typeface="Consolas"/>
                <a:cs typeface="Consolas"/>
                <a:sym typeface="Consolas"/>
              </a:rPr>
              <a:t>this.customersSubject$.next(this.customers);</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return of(this.customers);</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p:txBody>
      </p:sp>
      <p:sp>
        <p:nvSpPr>
          <p:cNvPr id="1780" name="Google Shape;1780;p208"/>
          <p:cNvSpPr/>
          <p:nvPr/>
        </p:nvSpPr>
        <p:spPr>
          <a:xfrm>
            <a:off x="5600175" y="3120875"/>
            <a:ext cx="1771800" cy="571500"/>
          </a:xfrm>
          <a:prstGeom prst="wedgeRectCallout">
            <a:avLst>
              <a:gd fmla="val -62944" name="adj1"/>
              <a:gd fmla="val 54335" name="adj2"/>
            </a:avLst>
          </a:prstGeom>
          <a:solidFill>
            <a:srgbClr val="0070C0"/>
          </a:solidFill>
          <a:ln cap="flat" cmpd="sng" w="952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ahoma"/>
                <a:ea typeface="Tahoma"/>
                <a:cs typeface="Tahoma"/>
                <a:sym typeface="Tahoma"/>
              </a:rPr>
              <a:t>Send data to any observers</a:t>
            </a:r>
            <a:endParaRPr sz="1100"/>
          </a:p>
        </p:txBody>
      </p:sp>
      <p:sp>
        <p:nvSpPr>
          <p:cNvPr id="1781" name="Google Shape;1781;p208"/>
          <p:cNvSpPr/>
          <p:nvPr/>
        </p:nvSpPr>
        <p:spPr>
          <a:xfrm>
            <a:off x="4353750" y="1768280"/>
            <a:ext cx="1771800" cy="571500"/>
          </a:xfrm>
          <a:prstGeom prst="wedgeRectCallout">
            <a:avLst>
              <a:gd fmla="val -43758" name="adj1"/>
              <a:gd fmla="val 73910" name="adj2"/>
            </a:avLst>
          </a:prstGeom>
          <a:solidFill>
            <a:srgbClr val="0070C0"/>
          </a:solidFill>
          <a:ln cap="flat" cmpd="sng" w="952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ahoma"/>
                <a:ea typeface="Tahoma"/>
                <a:cs typeface="Tahoma"/>
                <a:sym typeface="Tahoma"/>
              </a:rPr>
              <a:t>Create a Subject and Observable</a:t>
            </a:r>
            <a:endParaRPr sz="1100"/>
          </a:p>
        </p:txBody>
      </p:sp>
      <p:sp>
        <p:nvSpPr>
          <p:cNvPr id="1782" name="Google Shape;1782;p208"/>
          <p:cNvSpPr/>
          <p:nvPr/>
        </p:nvSpPr>
        <p:spPr>
          <a:xfrm>
            <a:off x="0" y="1285700"/>
            <a:ext cx="9144000" cy="4077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600">
                <a:solidFill>
                  <a:schemeClr val="lt1"/>
                </a:solidFill>
                <a:latin typeface="Tahoma"/>
                <a:ea typeface="Tahoma"/>
                <a:cs typeface="Tahoma"/>
                <a:sym typeface="Tahoma"/>
              </a:rPr>
              <a:t>Using a Subject to Expose an Observable Object</a:t>
            </a:r>
            <a:endParaRPr sz="1600">
              <a:solidFill>
                <a:schemeClr val="lt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9"/>
                                        </p:tgtEl>
                                        <p:attrNameLst>
                                          <p:attrName>style.visibility</p:attrName>
                                        </p:attrNameLst>
                                      </p:cBhvr>
                                      <p:to>
                                        <p:strVal val="visible"/>
                                      </p:to>
                                    </p:set>
                                    <p:animEffect filter="fade" transition="in">
                                      <p:cBhvr>
                                        <p:cTn dur="500"/>
                                        <p:tgtEl>
                                          <p:spTgt spid="17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1"/>
                                        </p:tgtEl>
                                        <p:attrNameLst>
                                          <p:attrName>style.visibility</p:attrName>
                                        </p:attrNameLst>
                                      </p:cBhvr>
                                      <p:to>
                                        <p:strVal val="visible"/>
                                      </p:to>
                                    </p:set>
                                    <p:animEffect filter="fade" transition="in">
                                      <p:cBhvr>
                                        <p:cTn dur="500"/>
                                        <p:tgtEl>
                                          <p:spTgt spid="17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0"/>
                                        </p:tgtEl>
                                        <p:attrNameLst>
                                          <p:attrName>style.visibility</p:attrName>
                                        </p:attrNameLst>
                                      </p:cBhvr>
                                      <p:to>
                                        <p:strVal val="visible"/>
                                      </p:to>
                                    </p:set>
                                    <p:animEffect filter="fade" transition="in">
                                      <p:cBhvr>
                                        <p:cTn dur="500"/>
                                        <p:tgtEl>
                                          <p:spTgt spid="17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6" name="Shape 1786"/>
        <p:cNvGrpSpPr/>
        <p:nvPr/>
      </p:nvGrpSpPr>
      <p:grpSpPr>
        <a:xfrm>
          <a:off x="0" y="0"/>
          <a:ext cx="0" cy="0"/>
          <a:chOff x="0" y="0"/>
          <a:chExt cx="0" cy="0"/>
        </a:xfrm>
      </p:grpSpPr>
      <p:sp>
        <p:nvSpPr>
          <p:cNvPr id="1787" name="Google Shape;1787;p209"/>
          <p:cNvSpPr txBox="1"/>
          <p:nvPr/>
        </p:nvSpPr>
        <p:spPr>
          <a:xfrm>
            <a:off x="-2" y="1651975"/>
            <a:ext cx="9144000" cy="3491400"/>
          </a:xfrm>
          <a:prstGeom prst="rect">
            <a:avLst/>
          </a:prstGeom>
          <a:solidFill>
            <a:srgbClr val="F3F3F3"/>
          </a:solid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t/>
            </a:r>
            <a:endParaRPr sz="1600">
              <a:latin typeface="Consolas"/>
              <a:ea typeface="Consolas"/>
              <a:cs typeface="Consolas"/>
              <a:sym typeface="Consolas"/>
            </a:endParaRPr>
          </a:p>
        </p:txBody>
      </p:sp>
      <p:sp>
        <p:nvSpPr>
          <p:cNvPr id="1788" name="Google Shape;1788;p20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3300"/>
              <a:buFont typeface="Tahoma"/>
              <a:buNone/>
            </a:pPr>
            <a:r>
              <a:rPr b="0" i="0" lang="en" sz="3300" u="none" cap="none" strike="noStrike">
                <a:solidFill>
                  <a:schemeClr val="dk1"/>
                </a:solidFill>
                <a:latin typeface="Tahoma"/>
                <a:ea typeface="Tahoma"/>
                <a:cs typeface="Tahoma"/>
                <a:sym typeface="Tahoma"/>
              </a:rPr>
              <a:t>Using BehaviorSubject</a:t>
            </a:r>
            <a:endParaRPr b="0" i="0" sz="3300" u="none" cap="none" strike="noStrike">
              <a:solidFill>
                <a:schemeClr val="dk1"/>
              </a:solidFill>
              <a:latin typeface="Tahoma"/>
              <a:ea typeface="Tahoma"/>
              <a:cs typeface="Tahoma"/>
              <a:sym typeface="Tahoma"/>
            </a:endParaRPr>
          </a:p>
        </p:txBody>
      </p:sp>
      <p:sp>
        <p:nvSpPr>
          <p:cNvPr id="1789" name="Google Shape;1789;p209"/>
          <p:cNvSpPr/>
          <p:nvPr/>
        </p:nvSpPr>
        <p:spPr>
          <a:xfrm>
            <a:off x="628650" y="1771650"/>
            <a:ext cx="7772400" cy="30861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1400">
                <a:solidFill>
                  <a:schemeClr val="dk1"/>
                </a:solidFill>
                <a:latin typeface="Consolas"/>
                <a:ea typeface="Consolas"/>
                <a:cs typeface="Consolas"/>
                <a:sym typeface="Consolas"/>
              </a:rPr>
              <a:t>@Injectable()</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export class DataService {</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p</a:t>
            </a:r>
            <a:r>
              <a:rPr lang="en" sz="1400">
                <a:solidFill>
                  <a:schemeClr val="dk1"/>
                </a:solidFill>
                <a:latin typeface="Consolas"/>
                <a:ea typeface="Consolas"/>
                <a:cs typeface="Consolas"/>
                <a:sym typeface="Consolas"/>
              </a:rPr>
              <a:t>rivate customers: ICustomer[];</a:t>
            </a:r>
            <a:endParaRPr sz="1100"/>
          </a:p>
          <a:p>
            <a:pPr indent="0" lvl="0" marL="0" marR="0" rtl="0" algn="l">
              <a:spcBef>
                <a:spcPts val="0"/>
              </a:spcBef>
              <a:spcAft>
                <a:spcPts val="0"/>
              </a:spcAft>
              <a:buNone/>
            </a:pPr>
            <a:r>
              <a:rPr lang="en" sz="1400">
                <a:solidFill>
                  <a:srgbClr val="0070C0"/>
                </a:solidFill>
                <a:latin typeface="Consolas"/>
                <a:ea typeface="Consolas"/>
                <a:cs typeface="Consolas"/>
                <a:sym typeface="Consolas"/>
              </a:rPr>
              <a:t>  </a:t>
            </a:r>
            <a:r>
              <a:rPr b="1" lang="en" sz="1400">
                <a:solidFill>
                  <a:srgbClr val="0070C0"/>
                </a:solidFill>
                <a:latin typeface="Consolas"/>
                <a:ea typeface="Consolas"/>
                <a:cs typeface="Consolas"/>
                <a:sym typeface="Consolas"/>
              </a:rPr>
              <a:t>private customersSubject$ = new </a:t>
            </a:r>
            <a:endParaRPr b="1" sz="1400">
              <a:solidFill>
                <a:srgbClr val="0070C0"/>
              </a:solidFill>
              <a:latin typeface="Consolas"/>
              <a:ea typeface="Consolas"/>
              <a:cs typeface="Consolas"/>
              <a:sym typeface="Consolas"/>
            </a:endParaRPr>
          </a:p>
          <a:p>
            <a:pPr indent="0" lvl="0" marL="0" marR="0" rtl="0" algn="l">
              <a:spcBef>
                <a:spcPts val="0"/>
              </a:spcBef>
              <a:spcAft>
                <a:spcPts val="0"/>
              </a:spcAft>
              <a:buNone/>
            </a:pPr>
            <a:r>
              <a:rPr b="1" lang="en">
                <a:solidFill>
                  <a:srgbClr val="0070C0"/>
                </a:solidFill>
                <a:latin typeface="Consolas"/>
                <a:ea typeface="Consolas"/>
                <a:cs typeface="Consolas"/>
                <a:sym typeface="Consolas"/>
              </a:rPr>
              <a:t>      </a:t>
            </a:r>
            <a:r>
              <a:rPr b="1" lang="en" sz="1400">
                <a:solidFill>
                  <a:srgbClr val="0070C0"/>
                </a:solidFill>
                <a:latin typeface="Consolas"/>
                <a:ea typeface="Consolas"/>
                <a:cs typeface="Consolas"/>
                <a:sym typeface="Consolas"/>
              </a:rPr>
              <a:t>BehaviorSubject&lt;ICustomer[]&gt;(this.customers);</a:t>
            </a:r>
            <a:endParaRPr sz="1100"/>
          </a:p>
          <a:p>
            <a:pPr indent="0" lvl="0" marL="0" marR="0" rtl="0" algn="l">
              <a:spcBef>
                <a:spcPts val="0"/>
              </a:spcBef>
              <a:spcAft>
                <a:spcPts val="0"/>
              </a:spcAft>
              <a:buNone/>
            </a:pPr>
            <a:r>
              <a:rPr lang="en" sz="1400">
                <a:solidFill>
                  <a:srgbClr val="0070C0"/>
                </a:solidFill>
                <a:latin typeface="Consolas"/>
                <a:ea typeface="Consolas"/>
                <a:cs typeface="Consolas"/>
                <a:sym typeface="Consolas"/>
              </a:rPr>
              <a:t>  </a:t>
            </a:r>
            <a:r>
              <a:rPr b="1" lang="en" sz="1400">
                <a:solidFill>
                  <a:srgbClr val="0070C0"/>
                </a:solidFill>
                <a:latin typeface="Consolas"/>
                <a:ea typeface="Consolas"/>
                <a:cs typeface="Consolas"/>
                <a:sym typeface="Consolas"/>
              </a:rPr>
              <a:t>customersChanged$ = this.customersSubject$.asObservable();</a:t>
            </a:r>
            <a:endParaRPr sz="1100"/>
          </a:p>
          <a:p>
            <a:pPr indent="0" lvl="0" marL="0" marR="0" rtl="0" algn="l">
              <a:spcBef>
                <a:spcPts val="0"/>
              </a:spcBef>
              <a:spcAft>
                <a:spcPts val="0"/>
              </a:spcAft>
              <a:buNone/>
            </a:pPr>
            <a:r>
              <a:t/>
            </a:r>
            <a:endParaRPr sz="1400">
              <a:solidFill>
                <a:schemeClr val="dk1"/>
              </a:solidFill>
              <a:latin typeface="Consolas"/>
              <a:ea typeface="Consolas"/>
              <a:cs typeface="Consolas"/>
              <a:sym typeface="Consolas"/>
            </a:endParaRPr>
          </a:p>
          <a:p>
            <a:pPr indent="0" lvl="0" marL="0" marR="0" rtl="0" algn="l">
              <a:spcBef>
                <a:spcPts val="0"/>
              </a:spcBef>
              <a:spcAft>
                <a:spcPts val="0"/>
              </a:spcAft>
              <a:buNone/>
            </a:pPr>
            <a:r>
              <a:rPr lang="en" sz="1400">
                <a:solidFill>
                  <a:schemeClr val="dk1"/>
                </a:solidFill>
                <a:latin typeface="Consolas"/>
                <a:ea typeface="Consolas"/>
                <a:cs typeface="Consolas"/>
                <a:sym typeface="Consolas"/>
              </a:rPr>
              <a:t>  addCustomer() : Observable&lt;ICustomer[]&gt; {</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a:t>
            </a:r>
            <a:r>
              <a:rPr lang="en" sz="1400">
                <a:solidFill>
                  <a:srgbClr val="548135"/>
                </a:solidFill>
                <a:latin typeface="Consolas"/>
                <a:ea typeface="Consolas"/>
                <a:cs typeface="Consolas"/>
                <a:sym typeface="Consolas"/>
              </a:rPr>
              <a:t>// Send customers data to any observers</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a:t>
            </a:r>
            <a:r>
              <a:rPr b="1" lang="en" sz="1400">
                <a:solidFill>
                  <a:srgbClr val="0070C0"/>
                </a:solidFill>
                <a:latin typeface="Consolas"/>
                <a:ea typeface="Consolas"/>
                <a:cs typeface="Consolas"/>
                <a:sym typeface="Consolas"/>
              </a:rPr>
              <a:t>this.customersSubject$.next(this.customers);</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return of(this.customers);</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p:txBody>
      </p:sp>
      <p:sp>
        <p:nvSpPr>
          <p:cNvPr id="1790" name="Google Shape;1790;p209"/>
          <p:cNvSpPr/>
          <p:nvPr/>
        </p:nvSpPr>
        <p:spPr>
          <a:xfrm>
            <a:off x="5543550" y="3657600"/>
            <a:ext cx="1771650" cy="571500"/>
          </a:xfrm>
          <a:prstGeom prst="wedgeRectCallout">
            <a:avLst>
              <a:gd fmla="val -64701" name="adj1"/>
              <a:gd fmla="val -9613" name="adj2"/>
            </a:avLst>
          </a:prstGeom>
          <a:solidFill>
            <a:srgbClr val="0070C0"/>
          </a:solidFill>
          <a:ln cap="flat" cmpd="sng" w="952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ahoma"/>
                <a:ea typeface="Tahoma"/>
                <a:cs typeface="Tahoma"/>
                <a:sym typeface="Tahoma"/>
              </a:rPr>
              <a:t>Send data to any observers</a:t>
            </a:r>
            <a:endParaRPr sz="1100"/>
          </a:p>
        </p:txBody>
      </p:sp>
      <p:sp>
        <p:nvSpPr>
          <p:cNvPr id="1791" name="Google Shape;1791;p209"/>
          <p:cNvSpPr/>
          <p:nvPr/>
        </p:nvSpPr>
        <p:spPr>
          <a:xfrm>
            <a:off x="6858008" y="2026963"/>
            <a:ext cx="1771800" cy="571500"/>
          </a:xfrm>
          <a:prstGeom prst="wedgeRectCallout">
            <a:avLst>
              <a:gd fmla="val -46286" name="adj1"/>
              <a:gd fmla="val 101067" name="adj2"/>
            </a:avLst>
          </a:prstGeom>
          <a:solidFill>
            <a:srgbClr val="0070C0"/>
          </a:solidFill>
          <a:ln cap="flat" cmpd="sng" w="952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ahoma"/>
                <a:ea typeface="Tahoma"/>
                <a:cs typeface="Tahoma"/>
                <a:sym typeface="Tahoma"/>
              </a:rPr>
              <a:t>Initial data to send to new observer</a:t>
            </a:r>
            <a:endParaRPr sz="1100"/>
          </a:p>
        </p:txBody>
      </p:sp>
      <p:sp>
        <p:nvSpPr>
          <p:cNvPr id="1792" name="Google Shape;1792;p209"/>
          <p:cNvSpPr/>
          <p:nvPr/>
        </p:nvSpPr>
        <p:spPr>
          <a:xfrm>
            <a:off x="0" y="1361900"/>
            <a:ext cx="9144000" cy="4077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spcBef>
                <a:spcPts val="0"/>
              </a:spcBef>
              <a:spcAft>
                <a:spcPts val="0"/>
              </a:spcAft>
              <a:buSzPts val="1100"/>
              <a:buNone/>
            </a:pPr>
            <a:r>
              <a:rPr lang="en" sz="1600">
                <a:solidFill>
                  <a:schemeClr val="lt1"/>
                </a:solidFill>
                <a:latin typeface="Tahoma"/>
                <a:ea typeface="Tahoma"/>
                <a:cs typeface="Tahoma"/>
                <a:sym typeface="Tahoma"/>
              </a:rPr>
              <a:t>Send an initial value to observers as they subscribe</a:t>
            </a:r>
            <a:endParaRPr sz="1600">
              <a:solidFill>
                <a:schemeClr val="lt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9"/>
                                        </p:tgtEl>
                                        <p:attrNameLst>
                                          <p:attrName>style.visibility</p:attrName>
                                        </p:attrNameLst>
                                      </p:cBhvr>
                                      <p:to>
                                        <p:strVal val="visible"/>
                                      </p:to>
                                    </p:set>
                                    <p:animEffect filter="fade" transition="in">
                                      <p:cBhvr>
                                        <p:cTn dur="500"/>
                                        <p:tgtEl>
                                          <p:spTgt spid="17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1"/>
                                        </p:tgtEl>
                                        <p:attrNameLst>
                                          <p:attrName>style.visibility</p:attrName>
                                        </p:attrNameLst>
                                      </p:cBhvr>
                                      <p:to>
                                        <p:strVal val="visible"/>
                                      </p:to>
                                    </p:set>
                                    <p:animEffect filter="fade" transition="in">
                                      <p:cBhvr>
                                        <p:cTn dur="500"/>
                                        <p:tgtEl>
                                          <p:spTgt spid="17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0"/>
                                        </p:tgtEl>
                                        <p:attrNameLst>
                                          <p:attrName>style.visibility</p:attrName>
                                        </p:attrNameLst>
                                      </p:cBhvr>
                                      <p:to>
                                        <p:strVal val="visible"/>
                                      </p:to>
                                    </p:set>
                                    <p:animEffect filter="fade" transition="in">
                                      <p:cBhvr>
                                        <p:cTn dur="500"/>
                                        <p:tgtEl>
                                          <p:spTgt spid="17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6" name="Shape 1796"/>
        <p:cNvGrpSpPr/>
        <p:nvPr/>
      </p:nvGrpSpPr>
      <p:grpSpPr>
        <a:xfrm>
          <a:off x="0" y="0"/>
          <a:ext cx="0" cy="0"/>
          <a:chOff x="0" y="0"/>
          <a:chExt cx="0" cy="0"/>
        </a:xfrm>
      </p:grpSpPr>
      <p:sp>
        <p:nvSpPr>
          <p:cNvPr id="1797" name="Google Shape;1797;p210"/>
          <p:cNvSpPr txBox="1"/>
          <p:nvPr/>
        </p:nvSpPr>
        <p:spPr>
          <a:xfrm>
            <a:off x="-2" y="1651975"/>
            <a:ext cx="9144000" cy="3491400"/>
          </a:xfrm>
          <a:prstGeom prst="rect">
            <a:avLst/>
          </a:prstGeom>
          <a:solidFill>
            <a:srgbClr val="F3F3F3"/>
          </a:solid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t/>
            </a:r>
            <a:endParaRPr sz="1600">
              <a:latin typeface="Consolas"/>
              <a:ea typeface="Consolas"/>
              <a:cs typeface="Consolas"/>
              <a:sym typeface="Consolas"/>
            </a:endParaRPr>
          </a:p>
        </p:txBody>
      </p:sp>
      <p:sp>
        <p:nvSpPr>
          <p:cNvPr id="1798" name="Google Shape;1798;p2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3300"/>
              <a:buFont typeface="Tahoma"/>
              <a:buNone/>
            </a:pPr>
            <a:r>
              <a:rPr b="0" i="0" lang="en" sz="3300" u="none" cap="none" strike="noStrike">
                <a:solidFill>
                  <a:schemeClr val="dk1"/>
                </a:solidFill>
                <a:latin typeface="Tahoma"/>
                <a:ea typeface="Tahoma"/>
                <a:cs typeface="Tahoma"/>
                <a:sym typeface="Tahoma"/>
              </a:rPr>
              <a:t>Subscribing to an Observable Service</a:t>
            </a:r>
            <a:endParaRPr b="0" i="0" sz="3300" u="none" cap="none" strike="noStrike">
              <a:solidFill>
                <a:schemeClr val="dk1"/>
              </a:solidFill>
              <a:latin typeface="Tahoma"/>
              <a:ea typeface="Tahoma"/>
              <a:cs typeface="Tahoma"/>
              <a:sym typeface="Tahoma"/>
            </a:endParaRPr>
          </a:p>
        </p:txBody>
      </p:sp>
      <p:sp>
        <p:nvSpPr>
          <p:cNvPr id="1799" name="Google Shape;1799;p210"/>
          <p:cNvSpPr/>
          <p:nvPr/>
        </p:nvSpPr>
        <p:spPr>
          <a:xfrm>
            <a:off x="628650" y="1714500"/>
            <a:ext cx="7772400" cy="30861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1200">
                <a:solidFill>
                  <a:schemeClr val="dk1"/>
                </a:solidFill>
                <a:latin typeface="Consolas"/>
                <a:ea typeface="Consolas"/>
                <a:cs typeface="Consolas"/>
                <a:sym typeface="Consolas"/>
              </a:rPr>
              <a:t>export class AppComponent implements OnInit { </a:t>
            </a:r>
            <a:endParaRPr sz="1200">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  customers: ICustomer[];</a:t>
            </a:r>
            <a:endParaRPr sz="1200">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  </a:t>
            </a:r>
            <a:r>
              <a:rPr b="1" lang="en" sz="1200">
                <a:solidFill>
                  <a:srgbClr val="0070C0"/>
                </a:solidFill>
                <a:latin typeface="Consolas"/>
                <a:ea typeface="Consolas"/>
                <a:cs typeface="Consolas"/>
                <a:sym typeface="Consolas"/>
              </a:rPr>
              <a:t>customersChanged$ = </a:t>
            </a:r>
            <a:r>
              <a:rPr b="1" lang="en" sz="1200">
                <a:solidFill>
                  <a:srgbClr val="0070C0"/>
                </a:solidFill>
                <a:latin typeface="Consolas"/>
                <a:ea typeface="Consolas"/>
                <a:cs typeface="Consolas"/>
                <a:sym typeface="Consolas"/>
              </a:rPr>
              <a:t>this.dataService.customersChanged$</a:t>
            </a:r>
            <a:r>
              <a:rPr b="1" lang="en" sz="1200">
                <a:solidFill>
                  <a:srgbClr val="0070C0"/>
                </a:solidFill>
                <a:latin typeface="Consolas"/>
                <a:ea typeface="Consolas"/>
                <a:cs typeface="Consolas"/>
                <a:sym typeface="Consolas"/>
              </a:rPr>
              <a:t>;</a:t>
            </a:r>
            <a:endParaRPr sz="1200">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  </a:t>
            </a:r>
            <a:endParaRPr sz="1200">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  constructor(private dataService: DataService) { }</a:t>
            </a:r>
            <a:endParaRPr sz="1200">
              <a:latin typeface="Consolas"/>
              <a:ea typeface="Consolas"/>
              <a:cs typeface="Consolas"/>
              <a:sym typeface="Consolas"/>
            </a:endParaRPr>
          </a:p>
          <a:p>
            <a:pPr indent="0" lvl="0" marL="0" marR="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  ngOnInit() {</a:t>
            </a:r>
            <a:endParaRPr sz="1200">
              <a:latin typeface="Consolas"/>
              <a:ea typeface="Consolas"/>
              <a:cs typeface="Consolas"/>
              <a:sym typeface="Consolas"/>
            </a:endParaRPr>
          </a:p>
          <a:p>
            <a:pPr indent="0" lvl="0" marL="0" marR="0" rtl="0" algn="l">
              <a:spcBef>
                <a:spcPts val="0"/>
              </a:spcBef>
              <a:spcAft>
                <a:spcPts val="0"/>
              </a:spcAft>
              <a:buNone/>
            </a:pPr>
            <a:r>
              <a:rPr lang="en" sz="1200">
                <a:solidFill>
                  <a:srgbClr val="548135"/>
                </a:solidFill>
                <a:latin typeface="Consolas"/>
                <a:ea typeface="Consolas"/>
                <a:cs typeface="Consolas"/>
                <a:sym typeface="Consolas"/>
              </a:rPr>
              <a:t>    //Example of using BehaviorSubject to be notified when a service changes</a:t>
            </a:r>
            <a:endParaRPr sz="1200">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    </a:t>
            </a:r>
            <a:r>
              <a:rPr b="1" lang="en" sz="1200">
                <a:solidFill>
                  <a:srgbClr val="0070C0"/>
                </a:solidFill>
                <a:latin typeface="Consolas"/>
                <a:ea typeface="Consolas"/>
                <a:cs typeface="Consolas"/>
                <a:sym typeface="Consolas"/>
              </a:rPr>
              <a:t>this.</a:t>
            </a:r>
            <a:r>
              <a:rPr b="1" lang="en" sz="1200">
                <a:solidFill>
                  <a:srgbClr val="0070C0"/>
                </a:solidFill>
                <a:latin typeface="Consolas"/>
                <a:ea typeface="Consolas"/>
                <a:cs typeface="Consolas"/>
                <a:sym typeface="Consolas"/>
              </a:rPr>
              <a:t>customersChanged$</a:t>
            </a:r>
            <a:r>
              <a:rPr b="1" lang="en" sz="1200">
                <a:solidFill>
                  <a:srgbClr val="0070C0"/>
                </a:solidFill>
                <a:latin typeface="Consolas"/>
                <a:ea typeface="Consolas"/>
                <a:cs typeface="Consolas"/>
                <a:sym typeface="Consolas"/>
              </a:rPr>
              <a:t>.subscribe(custs =&gt; this.customers = custs);</a:t>
            </a:r>
            <a:endParaRPr sz="1200">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  }</a:t>
            </a:r>
            <a:endParaRPr sz="1200">
              <a:latin typeface="Consolas"/>
              <a:ea typeface="Consolas"/>
              <a:cs typeface="Consolas"/>
              <a:sym typeface="Consolas"/>
            </a:endParaRPr>
          </a:p>
          <a:p>
            <a:pPr indent="0" lvl="0" marL="0" marR="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  ngOnDestroy() {</a:t>
            </a:r>
            <a:endParaRPr sz="1200">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    </a:t>
            </a:r>
            <a:r>
              <a:rPr b="1" lang="en" sz="1200">
                <a:solidFill>
                  <a:srgbClr val="0070C0"/>
                </a:solidFill>
                <a:latin typeface="Consolas"/>
                <a:ea typeface="Consolas"/>
                <a:cs typeface="Consolas"/>
                <a:sym typeface="Consolas"/>
              </a:rPr>
              <a:t>this.</a:t>
            </a:r>
            <a:r>
              <a:rPr b="1" lang="en" sz="1200">
                <a:solidFill>
                  <a:srgbClr val="0070C0"/>
                </a:solidFill>
                <a:latin typeface="Consolas"/>
                <a:ea typeface="Consolas"/>
                <a:cs typeface="Consolas"/>
                <a:sym typeface="Consolas"/>
              </a:rPr>
              <a:t>customersChanged$</a:t>
            </a:r>
            <a:r>
              <a:rPr b="1" lang="en" sz="1200">
                <a:solidFill>
                  <a:srgbClr val="0070C0"/>
                </a:solidFill>
                <a:latin typeface="Consolas"/>
                <a:ea typeface="Consolas"/>
                <a:cs typeface="Consolas"/>
                <a:sym typeface="Consolas"/>
              </a:rPr>
              <a:t>.unsubscribe();</a:t>
            </a:r>
            <a:endParaRPr sz="1200">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  }</a:t>
            </a:r>
            <a:endParaRPr sz="1200">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  </a:t>
            </a:r>
            <a:endParaRPr sz="1200">
              <a:latin typeface="Consolas"/>
              <a:ea typeface="Consolas"/>
              <a:cs typeface="Consolas"/>
              <a:sym typeface="Consolas"/>
            </a:endParaRPr>
          </a:p>
          <a:p>
            <a:pPr indent="0" lvl="0" marL="0" marR="0" rtl="0" algn="l">
              <a:spcBef>
                <a:spcPts val="0"/>
              </a:spcBef>
              <a:spcAft>
                <a:spcPts val="0"/>
              </a:spcAft>
              <a:buNone/>
            </a:pPr>
            <a:r>
              <a:rPr lang="en"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p:txBody>
      </p:sp>
      <p:sp>
        <p:nvSpPr>
          <p:cNvPr id="1800" name="Google Shape;1800;p210"/>
          <p:cNvSpPr/>
          <p:nvPr/>
        </p:nvSpPr>
        <p:spPr>
          <a:xfrm>
            <a:off x="4972050" y="3543300"/>
            <a:ext cx="1771800" cy="571500"/>
          </a:xfrm>
          <a:prstGeom prst="wedgeRectCallout">
            <a:avLst>
              <a:gd fmla="val -73345" name="adj1"/>
              <a:gd fmla="val -48060" name="adj2"/>
            </a:avLst>
          </a:prstGeom>
          <a:solidFill>
            <a:srgbClr val="0070C0"/>
          </a:solidFill>
          <a:ln cap="flat" cmpd="sng" w="9525">
            <a:solidFill>
              <a:srgbClr val="66666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ahoma"/>
                <a:ea typeface="Tahoma"/>
                <a:cs typeface="Tahoma"/>
                <a:sym typeface="Tahoma"/>
              </a:rPr>
              <a:t>Subscribe to the observable</a:t>
            </a:r>
            <a:endParaRPr sz="1100"/>
          </a:p>
        </p:txBody>
      </p:sp>
      <p:sp>
        <p:nvSpPr>
          <p:cNvPr id="1801" name="Google Shape;1801;p210"/>
          <p:cNvSpPr/>
          <p:nvPr/>
        </p:nvSpPr>
        <p:spPr>
          <a:xfrm>
            <a:off x="0" y="1306800"/>
            <a:ext cx="9144000" cy="4077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600">
                <a:solidFill>
                  <a:schemeClr val="lt1"/>
                </a:solidFill>
                <a:latin typeface="Tahoma"/>
                <a:ea typeface="Tahoma"/>
                <a:cs typeface="Tahoma"/>
                <a:sym typeface="Tahoma"/>
              </a:rPr>
              <a:t>Observers/consumers can access observable service data by subscribing</a:t>
            </a:r>
            <a:endParaRPr sz="1600">
              <a:solidFill>
                <a:schemeClr val="lt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9"/>
                                        </p:tgtEl>
                                        <p:attrNameLst>
                                          <p:attrName>style.visibility</p:attrName>
                                        </p:attrNameLst>
                                      </p:cBhvr>
                                      <p:to>
                                        <p:strVal val="visible"/>
                                      </p:to>
                                    </p:set>
                                    <p:animEffect filter="fade" transition="in">
                                      <p:cBhvr>
                                        <p:cTn dur="500"/>
                                        <p:tgtEl>
                                          <p:spTgt spid="17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5" name="Shape 1805"/>
        <p:cNvGrpSpPr/>
        <p:nvPr/>
      </p:nvGrpSpPr>
      <p:grpSpPr>
        <a:xfrm>
          <a:off x="0" y="0"/>
          <a:ext cx="0" cy="0"/>
          <a:chOff x="0" y="0"/>
          <a:chExt cx="0" cy="0"/>
        </a:xfrm>
      </p:grpSpPr>
      <p:sp>
        <p:nvSpPr>
          <p:cNvPr id="1806" name="Google Shape;1806;p211"/>
          <p:cNvSpPr txBox="1"/>
          <p:nvPr>
            <p:ph type="title"/>
          </p:nvPr>
        </p:nvSpPr>
        <p:spPr>
          <a:xfrm>
            <a:off x="457200" y="228600"/>
            <a:ext cx="8229600" cy="8574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dk1"/>
              </a:buClr>
              <a:buSzPts val="3300"/>
              <a:buFont typeface="Tahoma"/>
              <a:buNone/>
            </a:pPr>
            <a:r>
              <a:rPr b="0" i="0" lang="en" sz="3300" u="none" cap="none" strike="noStrike">
                <a:solidFill>
                  <a:schemeClr val="dk1"/>
                </a:solidFill>
                <a:latin typeface="Tahoma"/>
                <a:ea typeface="Tahoma"/>
                <a:cs typeface="Tahoma"/>
                <a:sym typeface="Tahoma"/>
              </a:rPr>
              <a:t>Observable Service Pros and Cons</a:t>
            </a:r>
            <a:endParaRPr b="0" i="0" sz="3300" u="none" cap="none" strike="noStrike">
              <a:solidFill>
                <a:schemeClr val="dk1"/>
              </a:solidFill>
              <a:latin typeface="Tahoma"/>
              <a:ea typeface="Tahoma"/>
              <a:cs typeface="Tahoma"/>
              <a:sym typeface="Tahoma"/>
            </a:endParaRPr>
          </a:p>
        </p:txBody>
      </p:sp>
      <p:sp>
        <p:nvSpPr>
          <p:cNvPr id="1807" name="Google Shape;1807;p211"/>
          <p:cNvSpPr/>
          <p:nvPr/>
        </p:nvSpPr>
        <p:spPr>
          <a:xfrm>
            <a:off x="742950" y="1543050"/>
            <a:ext cx="3388423" cy="407726"/>
          </a:xfrm>
          <a:prstGeom prst="rect">
            <a:avLst/>
          </a:prstGeom>
          <a:solidFill>
            <a:srgbClr val="00B050"/>
          </a:solidFill>
          <a:ln cap="flat" cmpd="sng" w="1905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Pros</a:t>
            </a:r>
            <a:endParaRPr sz="1800">
              <a:solidFill>
                <a:schemeClr val="lt1"/>
              </a:solidFill>
              <a:latin typeface="Tahoma"/>
              <a:ea typeface="Tahoma"/>
              <a:cs typeface="Tahoma"/>
              <a:sym typeface="Tahoma"/>
            </a:endParaRPr>
          </a:p>
        </p:txBody>
      </p:sp>
      <p:sp>
        <p:nvSpPr>
          <p:cNvPr id="1808" name="Google Shape;1808;p211"/>
          <p:cNvSpPr/>
          <p:nvPr/>
        </p:nvSpPr>
        <p:spPr>
          <a:xfrm>
            <a:off x="4686300" y="1543050"/>
            <a:ext cx="3388423" cy="407726"/>
          </a:xfrm>
          <a:prstGeom prst="rect">
            <a:avLst/>
          </a:prstGeom>
          <a:solidFill>
            <a:srgbClr val="AB2D3A"/>
          </a:solidFill>
          <a:ln cap="flat" cmpd="sng" w="12700">
            <a:solidFill>
              <a:srgbClr val="BFBFB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Cons</a:t>
            </a:r>
            <a:endParaRPr sz="1800">
              <a:solidFill>
                <a:schemeClr val="lt1"/>
              </a:solidFill>
              <a:latin typeface="Tahoma"/>
              <a:ea typeface="Tahoma"/>
              <a:cs typeface="Tahoma"/>
              <a:sym typeface="Tahoma"/>
            </a:endParaRPr>
          </a:p>
        </p:txBody>
      </p:sp>
      <p:sp>
        <p:nvSpPr>
          <p:cNvPr id="1809" name="Google Shape;1809;p211"/>
          <p:cNvSpPr txBox="1"/>
          <p:nvPr/>
        </p:nvSpPr>
        <p:spPr>
          <a:xfrm>
            <a:off x="742950" y="1950775"/>
            <a:ext cx="3388423" cy="2562240"/>
          </a:xfrm>
          <a:prstGeom prst="rect">
            <a:avLst/>
          </a:prstGeom>
          <a:no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800"/>
              <a:buFont typeface="Tahoma"/>
              <a:buChar char="•"/>
            </a:pPr>
            <a:r>
              <a:rPr lang="en" sz="1800">
                <a:solidFill>
                  <a:schemeClr val="dk1"/>
                </a:solidFill>
                <a:latin typeface="Tahoma"/>
                <a:ea typeface="Tahoma"/>
                <a:cs typeface="Tahoma"/>
                <a:sym typeface="Tahoma"/>
              </a:rPr>
              <a:t>Simple to use –subscribe/unsubscribe</a:t>
            </a:r>
            <a:br>
              <a:rPr lang="en" sz="1800">
                <a:solidFill>
                  <a:schemeClr val="dk1"/>
                </a:solidFill>
                <a:latin typeface="Tahoma"/>
                <a:ea typeface="Tahoma"/>
                <a:cs typeface="Tahoma"/>
                <a:sym typeface="Tahoma"/>
              </a:rPr>
            </a:br>
            <a:endParaRPr sz="1800">
              <a:solidFill>
                <a:schemeClr val="dk1"/>
              </a:solidFill>
              <a:latin typeface="Tahoma"/>
              <a:ea typeface="Tahoma"/>
              <a:cs typeface="Tahoma"/>
              <a:sym typeface="Tahoma"/>
            </a:endParaRPr>
          </a:p>
          <a:p>
            <a:pPr indent="-215900" lvl="0" marL="215900" marR="0" rtl="0" algn="l">
              <a:spcBef>
                <a:spcPts val="0"/>
              </a:spcBef>
              <a:spcAft>
                <a:spcPts val="0"/>
              </a:spcAft>
              <a:buClr>
                <a:schemeClr val="dk1"/>
              </a:buClr>
              <a:buSzPts val="1800"/>
              <a:buFont typeface="Tahoma"/>
              <a:buChar char="•"/>
            </a:pPr>
            <a:r>
              <a:rPr lang="en" sz="1800">
                <a:solidFill>
                  <a:schemeClr val="dk1"/>
                </a:solidFill>
                <a:latin typeface="Tahoma"/>
                <a:ea typeface="Tahoma"/>
                <a:cs typeface="Tahoma"/>
                <a:sym typeface="Tahoma"/>
              </a:rPr>
              <a:t>Data source is known (simplifies maintenance)</a:t>
            </a:r>
            <a:endParaRPr sz="1100">
              <a:latin typeface="Tahoma"/>
              <a:ea typeface="Tahoma"/>
              <a:cs typeface="Tahoma"/>
              <a:sym typeface="Tahoma"/>
            </a:endParaRPr>
          </a:p>
          <a:p>
            <a:pPr indent="-101600" lvl="0" marL="215900" marR="0" rtl="0" algn="l">
              <a:spcBef>
                <a:spcPts val="0"/>
              </a:spcBef>
              <a:spcAft>
                <a:spcPts val="0"/>
              </a:spcAft>
              <a:buClr>
                <a:schemeClr val="dk1"/>
              </a:buClr>
              <a:buSzPts val="1800"/>
              <a:buFont typeface="Arial"/>
              <a:buNone/>
            </a:pPr>
            <a:r>
              <a:t/>
            </a:r>
            <a:endParaRPr sz="1800">
              <a:solidFill>
                <a:schemeClr val="dk1"/>
              </a:solidFill>
              <a:latin typeface="Tahoma"/>
              <a:ea typeface="Tahoma"/>
              <a:cs typeface="Tahoma"/>
              <a:sym typeface="Tahoma"/>
            </a:endParaRPr>
          </a:p>
          <a:p>
            <a:pPr indent="-215900" lvl="0" marL="215900" marR="0" rtl="0" algn="l">
              <a:spcBef>
                <a:spcPts val="0"/>
              </a:spcBef>
              <a:spcAft>
                <a:spcPts val="0"/>
              </a:spcAft>
              <a:buClr>
                <a:schemeClr val="dk1"/>
              </a:buClr>
              <a:buSzPts val="1800"/>
              <a:buFont typeface="Tahoma"/>
              <a:buChar char="•"/>
            </a:pPr>
            <a:r>
              <a:rPr lang="en" sz="1800">
                <a:solidFill>
                  <a:schemeClr val="dk1"/>
                </a:solidFill>
                <a:latin typeface="Tahoma"/>
                <a:ea typeface="Tahoma"/>
                <a:cs typeface="Tahoma"/>
                <a:sym typeface="Tahoma"/>
              </a:rPr>
              <a:t>Easy to share data between different layers of an application</a:t>
            </a:r>
            <a:endParaRPr sz="1100">
              <a:latin typeface="Tahoma"/>
              <a:ea typeface="Tahoma"/>
              <a:cs typeface="Tahoma"/>
              <a:sym typeface="Tahoma"/>
            </a:endParaRPr>
          </a:p>
        </p:txBody>
      </p:sp>
      <p:sp>
        <p:nvSpPr>
          <p:cNvPr id="1810" name="Google Shape;1810;p211"/>
          <p:cNvSpPr txBox="1"/>
          <p:nvPr/>
        </p:nvSpPr>
        <p:spPr>
          <a:xfrm>
            <a:off x="4686300" y="1950775"/>
            <a:ext cx="3388423" cy="2562240"/>
          </a:xfrm>
          <a:prstGeom prst="rect">
            <a:avLst/>
          </a:prstGeom>
          <a:no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800"/>
              <a:buFont typeface="Tahoma"/>
              <a:buChar char="•"/>
            </a:pPr>
            <a:r>
              <a:rPr lang="en" sz="1800">
                <a:solidFill>
                  <a:schemeClr val="dk1"/>
                </a:solidFill>
                <a:latin typeface="Tahoma"/>
                <a:ea typeface="Tahoma"/>
                <a:cs typeface="Tahoma"/>
                <a:sym typeface="Tahoma"/>
              </a:rPr>
              <a:t>Not as loosely coupled as an event bus (coupling between observable and observer)</a:t>
            </a:r>
            <a:endParaRPr sz="1100">
              <a:latin typeface="Tahoma"/>
              <a:ea typeface="Tahoma"/>
              <a:cs typeface="Tahoma"/>
              <a:sym typeface="Tahoma"/>
            </a:endParaRPr>
          </a:p>
          <a:p>
            <a:pPr indent="-101600" lvl="0" marL="215900" marR="0" rtl="0" algn="l">
              <a:spcBef>
                <a:spcPts val="0"/>
              </a:spcBef>
              <a:spcAft>
                <a:spcPts val="0"/>
              </a:spcAft>
              <a:buClr>
                <a:schemeClr val="dk1"/>
              </a:buClr>
              <a:buSzPts val="1800"/>
              <a:buFont typeface="Arial"/>
              <a:buNone/>
            </a:pPr>
            <a:r>
              <a:t/>
            </a:r>
            <a:endParaRPr sz="1800">
              <a:solidFill>
                <a:schemeClr val="dk1"/>
              </a:solidFill>
              <a:latin typeface="Tahoma"/>
              <a:ea typeface="Tahoma"/>
              <a:cs typeface="Tahoma"/>
              <a:sym typeface="Tahoma"/>
            </a:endParaRPr>
          </a:p>
          <a:p>
            <a:pPr indent="-215900" lvl="0" marL="215900" marR="0" rtl="0" algn="l">
              <a:spcBef>
                <a:spcPts val="0"/>
              </a:spcBef>
              <a:spcAft>
                <a:spcPts val="0"/>
              </a:spcAft>
              <a:buClr>
                <a:schemeClr val="dk1"/>
              </a:buClr>
              <a:buSzPts val="1800"/>
              <a:buFont typeface="Tahoma"/>
              <a:buChar char="•"/>
            </a:pPr>
            <a:r>
              <a:rPr lang="en" sz="1800">
                <a:solidFill>
                  <a:schemeClr val="dk1"/>
                </a:solidFill>
                <a:latin typeface="Tahoma"/>
                <a:ea typeface="Tahoma"/>
                <a:cs typeface="Tahoma"/>
                <a:sym typeface="Tahoma"/>
              </a:rPr>
              <a:t>Subject variations can be challenging to master</a:t>
            </a:r>
            <a:endParaRPr sz="1100">
              <a:latin typeface="Tahoma"/>
              <a:ea typeface="Tahoma"/>
              <a:cs typeface="Tahoma"/>
              <a:sym typeface="Tahoma"/>
            </a:endParaRPr>
          </a:p>
          <a:p>
            <a:pPr indent="-101600" lvl="0" marL="215900" marR="0" rtl="0" algn="l">
              <a:spcBef>
                <a:spcPts val="0"/>
              </a:spcBef>
              <a:spcAft>
                <a:spcPts val="0"/>
              </a:spcAft>
              <a:buClr>
                <a:schemeClr val="dk1"/>
              </a:buClr>
              <a:buSzPts val="1800"/>
              <a:buFont typeface="Arial"/>
              <a:buNone/>
            </a:pPr>
            <a:r>
              <a:t/>
            </a:r>
            <a:endParaRPr sz="1800">
              <a:solidFill>
                <a:schemeClr val="dk1"/>
              </a:solidFill>
              <a:latin typeface="Tahoma"/>
              <a:ea typeface="Tahoma"/>
              <a:cs typeface="Tahoma"/>
              <a:sym typeface="Tahoma"/>
            </a:endParaRPr>
          </a:p>
          <a:p>
            <a:pPr indent="-215900" lvl="0" marL="215900" marR="0" rtl="0" algn="l">
              <a:spcBef>
                <a:spcPts val="0"/>
              </a:spcBef>
              <a:spcAft>
                <a:spcPts val="0"/>
              </a:spcAft>
              <a:buClr>
                <a:schemeClr val="dk1"/>
              </a:buClr>
              <a:buSzPts val="1800"/>
              <a:buFont typeface="Tahoma"/>
              <a:buChar char="•"/>
            </a:pPr>
            <a:r>
              <a:rPr lang="en" sz="1800">
                <a:solidFill>
                  <a:schemeClr val="dk1"/>
                </a:solidFill>
                <a:latin typeface="Tahoma"/>
                <a:ea typeface="Tahoma"/>
                <a:cs typeface="Tahoma"/>
                <a:sym typeface="Tahoma"/>
              </a:rPr>
              <a:t>Must remember to unsubscribe</a:t>
            </a:r>
            <a:endParaRPr sz="1100">
              <a:latin typeface="Tahoma"/>
              <a:ea typeface="Tahoma"/>
              <a:cs typeface="Tahoma"/>
              <a:sym typeface="Tahoma"/>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814" name="Shape 1814"/>
        <p:cNvGrpSpPr/>
        <p:nvPr/>
      </p:nvGrpSpPr>
      <p:grpSpPr>
        <a:xfrm>
          <a:off x="0" y="0"/>
          <a:ext cx="0" cy="0"/>
          <a:chOff x="0" y="0"/>
          <a:chExt cx="0" cy="0"/>
        </a:xfrm>
      </p:grpSpPr>
      <p:sp>
        <p:nvSpPr>
          <p:cNvPr id="1815" name="Google Shape;1815;p2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3300"/>
              <a:buFont typeface="Tahoma"/>
              <a:buNone/>
            </a:pPr>
            <a:r>
              <a:rPr b="0" i="0" lang="en" sz="3300" u="none" cap="none" strike="noStrike">
                <a:solidFill>
                  <a:schemeClr val="dk1"/>
                </a:solidFill>
                <a:latin typeface="Tahoma"/>
                <a:ea typeface="Tahoma"/>
                <a:cs typeface="Tahoma"/>
                <a:sym typeface="Tahoma"/>
              </a:rPr>
              <a:t>Using </a:t>
            </a:r>
            <a:r>
              <a:rPr b="0" lang="en" sz="3300">
                <a:solidFill>
                  <a:schemeClr val="dk1"/>
                </a:solidFill>
                <a:latin typeface="Tahoma"/>
                <a:ea typeface="Tahoma"/>
                <a:cs typeface="Tahoma"/>
                <a:sym typeface="Tahoma"/>
              </a:rPr>
              <a:t>SubSink</a:t>
            </a:r>
            <a:endParaRPr b="0" i="0" sz="3300" u="none" cap="none" strike="noStrike">
              <a:solidFill>
                <a:schemeClr val="dk1"/>
              </a:solidFill>
              <a:latin typeface="Tahoma"/>
              <a:ea typeface="Tahoma"/>
              <a:cs typeface="Tahoma"/>
              <a:sym typeface="Tahoma"/>
            </a:endParaRPr>
          </a:p>
        </p:txBody>
      </p:sp>
      <p:sp>
        <p:nvSpPr>
          <p:cNvPr id="1816" name="Google Shape;1816;p212"/>
          <p:cNvSpPr/>
          <p:nvPr/>
        </p:nvSpPr>
        <p:spPr>
          <a:xfrm>
            <a:off x="0" y="2000250"/>
            <a:ext cx="9144000" cy="31434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100">
              <a:solidFill>
                <a:schemeClr val="dk1"/>
              </a:solidFill>
              <a:latin typeface="Consolas"/>
              <a:ea typeface="Consolas"/>
              <a:cs typeface="Consolas"/>
              <a:sym typeface="Consolas"/>
            </a:endParaRPr>
          </a:p>
        </p:txBody>
      </p:sp>
      <p:sp>
        <p:nvSpPr>
          <p:cNvPr id="1817" name="Google Shape;1817;p212"/>
          <p:cNvSpPr txBox="1"/>
          <p:nvPr/>
        </p:nvSpPr>
        <p:spPr>
          <a:xfrm>
            <a:off x="433341" y="1019400"/>
            <a:ext cx="8455800" cy="809400"/>
          </a:xfrm>
          <a:prstGeom prst="rect">
            <a:avLst/>
          </a:prstGeom>
          <a:noFill/>
          <a:ln>
            <a:noFill/>
          </a:ln>
        </p:spPr>
        <p:txBody>
          <a:bodyPr anchorCtr="0" anchor="t" bIns="91425" lIns="91425" spcFirstLastPara="1" rIns="91425" wrap="square" tIns="91425">
            <a:noAutofit/>
          </a:bodyPr>
          <a:lstStyle/>
          <a:p>
            <a:pPr indent="0" lvl="0" marL="101600" marR="0" rtl="0" algn="l">
              <a:spcBef>
                <a:spcPts val="0"/>
              </a:spcBef>
              <a:spcAft>
                <a:spcPts val="0"/>
              </a:spcAft>
              <a:buNone/>
            </a:pPr>
            <a:r>
              <a:t/>
            </a:r>
            <a:endParaRPr sz="1800">
              <a:solidFill>
                <a:schemeClr val="dk1"/>
              </a:solidFill>
              <a:latin typeface="PT Sans"/>
              <a:ea typeface="PT Sans"/>
              <a:cs typeface="PT Sans"/>
              <a:sym typeface="PT Sans"/>
            </a:endParaRPr>
          </a:p>
        </p:txBody>
      </p:sp>
      <p:sp>
        <p:nvSpPr>
          <p:cNvPr id="1818" name="Google Shape;1818;p212"/>
          <p:cNvSpPr/>
          <p:nvPr/>
        </p:nvSpPr>
        <p:spPr>
          <a:xfrm>
            <a:off x="582825" y="1063375"/>
            <a:ext cx="5175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u="sng">
                <a:solidFill>
                  <a:schemeClr val="hlink"/>
                </a:solidFill>
                <a:hlinkClick r:id="rId3"/>
              </a:rPr>
              <a:t>https://github.com/wardbell/subsink</a:t>
            </a:r>
            <a:r>
              <a:rPr lang="en" sz="1400">
                <a:solidFill>
                  <a:schemeClr val="dk1"/>
                </a:solidFill>
                <a:latin typeface="Arial"/>
                <a:ea typeface="Arial"/>
                <a:cs typeface="Arial"/>
                <a:sym typeface="Arial"/>
              </a:rPr>
              <a:t> </a:t>
            </a:r>
            <a:endParaRPr sz="1100"/>
          </a:p>
        </p:txBody>
      </p:sp>
      <p:sp>
        <p:nvSpPr>
          <p:cNvPr id="1819" name="Google Shape;1819;p212"/>
          <p:cNvSpPr/>
          <p:nvPr/>
        </p:nvSpPr>
        <p:spPr>
          <a:xfrm>
            <a:off x="3336200" y="4139500"/>
            <a:ext cx="2163000" cy="571500"/>
          </a:xfrm>
          <a:prstGeom prst="wedgeRectCallout">
            <a:avLst>
              <a:gd fmla="val -64701" name="adj1"/>
              <a:gd fmla="val -9613" name="adj2"/>
            </a:avLst>
          </a:prstGeom>
          <a:solidFill>
            <a:srgbClr val="0070C0"/>
          </a:solidFill>
          <a:ln cap="flat" cmpd="sng" w="952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Tahoma"/>
                <a:ea typeface="Tahoma"/>
                <a:cs typeface="Tahoma"/>
                <a:sym typeface="Tahoma"/>
              </a:rPr>
              <a:t>Unsubscribe from all subscriptions in SinkSub</a:t>
            </a:r>
            <a:endParaRPr sz="1100"/>
          </a:p>
        </p:txBody>
      </p:sp>
      <p:sp>
        <p:nvSpPr>
          <p:cNvPr id="1820" name="Google Shape;1820;p212"/>
          <p:cNvSpPr/>
          <p:nvPr/>
        </p:nvSpPr>
        <p:spPr>
          <a:xfrm>
            <a:off x="0" y="1592550"/>
            <a:ext cx="9144000" cy="4077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600">
                <a:solidFill>
                  <a:schemeClr val="lt1"/>
                </a:solidFill>
                <a:latin typeface="Tahoma"/>
                <a:ea typeface="Tahoma"/>
                <a:cs typeface="Tahoma"/>
                <a:sym typeface="Tahoma"/>
              </a:rPr>
              <a:t>The SubSink package can simplify the cleanup of subscriptions</a:t>
            </a:r>
            <a:endParaRPr sz="1600">
              <a:solidFill>
                <a:schemeClr val="lt1"/>
              </a:solidFill>
              <a:latin typeface="Tahoma"/>
              <a:ea typeface="Tahoma"/>
              <a:cs typeface="Tahoma"/>
              <a:sym typeface="Tahoma"/>
            </a:endParaRPr>
          </a:p>
        </p:txBody>
      </p:sp>
      <p:sp>
        <p:nvSpPr>
          <p:cNvPr id="1821" name="Google Shape;1821;p212"/>
          <p:cNvSpPr/>
          <p:nvPr/>
        </p:nvSpPr>
        <p:spPr>
          <a:xfrm>
            <a:off x="457200" y="2038225"/>
            <a:ext cx="7772400" cy="3028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1100">
                <a:solidFill>
                  <a:schemeClr val="dk1"/>
                </a:solidFill>
                <a:latin typeface="Consolas"/>
                <a:ea typeface="Consolas"/>
                <a:cs typeface="Consolas"/>
                <a:sym typeface="Consolas"/>
              </a:rPr>
              <a:t>export class AppComponent implements OnInit, OnDestroy { </a:t>
            </a:r>
            <a:endParaRPr sz="1100"/>
          </a:p>
          <a:p>
            <a:pPr indent="0" lvl="0" marL="0" marR="0" rtl="0" algn="l">
              <a:spcBef>
                <a:spcPts val="0"/>
              </a:spcBef>
              <a:spcAft>
                <a:spcPts val="0"/>
              </a:spcAft>
              <a:buNone/>
            </a:pPr>
            <a:r>
              <a:rPr lang="en" sz="1100">
                <a:solidFill>
                  <a:srgbClr val="0070C0"/>
                </a:solidFill>
                <a:latin typeface="Consolas"/>
                <a:ea typeface="Consolas"/>
                <a:cs typeface="Consolas"/>
                <a:sym typeface="Consolas"/>
              </a:rPr>
              <a:t>  subs = new SubSink();</a:t>
            </a:r>
            <a:endParaRPr sz="1100">
              <a:solidFill>
                <a:srgbClr val="0070C0"/>
              </a:solidFill>
            </a:endParaRPr>
          </a:p>
          <a:p>
            <a:pPr indent="0" lvl="0" marL="0" marR="0" rtl="0" algn="l">
              <a:spcBef>
                <a:spcPts val="0"/>
              </a:spcBef>
              <a:spcAft>
                <a:spcPts val="0"/>
              </a:spcAft>
              <a:buNone/>
            </a:pPr>
            <a:r>
              <a:rPr lang="en" sz="1100">
                <a:solidFill>
                  <a:schemeClr val="dk1"/>
                </a:solidFill>
                <a:latin typeface="Consolas"/>
                <a:ea typeface="Consolas"/>
                <a:cs typeface="Consolas"/>
                <a:sym typeface="Consolas"/>
              </a:rPr>
              <a:t>  </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  constructor(private eventbus: EventBusService, private dataService: DataService) { }</a:t>
            </a:r>
            <a:endParaRPr sz="1100"/>
          </a:p>
          <a:p>
            <a:pPr indent="0" lvl="0" marL="0" marR="0" rtl="0" algn="l">
              <a:spcBef>
                <a:spcPts val="0"/>
              </a:spcBef>
              <a:spcAft>
                <a:spcPts val="0"/>
              </a:spcAft>
              <a:buNone/>
            </a:pPr>
            <a:r>
              <a:t/>
            </a:r>
            <a:endParaRPr sz="1100">
              <a:solidFill>
                <a:schemeClr val="dk1"/>
              </a:solidFill>
              <a:latin typeface="Consolas"/>
              <a:ea typeface="Consolas"/>
              <a:cs typeface="Consolas"/>
              <a:sym typeface="Consolas"/>
            </a:endParaRPr>
          </a:p>
          <a:p>
            <a:pPr indent="0" lvl="0" marL="0" marR="0" rtl="0" algn="l">
              <a:spcBef>
                <a:spcPts val="0"/>
              </a:spcBef>
              <a:spcAft>
                <a:spcPts val="0"/>
              </a:spcAft>
              <a:buNone/>
            </a:pPr>
            <a:r>
              <a:rPr lang="en" sz="1100">
                <a:solidFill>
                  <a:schemeClr val="dk1"/>
                </a:solidFill>
                <a:latin typeface="Consolas"/>
                <a:ea typeface="Consolas"/>
                <a:cs typeface="Consolas"/>
                <a:sym typeface="Consolas"/>
              </a:rPr>
              <a:t>  ngOnInit() {</a:t>
            </a:r>
            <a:endParaRPr sz="1100"/>
          </a:p>
          <a:p>
            <a:pPr indent="0" lvl="0" marL="0" marR="0" rtl="0" algn="l">
              <a:spcBef>
                <a:spcPts val="0"/>
              </a:spcBef>
              <a:spcAft>
                <a:spcPts val="0"/>
              </a:spcAft>
              <a:buNone/>
            </a:pPr>
            <a:r>
              <a:rPr lang="en" sz="1100">
                <a:solidFill>
                  <a:srgbClr val="38761D"/>
                </a:solidFill>
                <a:latin typeface="Consolas"/>
                <a:ea typeface="Consolas"/>
                <a:cs typeface="Consolas"/>
                <a:sym typeface="Consolas"/>
              </a:rPr>
              <a:t>    //Use event bus to provide loosely coupled communication (mediator pattern)</a:t>
            </a:r>
            <a:endParaRPr sz="1100">
              <a:solidFill>
                <a:srgbClr val="38761D"/>
              </a:solidFill>
            </a:endParaRPr>
          </a:p>
          <a:p>
            <a:pPr indent="0" lvl="0" marL="0" marR="0" rtl="0" algn="l">
              <a:spcBef>
                <a:spcPts val="0"/>
              </a:spcBef>
              <a:spcAft>
                <a:spcPts val="0"/>
              </a:spcAft>
              <a:buNone/>
            </a:pPr>
            <a:r>
              <a:rPr lang="en" sz="1100">
                <a:solidFill>
                  <a:srgbClr val="0070C0"/>
                </a:solidFill>
                <a:latin typeface="Consolas"/>
                <a:ea typeface="Consolas"/>
                <a:cs typeface="Consolas"/>
                <a:sym typeface="Consolas"/>
              </a:rPr>
              <a:t>    this.subs.sink = this.eventbus.on(</a:t>
            </a:r>
            <a:endParaRPr sz="1100">
              <a:solidFill>
                <a:srgbClr val="0070C0"/>
              </a:solidFill>
              <a:latin typeface="Consolas"/>
              <a:ea typeface="Consolas"/>
              <a:cs typeface="Consolas"/>
              <a:sym typeface="Consolas"/>
            </a:endParaRPr>
          </a:p>
          <a:p>
            <a:pPr indent="0" lvl="0" marL="0" marR="0" rtl="0" algn="l">
              <a:spcBef>
                <a:spcPts val="0"/>
              </a:spcBef>
              <a:spcAft>
                <a:spcPts val="0"/>
              </a:spcAft>
              <a:buNone/>
            </a:pPr>
            <a:r>
              <a:rPr lang="en" sz="1100">
                <a:solidFill>
                  <a:srgbClr val="0070C0"/>
                </a:solidFill>
                <a:latin typeface="Consolas"/>
                <a:ea typeface="Consolas"/>
                <a:cs typeface="Consolas"/>
                <a:sym typeface="Consolas"/>
              </a:rPr>
              <a:t>        Events.CustomerSelected, (cust =&gt; this.customer = cust)</a:t>
            </a:r>
            <a:endParaRPr sz="1100">
              <a:solidFill>
                <a:srgbClr val="0070C0"/>
              </a:solidFill>
              <a:latin typeface="Consolas"/>
              <a:ea typeface="Consolas"/>
              <a:cs typeface="Consolas"/>
              <a:sym typeface="Consolas"/>
            </a:endParaRPr>
          </a:p>
          <a:p>
            <a:pPr indent="0" lvl="0" marL="0" marR="0" rtl="0" algn="l">
              <a:spcBef>
                <a:spcPts val="0"/>
              </a:spcBef>
              <a:spcAft>
                <a:spcPts val="0"/>
              </a:spcAft>
              <a:buNone/>
            </a:pPr>
            <a:r>
              <a:rPr lang="en" sz="1100">
                <a:solidFill>
                  <a:srgbClr val="0070C0"/>
                </a:solidFill>
                <a:latin typeface="Consolas"/>
                <a:ea typeface="Consolas"/>
                <a:cs typeface="Consolas"/>
                <a:sym typeface="Consolas"/>
              </a:rPr>
              <a:t>    );</a:t>
            </a:r>
            <a:endParaRPr sz="1100">
              <a:solidFill>
                <a:srgbClr val="0070C0"/>
              </a:solidFill>
            </a:endParaRPr>
          </a:p>
          <a:p>
            <a:pPr indent="0" lvl="0" marL="0" marR="0" rtl="0" algn="l">
              <a:spcBef>
                <a:spcPts val="0"/>
              </a:spcBef>
              <a:spcAft>
                <a:spcPts val="0"/>
              </a:spcAft>
              <a:buNone/>
            </a:pPr>
            <a:r>
              <a:rPr lang="en" sz="1100">
                <a:solidFill>
                  <a:schemeClr val="dk1"/>
                </a:solidFill>
                <a:latin typeface="Consolas"/>
                <a:ea typeface="Consolas"/>
                <a:cs typeface="Consolas"/>
                <a:sym typeface="Consolas"/>
              </a:rPr>
              <a:t>  }</a:t>
            </a:r>
            <a:endParaRPr sz="1100"/>
          </a:p>
          <a:p>
            <a:pPr indent="0" lvl="0" marL="0" marR="0" rtl="0" algn="l">
              <a:spcBef>
                <a:spcPts val="0"/>
              </a:spcBef>
              <a:spcAft>
                <a:spcPts val="0"/>
              </a:spcAft>
              <a:buNone/>
            </a:pPr>
            <a:r>
              <a:t/>
            </a:r>
            <a:endParaRPr sz="1100">
              <a:solidFill>
                <a:schemeClr val="dk1"/>
              </a:solidFill>
              <a:latin typeface="Consolas"/>
              <a:ea typeface="Consolas"/>
              <a:cs typeface="Consolas"/>
              <a:sym typeface="Consolas"/>
            </a:endParaRPr>
          </a:p>
          <a:p>
            <a:pPr indent="0" lvl="0" marL="0" marR="0" rtl="0" algn="l">
              <a:spcBef>
                <a:spcPts val="0"/>
              </a:spcBef>
              <a:spcAft>
                <a:spcPts val="0"/>
              </a:spcAft>
              <a:buNone/>
            </a:pPr>
            <a:r>
              <a:rPr lang="en" sz="1100">
                <a:solidFill>
                  <a:srgbClr val="0070C0"/>
                </a:solidFill>
                <a:latin typeface="Consolas"/>
                <a:ea typeface="Consolas"/>
                <a:cs typeface="Consolas"/>
                <a:sym typeface="Consolas"/>
              </a:rPr>
              <a:t>  ngOnDestroy() {</a:t>
            </a:r>
            <a:endParaRPr sz="1100">
              <a:solidFill>
                <a:srgbClr val="0070C0"/>
              </a:solidFill>
            </a:endParaRPr>
          </a:p>
          <a:p>
            <a:pPr indent="0" lvl="0" marL="0" marR="0" rtl="0" algn="l">
              <a:spcBef>
                <a:spcPts val="0"/>
              </a:spcBef>
              <a:spcAft>
                <a:spcPts val="0"/>
              </a:spcAft>
              <a:buNone/>
            </a:pPr>
            <a:r>
              <a:rPr lang="en" sz="1100">
                <a:solidFill>
                  <a:srgbClr val="0070C0"/>
                </a:solidFill>
                <a:latin typeface="Consolas"/>
                <a:ea typeface="Consolas"/>
                <a:cs typeface="Consolas"/>
                <a:sym typeface="Consolas"/>
              </a:rPr>
              <a:t>    this.subs.unsubscribe();</a:t>
            </a:r>
            <a:endParaRPr sz="1100">
              <a:solidFill>
                <a:srgbClr val="0070C0"/>
              </a:solidFill>
            </a:endParaRPr>
          </a:p>
          <a:p>
            <a:pPr indent="0" lvl="0" marL="0" marR="0" rtl="0" algn="l">
              <a:spcBef>
                <a:spcPts val="0"/>
              </a:spcBef>
              <a:spcAft>
                <a:spcPts val="0"/>
              </a:spcAft>
              <a:buNone/>
            </a:pPr>
            <a:r>
              <a:rPr lang="en" sz="1100">
                <a:solidFill>
                  <a:srgbClr val="0070C0"/>
                </a:solidFill>
                <a:latin typeface="Consolas"/>
                <a:ea typeface="Consolas"/>
                <a:cs typeface="Consolas"/>
                <a:sym typeface="Consolas"/>
              </a:rPr>
              <a:t>  }</a:t>
            </a:r>
            <a:endParaRPr sz="1100">
              <a:solidFill>
                <a:srgbClr val="0070C0"/>
              </a:solidFill>
              <a:latin typeface="Consolas"/>
              <a:ea typeface="Consolas"/>
              <a:cs typeface="Consolas"/>
              <a:sym typeface="Consolas"/>
            </a:endParaRPr>
          </a:p>
          <a:p>
            <a:pPr indent="0" lvl="0" marL="0" marR="0" rtl="0" algn="l">
              <a:spcBef>
                <a:spcPts val="0"/>
              </a:spcBef>
              <a:spcAft>
                <a:spcPts val="0"/>
              </a:spcAft>
              <a:buNone/>
            </a:pP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5" name="Shape 1825"/>
        <p:cNvGrpSpPr/>
        <p:nvPr/>
      </p:nvGrpSpPr>
      <p:grpSpPr>
        <a:xfrm>
          <a:off x="0" y="0"/>
          <a:ext cx="0" cy="0"/>
          <a:chOff x="0" y="0"/>
          <a:chExt cx="0" cy="0"/>
        </a:xfrm>
      </p:grpSpPr>
      <p:sp>
        <p:nvSpPr>
          <p:cNvPr id="1826" name="Google Shape;1826;p213"/>
          <p:cNvSpPr txBox="1"/>
          <p:nvPr/>
        </p:nvSpPr>
        <p:spPr>
          <a:xfrm>
            <a:off x="825150" y="1041600"/>
            <a:ext cx="76461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AB2D3A"/>
                </a:solidFill>
              </a:rPr>
              <a:t>Question:</a:t>
            </a:r>
            <a:endParaRPr sz="3600"/>
          </a:p>
        </p:txBody>
      </p:sp>
      <p:sp>
        <p:nvSpPr>
          <p:cNvPr id="1827" name="Google Shape;1827;p213"/>
          <p:cNvSpPr/>
          <p:nvPr/>
        </p:nvSpPr>
        <p:spPr>
          <a:xfrm>
            <a:off x="622975" y="965400"/>
            <a:ext cx="58500" cy="2820600"/>
          </a:xfrm>
          <a:prstGeom prst="rect">
            <a:avLst/>
          </a:prstGeom>
          <a:solidFill>
            <a:srgbClr val="AB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13"/>
          <p:cNvSpPr txBox="1"/>
          <p:nvPr/>
        </p:nvSpPr>
        <p:spPr>
          <a:xfrm>
            <a:off x="825150" y="1575000"/>
            <a:ext cx="7646100" cy="24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chemeClr val="dk1"/>
                </a:solidFill>
              </a:rPr>
              <a:t>What type of Subject would you use if you wanted to only get values in the future?</a:t>
            </a:r>
            <a:endParaRPr sz="3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10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 Usage Scenarios</a:t>
            </a:r>
            <a:endParaRPr/>
          </a:p>
        </p:txBody>
      </p:sp>
      <p:sp>
        <p:nvSpPr>
          <p:cNvPr id="554" name="Google Shape;554;p106"/>
          <p:cNvSpPr/>
          <p:nvPr/>
        </p:nvSpPr>
        <p:spPr>
          <a:xfrm>
            <a:off x="4783854" y="1314450"/>
            <a:ext cx="4065600" cy="407700"/>
          </a:xfrm>
          <a:prstGeom prst="rect">
            <a:avLst/>
          </a:prstGeom>
          <a:solidFill>
            <a:srgbClr val="00B050"/>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Store Data &amp; Functionality</a:t>
            </a:r>
            <a:endParaRPr sz="1800">
              <a:solidFill>
                <a:schemeClr val="lt1"/>
              </a:solidFill>
              <a:latin typeface="Tahoma"/>
              <a:ea typeface="Tahoma"/>
              <a:cs typeface="Tahoma"/>
              <a:sym typeface="Tahoma"/>
            </a:endParaRPr>
          </a:p>
        </p:txBody>
      </p:sp>
      <p:sp>
        <p:nvSpPr>
          <p:cNvPr id="555" name="Google Shape;555;p106"/>
          <p:cNvSpPr txBox="1"/>
          <p:nvPr/>
        </p:nvSpPr>
        <p:spPr>
          <a:xfrm>
            <a:off x="4783850" y="1722150"/>
            <a:ext cx="4065600" cy="3291300"/>
          </a:xfrm>
          <a:prstGeom prst="rect">
            <a:avLst/>
          </a:prstGeom>
          <a:solidFill>
            <a:srgbClr val="F3F3F3"/>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class CartOrder {</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  customer: </a:t>
            </a:r>
            <a:r>
              <a:rPr lang="en">
                <a:solidFill>
                  <a:srgbClr val="0070C0"/>
                </a:solidFill>
                <a:latin typeface="Consolas"/>
                <a:ea typeface="Consolas"/>
                <a:cs typeface="Consolas"/>
                <a:sym typeface="Consolas"/>
              </a:rPr>
              <a:t>Customer</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order: </a:t>
            </a:r>
            <a:r>
              <a:rPr lang="en">
                <a:solidFill>
                  <a:srgbClr val="0070C0"/>
                </a:solidFill>
                <a:latin typeface="Consolas"/>
                <a:ea typeface="Consolas"/>
                <a:cs typeface="Consolas"/>
                <a:sym typeface="Consolas"/>
              </a:rPr>
              <a:t>Order</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init</a:t>
            </a: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this.customer = new Customer(...);</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this.order = new Order(...);</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let model = new CartOrder();</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a:solidFill>
                  <a:srgbClr val="38761D"/>
                </a:solidFill>
                <a:latin typeface="Consolas"/>
                <a:ea typeface="Consolas"/>
                <a:cs typeface="Consolas"/>
                <a:sym typeface="Consolas"/>
              </a:rPr>
              <a:t>// store data/call functions</a:t>
            </a:r>
            <a:endParaRPr>
              <a:solidFill>
                <a:srgbClr val="38761D"/>
              </a:solidFill>
              <a:latin typeface="Consolas"/>
              <a:ea typeface="Consolas"/>
              <a:cs typeface="Consolas"/>
              <a:sym typeface="Consolas"/>
            </a:endParaRPr>
          </a:p>
        </p:txBody>
      </p:sp>
      <p:sp>
        <p:nvSpPr>
          <p:cNvPr id="556" name="Google Shape;556;p106"/>
          <p:cNvSpPr/>
          <p:nvPr/>
        </p:nvSpPr>
        <p:spPr>
          <a:xfrm>
            <a:off x="457204" y="1314450"/>
            <a:ext cx="3727200" cy="407700"/>
          </a:xfrm>
          <a:prstGeom prst="rect">
            <a:avLst/>
          </a:prstGeom>
          <a:solidFill>
            <a:srgbClr val="666666"/>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Create a Type</a:t>
            </a:r>
            <a:endParaRPr sz="1800">
              <a:solidFill>
                <a:schemeClr val="lt1"/>
              </a:solidFill>
              <a:latin typeface="Tahoma"/>
              <a:ea typeface="Tahoma"/>
              <a:cs typeface="Tahoma"/>
              <a:sym typeface="Tahoma"/>
            </a:endParaRPr>
          </a:p>
        </p:txBody>
      </p:sp>
      <p:sp>
        <p:nvSpPr>
          <p:cNvPr id="557" name="Google Shape;557;p106"/>
          <p:cNvSpPr txBox="1"/>
          <p:nvPr/>
        </p:nvSpPr>
        <p:spPr>
          <a:xfrm>
            <a:off x="457200" y="1722150"/>
            <a:ext cx="3727200" cy="3291300"/>
          </a:xfrm>
          <a:prstGeom prst="rect">
            <a:avLst/>
          </a:prstGeom>
          <a:solidFill>
            <a:srgbClr val="F3F3F3"/>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export </a:t>
            </a:r>
            <a:r>
              <a:rPr lang="en">
                <a:solidFill>
                  <a:srgbClr val="0070C0"/>
                </a:solidFill>
                <a:latin typeface="Consolas"/>
                <a:ea typeface="Consolas"/>
                <a:cs typeface="Consolas"/>
                <a:sym typeface="Consolas"/>
              </a:rPr>
              <a:t>class </a:t>
            </a:r>
            <a:r>
              <a:rPr lang="en">
                <a:solidFill>
                  <a:srgbClr val="0070C0"/>
                </a:solidFill>
                <a:latin typeface="Consolas"/>
                <a:ea typeface="Consolas"/>
                <a:cs typeface="Consolas"/>
                <a:sym typeface="Consolas"/>
              </a:rPr>
              <a:t>Customer</a:t>
            </a: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id: number;</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name: string;</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address: string;</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export </a:t>
            </a:r>
            <a:r>
              <a:rPr lang="en">
                <a:solidFill>
                  <a:srgbClr val="0070C0"/>
                </a:solidFill>
                <a:latin typeface="Consolas"/>
                <a:ea typeface="Consolas"/>
                <a:cs typeface="Consolas"/>
                <a:sym typeface="Consolas"/>
              </a:rPr>
              <a:t>class Order</a:t>
            </a: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id: number;</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productId: number;</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quantity: number;</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0" st="0"/>
                                            </p:txEl>
                                          </p:spTgt>
                                        </p:tgtEl>
                                        <p:attrNameLst>
                                          <p:attrName>style.visibility</p:attrName>
                                        </p:attrNameLst>
                                      </p:cBhvr>
                                      <p:to>
                                        <p:strVal val="visible"/>
                                      </p:to>
                                    </p:set>
                                    <p:animEffect filter="fade" transition="in">
                                      <p:cBhvr>
                                        <p:cTn dur="1000"/>
                                        <p:tgtEl>
                                          <p:spTgt spid="5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1" st="1"/>
                                            </p:txEl>
                                          </p:spTgt>
                                        </p:tgtEl>
                                        <p:attrNameLst>
                                          <p:attrName>style.visibility</p:attrName>
                                        </p:attrNameLst>
                                      </p:cBhvr>
                                      <p:to>
                                        <p:strVal val="visible"/>
                                      </p:to>
                                    </p:set>
                                    <p:animEffect filter="fade" transition="in">
                                      <p:cBhvr>
                                        <p:cTn dur="1000"/>
                                        <p:tgtEl>
                                          <p:spTgt spid="5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2" st="2"/>
                                            </p:txEl>
                                          </p:spTgt>
                                        </p:tgtEl>
                                        <p:attrNameLst>
                                          <p:attrName>style.visibility</p:attrName>
                                        </p:attrNameLst>
                                      </p:cBhvr>
                                      <p:to>
                                        <p:strVal val="visible"/>
                                      </p:to>
                                    </p:set>
                                    <p:animEffect filter="fade" transition="in">
                                      <p:cBhvr>
                                        <p:cTn dur="1000"/>
                                        <p:tgtEl>
                                          <p:spTgt spid="5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3" st="3"/>
                                            </p:txEl>
                                          </p:spTgt>
                                        </p:tgtEl>
                                        <p:attrNameLst>
                                          <p:attrName>style.visibility</p:attrName>
                                        </p:attrNameLst>
                                      </p:cBhvr>
                                      <p:to>
                                        <p:strVal val="visible"/>
                                      </p:to>
                                    </p:set>
                                    <p:animEffect filter="fade" transition="in">
                                      <p:cBhvr>
                                        <p:cTn dur="1000"/>
                                        <p:tgtEl>
                                          <p:spTgt spid="5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4" st="4"/>
                                            </p:txEl>
                                          </p:spTgt>
                                        </p:tgtEl>
                                        <p:attrNameLst>
                                          <p:attrName>style.visibility</p:attrName>
                                        </p:attrNameLst>
                                      </p:cBhvr>
                                      <p:to>
                                        <p:strVal val="visible"/>
                                      </p:to>
                                    </p:set>
                                    <p:animEffect filter="fade" transition="in">
                                      <p:cBhvr>
                                        <p:cTn dur="1000"/>
                                        <p:tgtEl>
                                          <p:spTgt spid="5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5" st="5"/>
                                            </p:txEl>
                                          </p:spTgt>
                                        </p:tgtEl>
                                        <p:attrNameLst>
                                          <p:attrName>style.visibility</p:attrName>
                                        </p:attrNameLst>
                                      </p:cBhvr>
                                      <p:to>
                                        <p:strVal val="visible"/>
                                      </p:to>
                                    </p:set>
                                    <p:animEffect filter="fade" transition="in">
                                      <p:cBhvr>
                                        <p:cTn dur="1000"/>
                                        <p:tgtEl>
                                          <p:spTgt spid="5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6" st="6"/>
                                            </p:txEl>
                                          </p:spTgt>
                                        </p:tgtEl>
                                        <p:attrNameLst>
                                          <p:attrName>style.visibility</p:attrName>
                                        </p:attrNameLst>
                                      </p:cBhvr>
                                      <p:to>
                                        <p:strVal val="visible"/>
                                      </p:to>
                                    </p:set>
                                    <p:animEffect filter="fade" transition="in">
                                      <p:cBhvr>
                                        <p:cTn dur="1000"/>
                                        <p:tgtEl>
                                          <p:spTgt spid="55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7" st="7"/>
                                            </p:txEl>
                                          </p:spTgt>
                                        </p:tgtEl>
                                        <p:attrNameLst>
                                          <p:attrName>style.visibility</p:attrName>
                                        </p:attrNameLst>
                                      </p:cBhvr>
                                      <p:to>
                                        <p:strVal val="visible"/>
                                      </p:to>
                                    </p:set>
                                    <p:animEffect filter="fade" transition="in">
                                      <p:cBhvr>
                                        <p:cTn dur="1000"/>
                                        <p:tgtEl>
                                          <p:spTgt spid="55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8" st="8"/>
                                            </p:txEl>
                                          </p:spTgt>
                                        </p:tgtEl>
                                        <p:attrNameLst>
                                          <p:attrName>style.visibility</p:attrName>
                                        </p:attrNameLst>
                                      </p:cBhvr>
                                      <p:to>
                                        <p:strVal val="visible"/>
                                      </p:to>
                                    </p:set>
                                    <p:animEffect filter="fade" transition="in">
                                      <p:cBhvr>
                                        <p:cTn dur="1000"/>
                                        <p:tgtEl>
                                          <p:spTgt spid="55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9" st="9"/>
                                            </p:txEl>
                                          </p:spTgt>
                                        </p:tgtEl>
                                        <p:attrNameLst>
                                          <p:attrName>style.visibility</p:attrName>
                                        </p:attrNameLst>
                                      </p:cBhvr>
                                      <p:to>
                                        <p:strVal val="visible"/>
                                      </p:to>
                                    </p:set>
                                    <p:animEffect filter="fade" transition="in">
                                      <p:cBhvr>
                                        <p:cTn dur="1000"/>
                                        <p:tgtEl>
                                          <p:spTgt spid="55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10" st="10"/>
                                            </p:txEl>
                                          </p:spTgt>
                                        </p:tgtEl>
                                        <p:attrNameLst>
                                          <p:attrName>style.visibility</p:attrName>
                                        </p:attrNameLst>
                                      </p:cBhvr>
                                      <p:to>
                                        <p:strVal val="visible"/>
                                      </p:to>
                                    </p:set>
                                    <p:animEffect filter="fade" transition="in">
                                      <p:cBhvr>
                                        <p:cTn dur="1000"/>
                                        <p:tgtEl>
                                          <p:spTgt spid="55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11" st="11"/>
                                            </p:txEl>
                                          </p:spTgt>
                                        </p:tgtEl>
                                        <p:attrNameLst>
                                          <p:attrName>style.visibility</p:attrName>
                                        </p:attrNameLst>
                                      </p:cBhvr>
                                      <p:to>
                                        <p:strVal val="visible"/>
                                      </p:to>
                                    </p:set>
                                    <p:animEffect filter="fade" transition="in">
                                      <p:cBhvr>
                                        <p:cTn dur="1000"/>
                                        <p:tgtEl>
                                          <p:spTgt spid="555">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2" name="Shape 1832"/>
        <p:cNvGrpSpPr/>
        <p:nvPr/>
      </p:nvGrpSpPr>
      <p:grpSpPr>
        <a:xfrm>
          <a:off x="0" y="0"/>
          <a:ext cx="0" cy="0"/>
          <a:chOff x="0" y="0"/>
          <a:chExt cx="0" cy="0"/>
        </a:xfrm>
      </p:grpSpPr>
      <p:sp>
        <p:nvSpPr>
          <p:cNvPr id="1833" name="Google Shape;1833;p214"/>
          <p:cNvSpPr txBox="1"/>
          <p:nvPr/>
        </p:nvSpPr>
        <p:spPr>
          <a:xfrm>
            <a:off x="825150" y="1575000"/>
            <a:ext cx="7911000" cy="24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t>BehaviorSubject or ReplaySubject(1)</a:t>
            </a:r>
            <a:endParaRPr sz="3000"/>
          </a:p>
        </p:txBody>
      </p:sp>
      <p:sp>
        <p:nvSpPr>
          <p:cNvPr id="1834" name="Google Shape;1834;p214"/>
          <p:cNvSpPr txBox="1"/>
          <p:nvPr/>
        </p:nvSpPr>
        <p:spPr>
          <a:xfrm>
            <a:off x="825150" y="1041600"/>
            <a:ext cx="79110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B050"/>
                </a:solidFill>
              </a:rPr>
              <a:t>Answer:</a:t>
            </a:r>
            <a:endParaRPr sz="3600"/>
          </a:p>
        </p:txBody>
      </p:sp>
      <p:sp>
        <p:nvSpPr>
          <p:cNvPr id="1835" name="Google Shape;1835;p214"/>
          <p:cNvSpPr/>
          <p:nvPr/>
        </p:nvSpPr>
        <p:spPr>
          <a:xfrm>
            <a:off x="622975" y="965400"/>
            <a:ext cx="58500" cy="2731500"/>
          </a:xfrm>
          <a:prstGeom prst="rect">
            <a:avLst/>
          </a:prstGeom>
          <a:solidFill>
            <a:srgbClr val="00B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1839" name="Shape 1839"/>
        <p:cNvGrpSpPr/>
        <p:nvPr/>
      </p:nvGrpSpPr>
      <p:grpSpPr>
        <a:xfrm>
          <a:off x="0" y="0"/>
          <a:ext cx="0" cy="0"/>
          <a:chOff x="0" y="0"/>
          <a:chExt cx="0" cy="0"/>
        </a:xfrm>
      </p:grpSpPr>
      <p:sp>
        <p:nvSpPr>
          <p:cNvPr id="1840" name="Google Shape;1840;p215"/>
          <p:cNvSpPr/>
          <p:nvPr/>
        </p:nvSpPr>
        <p:spPr>
          <a:xfrm>
            <a:off x="0" y="-7100"/>
            <a:ext cx="559500" cy="5143500"/>
          </a:xfrm>
          <a:prstGeom prst="rect">
            <a:avLst/>
          </a:prstGeom>
          <a:solidFill>
            <a:srgbClr val="A62E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15"/>
          <p:cNvSpPr txBox="1"/>
          <p:nvPr/>
        </p:nvSpPr>
        <p:spPr>
          <a:xfrm rot="-5400000">
            <a:off x="-2014450" y="2565475"/>
            <a:ext cx="4525500" cy="5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PT Sans"/>
                <a:ea typeface="PT Sans"/>
                <a:cs typeface="PT Sans"/>
                <a:sym typeface="PT Sans"/>
              </a:rPr>
              <a:t>Component Communication</a:t>
            </a:r>
            <a:endParaRPr sz="2400">
              <a:solidFill>
                <a:schemeClr val="lt1"/>
              </a:solidFill>
              <a:latin typeface="PT Sans"/>
              <a:ea typeface="PT Sans"/>
              <a:cs typeface="PT Sans"/>
              <a:sym typeface="PT Sans"/>
            </a:endParaRPr>
          </a:p>
        </p:txBody>
      </p:sp>
      <p:sp>
        <p:nvSpPr>
          <p:cNvPr id="1842" name="Google Shape;1842;p215"/>
          <p:cNvSpPr txBox="1"/>
          <p:nvPr/>
        </p:nvSpPr>
        <p:spPr>
          <a:xfrm>
            <a:off x="784325" y="1063500"/>
            <a:ext cx="7342800" cy="311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Learn how an event bus can be used to communicate</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Learn the role of different types of subjects in RxJS and how they can help with communication</a:t>
            </a:r>
            <a:endParaRPr sz="1800">
              <a:solidFill>
                <a:schemeClr val="lt1"/>
              </a:solidFill>
              <a:latin typeface="PT Sans"/>
              <a:ea typeface="PT Sans"/>
              <a:cs typeface="PT Sans"/>
              <a:sym typeface="PT Sans"/>
            </a:endParaRPr>
          </a:p>
        </p:txBody>
      </p:sp>
      <p:pic>
        <p:nvPicPr>
          <p:cNvPr id="1843" name="Google Shape;1843;p215"/>
          <p:cNvPicPr preferRelativeResize="0"/>
          <p:nvPr/>
        </p:nvPicPr>
        <p:blipFill>
          <a:blip r:embed="rId3">
            <a:alphaModFix/>
          </a:blip>
          <a:stretch>
            <a:fillRect/>
          </a:stretch>
        </p:blipFill>
        <p:spPr>
          <a:xfrm>
            <a:off x="53338" y="82050"/>
            <a:ext cx="474725" cy="516000"/>
          </a:xfrm>
          <a:prstGeom prst="rect">
            <a:avLst/>
          </a:prstGeom>
          <a:noFill/>
          <a:ln>
            <a:noFill/>
          </a:ln>
        </p:spPr>
      </p:pic>
      <p:sp>
        <p:nvSpPr>
          <p:cNvPr id="1844" name="Google Shape;1844;p215"/>
          <p:cNvSpPr txBox="1"/>
          <p:nvPr/>
        </p:nvSpPr>
        <p:spPr>
          <a:xfrm>
            <a:off x="777075" y="291550"/>
            <a:ext cx="4525500" cy="55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PT Sans"/>
                <a:ea typeface="PT Sans"/>
                <a:cs typeface="PT Sans"/>
                <a:sym typeface="PT Sans"/>
              </a:rPr>
              <a:t>Walk-Through</a:t>
            </a:r>
            <a:endParaRPr sz="3600">
              <a:solidFill>
                <a:schemeClr val="lt1"/>
              </a:solidFill>
              <a:latin typeface="PT Sans"/>
              <a:ea typeface="PT Sans"/>
              <a:cs typeface="PT Sans"/>
              <a:sym typeface="PT Sans"/>
            </a:endParaRPr>
          </a:p>
        </p:txBody>
      </p:sp>
      <p:sp>
        <p:nvSpPr>
          <p:cNvPr id="1845" name="Google Shape;1845;p215"/>
          <p:cNvSpPr txBox="1"/>
          <p:nvPr/>
        </p:nvSpPr>
        <p:spPr>
          <a:xfrm>
            <a:off x="4404000" y="0"/>
            <a:ext cx="4746300" cy="267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Slides </a:t>
            </a:r>
            <a:r>
              <a:rPr lang="en" sz="1200" u="sng">
                <a:solidFill>
                  <a:schemeClr val="hlink"/>
                </a:solidFill>
                <a:hlinkClick r:id="rId4"/>
              </a:rPr>
              <a:t>https://codewithdan.me/ng-architecture-workshop</a:t>
            </a:r>
            <a:r>
              <a:rPr lang="en" sz="1200">
                <a:solidFill>
                  <a:schemeClr val="dk1"/>
                </a:solidFill>
              </a:rPr>
              <a:t> </a:t>
            </a:r>
            <a:endParaRPr sz="1200">
              <a:solidFill>
                <a:schemeClr val="dk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1849" name="Shape 1849"/>
        <p:cNvGrpSpPr/>
        <p:nvPr/>
      </p:nvGrpSpPr>
      <p:grpSpPr>
        <a:xfrm>
          <a:off x="0" y="0"/>
          <a:ext cx="0" cy="0"/>
          <a:chOff x="0" y="0"/>
          <a:chExt cx="0" cy="0"/>
        </a:xfrm>
      </p:grpSpPr>
      <p:sp>
        <p:nvSpPr>
          <p:cNvPr id="1850" name="Google Shape;1850;p216"/>
          <p:cNvSpPr/>
          <p:nvPr/>
        </p:nvSpPr>
        <p:spPr>
          <a:xfrm>
            <a:off x="0" y="-7100"/>
            <a:ext cx="559500" cy="5143500"/>
          </a:xfrm>
          <a:prstGeom prst="rect">
            <a:avLst/>
          </a:prstGeom>
          <a:solidFill>
            <a:srgbClr val="A62E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16"/>
          <p:cNvSpPr txBox="1"/>
          <p:nvPr/>
        </p:nvSpPr>
        <p:spPr>
          <a:xfrm>
            <a:off x="731950" y="1014450"/>
            <a:ext cx="7342800" cy="311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Create a service</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Add a Subject and Observable</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Subscribe to the Observable in a component</a:t>
            </a:r>
            <a:endParaRPr sz="1800">
              <a:solidFill>
                <a:schemeClr val="lt1"/>
              </a:solidFill>
              <a:latin typeface="PT Sans"/>
              <a:ea typeface="PT Sans"/>
              <a:cs typeface="PT Sans"/>
              <a:sym typeface="PT Sans"/>
            </a:endParaRPr>
          </a:p>
          <a:p>
            <a:pPr indent="0" lvl="0" marL="0" rtl="0" algn="l">
              <a:lnSpc>
                <a:spcPct val="150000"/>
              </a:lnSpc>
              <a:spcBef>
                <a:spcPts val="0"/>
              </a:spcBef>
              <a:spcAft>
                <a:spcPts val="0"/>
              </a:spcAft>
              <a:buNone/>
            </a:pPr>
            <a:r>
              <a:t/>
            </a:r>
            <a:endParaRPr sz="1800">
              <a:solidFill>
                <a:srgbClr val="FFFF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800">
              <a:solidFill>
                <a:srgbClr val="FFFF00"/>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600" u="sng">
                <a:solidFill>
                  <a:srgbClr val="FFFFFF"/>
                </a:solidFill>
                <a:latin typeface="Roboto Mono"/>
                <a:ea typeface="Roboto Mono"/>
                <a:cs typeface="Roboto Mono"/>
                <a:sym typeface="Roboto Mono"/>
                <a:hlinkClick r:id="rId3"/>
              </a:rPr>
              <a:t>https://codewithdan.me/angular-arc-labs</a:t>
            </a:r>
            <a:r>
              <a:rPr lang="en" sz="1800">
                <a:solidFill>
                  <a:srgbClr val="FFFFFF"/>
                </a:solidFill>
                <a:latin typeface="Roboto Mono"/>
                <a:ea typeface="Roboto Mono"/>
                <a:cs typeface="Roboto Mono"/>
                <a:sym typeface="Roboto Mono"/>
              </a:rPr>
              <a:t> </a:t>
            </a:r>
            <a:endParaRPr sz="1800">
              <a:solidFill>
                <a:srgbClr val="FFFFFF"/>
              </a:solidFill>
              <a:latin typeface="Roboto Mono"/>
              <a:ea typeface="Roboto Mono"/>
              <a:cs typeface="Roboto Mono"/>
              <a:sym typeface="Roboto Mono"/>
            </a:endParaRPr>
          </a:p>
        </p:txBody>
      </p:sp>
      <p:pic>
        <p:nvPicPr>
          <p:cNvPr id="1852" name="Google Shape;1852;p216"/>
          <p:cNvPicPr preferRelativeResize="0"/>
          <p:nvPr/>
        </p:nvPicPr>
        <p:blipFill>
          <a:blip r:embed="rId4">
            <a:alphaModFix/>
          </a:blip>
          <a:stretch>
            <a:fillRect/>
          </a:stretch>
        </p:blipFill>
        <p:spPr>
          <a:xfrm>
            <a:off x="53338" y="82050"/>
            <a:ext cx="474725" cy="516000"/>
          </a:xfrm>
          <a:prstGeom prst="rect">
            <a:avLst/>
          </a:prstGeom>
          <a:noFill/>
          <a:ln>
            <a:noFill/>
          </a:ln>
        </p:spPr>
      </p:pic>
      <p:sp>
        <p:nvSpPr>
          <p:cNvPr id="1853" name="Google Shape;1853;p216"/>
          <p:cNvSpPr txBox="1"/>
          <p:nvPr/>
        </p:nvSpPr>
        <p:spPr>
          <a:xfrm>
            <a:off x="777075" y="291550"/>
            <a:ext cx="8153400" cy="55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PT Sans"/>
                <a:ea typeface="PT Sans"/>
                <a:cs typeface="PT Sans"/>
                <a:sym typeface="PT Sans"/>
              </a:rPr>
              <a:t>Lab - Creating an Observable Service</a:t>
            </a:r>
            <a:endParaRPr sz="3600">
              <a:solidFill>
                <a:schemeClr val="lt1"/>
              </a:solidFill>
              <a:latin typeface="PT Sans"/>
              <a:ea typeface="PT Sans"/>
              <a:cs typeface="PT Sans"/>
              <a:sym typeface="PT Sans"/>
            </a:endParaRPr>
          </a:p>
        </p:txBody>
      </p:sp>
      <p:sp>
        <p:nvSpPr>
          <p:cNvPr id="1854" name="Google Shape;1854;p216"/>
          <p:cNvSpPr txBox="1"/>
          <p:nvPr/>
        </p:nvSpPr>
        <p:spPr>
          <a:xfrm>
            <a:off x="6058825" y="0"/>
            <a:ext cx="3091500" cy="267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Slides </a:t>
            </a:r>
            <a:r>
              <a:rPr lang="en" sz="1200" u="sng">
                <a:solidFill>
                  <a:schemeClr val="hlink"/>
                </a:solidFill>
                <a:hlinkClick r:id="rId5"/>
              </a:rPr>
              <a:t>https://jpapa.me/afa-1</a:t>
            </a:r>
            <a:r>
              <a:rPr lang="en" sz="1200">
                <a:solidFill>
                  <a:schemeClr val="dk1"/>
                </a:solidFill>
              </a:rPr>
              <a:t> </a:t>
            </a:r>
            <a:endParaRPr sz="1200">
              <a:solidFill>
                <a:schemeClr val="dk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8" name="Shape 1858"/>
        <p:cNvGrpSpPr/>
        <p:nvPr/>
      </p:nvGrpSpPr>
      <p:grpSpPr>
        <a:xfrm>
          <a:off x="0" y="0"/>
          <a:ext cx="0" cy="0"/>
          <a:chOff x="0" y="0"/>
          <a:chExt cx="0" cy="0"/>
        </a:xfrm>
      </p:grpSpPr>
      <p:sp>
        <p:nvSpPr>
          <p:cNvPr id="1859" name="Google Shape;1859;p217"/>
          <p:cNvSpPr txBox="1"/>
          <p:nvPr/>
        </p:nvSpPr>
        <p:spPr>
          <a:xfrm>
            <a:off x="1490850" y="703650"/>
            <a:ext cx="61623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PT Sans"/>
                <a:ea typeface="PT Sans"/>
                <a:cs typeface="PT Sans"/>
                <a:sym typeface="PT Sans"/>
              </a:rPr>
              <a:t>State Patterns</a:t>
            </a:r>
            <a:endParaRPr sz="6000">
              <a:solidFill>
                <a:schemeClr val="lt1"/>
              </a:solidFill>
              <a:latin typeface="PT Sans"/>
              <a:ea typeface="PT Sans"/>
              <a:cs typeface="PT Sans"/>
              <a:sym typeface="PT Sans"/>
            </a:endParaRPr>
          </a:p>
        </p:txBody>
      </p:sp>
      <p:pic>
        <p:nvPicPr>
          <p:cNvPr id="1860" name="Google Shape;1860;p217"/>
          <p:cNvPicPr preferRelativeResize="0"/>
          <p:nvPr/>
        </p:nvPicPr>
        <p:blipFill>
          <a:blip r:embed="rId3">
            <a:alphaModFix/>
          </a:blip>
          <a:stretch>
            <a:fillRect/>
          </a:stretch>
        </p:blipFill>
        <p:spPr>
          <a:xfrm>
            <a:off x="3878540" y="2611048"/>
            <a:ext cx="1386925" cy="15075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5" name="Shape 1865"/>
        <p:cNvGrpSpPr/>
        <p:nvPr/>
      </p:nvGrpSpPr>
      <p:grpSpPr>
        <a:xfrm>
          <a:off x="0" y="0"/>
          <a:ext cx="0" cy="0"/>
          <a:chOff x="0" y="0"/>
          <a:chExt cx="0" cy="0"/>
        </a:xfrm>
      </p:grpSpPr>
      <p:sp>
        <p:nvSpPr>
          <p:cNvPr id="1866" name="Google Shape;1866;p218"/>
          <p:cNvSpPr txBox="1"/>
          <p:nvPr>
            <p:ph idx="1" type="body"/>
          </p:nvPr>
        </p:nvSpPr>
        <p:spPr>
          <a:xfrm>
            <a:off x="818775" y="2310850"/>
            <a:ext cx="7087200" cy="129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PT Sans"/>
              <a:buNone/>
            </a:pPr>
            <a:r>
              <a:rPr lang="en" sz="2400">
                <a:solidFill>
                  <a:srgbClr val="666666"/>
                </a:solidFill>
                <a:latin typeface="PT Sans"/>
                <a:ea typeface="PT Sans"/>
                <a:cs typeface="PT Sans"/>
                <a:sym typeface="PT Sans"/>
              </a:rPr>
              <a:t>Your apps have several forms of data. How do you manage each of these?</a:t>
            </a:r>
            <a:endParaRPr>
              <a:solidFill>
                <a:srgbClr val="666666"/>
              </a:solidFill>
            </a:endParaRPr>
          </a:p>
        </p:txBody>
      </p:sp>
      <p:sp>
        <p:nvSpPr>
          <p:cNvPr id="1867" name="Google Shape;1867;p218"/>
          <p:cNvSpPr txBox="1"/>
          <p:nvPr>
            <p:ph type="title"/>
          </p:nvPr>
        </p:nvSpPr>
        <p:spPr>
          <a:xfrm>
            <a:off x="792333" y="1553903"/>
            <a:ext cx="7552800" cy="624900"/>
          </a:xfrm>
          <a:prstGeom prst="rect">
            <a:avLst/>
          </a:prstGeom>
          <a:noFill/>
          <a:ln>
            <a:noFill/>
          </a:ln>
        </p:spPr>
        <p:txBody>
          <a:bodyPr anchorCtr="0" anchor="b" bIns="32975" lIns="0" spcFirstLastPara="1" rIns="65925" wrap="square" tIns="32975">
            <a:noAutofit/>
          </a:bodyPr>
          <a:lstStyle/>
          <a:p>
            <a:pPr indent="0" lvl="0" marL="0" rtl="0" algn="l">
              <a:spcBef>
                <a:spcPts val="0"/>
              </a:spcBef>
              <a:spcAft>
                <a:spcPts val="0"/>
              </a:spcAft>
              <a:buNone/>
            </a:pPr>
            <a:r>
              <a:rPr lang="en">
                <a:solidFill>
                  <a:srgbClr val="0070D0"/>
                </a:solidFill>
              </a:rPr>
              <a:t>State</a:t>
            </a:r>
            <a:endParaRPr>
              <a:solidFill>
                <a:srgbClr val="434343"/>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1" name="Shape 1871"/>
        <p:cNvGrpSpPr/>
        <p:nvPr/>
      </p:nvGrpSpPr>
      <p:grpSpPr>
        <a:xfrm>
          <a:off x="0" y="0"/>
          <a:ext cx="0" cy="0"/>
          <a:chOff x="0" y="0"/>
          <a:chExt cx="0" cy="0"/>
        </a:xfrm>
      </p:grpSpPr>
      <p:sp>
        <p:nvSpPr>
          <p:cNvPr id="1872" name="Google Shape;1872;p21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a:ea typeface="PT Sans"/>
                <a:cs typeface="PT Sans"/>
                <a:sym typeface="PT Sans"/>
              </a:rPr>
              <a:t>State Management</a:t>
            </a:r>
            <a:endParaRPr>
              <a:latin typeface="PT Sans"/>
              <a:ea typeface="PT Sans"/>
              <a:cs typeface="PT Sans"/>
              <a:sym typeface="PT Sans"/>
            </a:endParaRPr>
          </a:p>
        </p:txBody>
      </p:sp>
      <p:sp>
        <p:nvSpPr>
          <p:cNvPr id="1873" name="Google Shape;1873;p219"/>
          <p:cNvSpPr/>
          <p:nvPr/>
        </p:nvSpPr>
        <p:spPr>
          <a:xfrm>
            <a:off x="1726463" y="1762225"/>
            <a:ext cx="1603200" cy="1122000"/>
          </a:xfrm>
          <a:prstGeom prst="rect">
            <a:avLst/>
          </a:prstGeom>
          <a:solidFill>
            <a:srgbClr val="1976D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Service</a:t>
            </a:r>
            <a:endParaRPr sz="1800">
              <a:solidFill>
                <a:schemeClr val="lt1"/>
              </a:solidFill>
            </a:endParaRPr>
          </a:p>
        </p:txBody>
      </p:sp>
      <p:sp>
        <p:nvSpPr>
          <p:cNvPr id="1874" name="Google Shape;1874;p219"/>
          <p:cNvSpPr/>
          <p:nvPr/>
        </p:nvSpPr>
        <p:spPr>
          <a:xfrm>
            <a:off x="3788632" y="1762225"/>
            <a:ext cx="1603200" cy="1122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Ngrx </a:t>
            </a:r>
            <a:endParaRPr sz="1800">
              <a:solidFill>
                <a:schemeClr val="lt1"/>
              </a:solidFill>
            </a:endParaRPr>
          </a:p>
        </p:txBody>
      </p:sp>
      <p:sp>
        <p:nvSpPr>
          <p:cNvPr id="1875" name="Google Shape;1875;p219"/>
          <p:cNvSpPr/>
          <p:nvPr/>
        </p:nvSpPr>
        <p:spPr>
          <a:xfrm>
            <a:off x="5814338" y="1762225"/>
            <a:ext cx="1603200" cy="1122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Ngxs</a:t>
            </a:r>
            <a:endParaRPr sz="1800">
              <a:solidFill>
                <a:schemeClr val="lt1"/>
              </a:solidFill>
            </a:endParaRPr>
          </a:p>
        </p:txBody>
      </p:sp>
      <p:sp>
        <p:nvSpPr>
          <p:cNvPr id="1876" name="Google Shape;1876;p219"/>
          <p:cNvSpPr/>
          <p:nvPr/>
        </p:nvSpPr>
        <p:spPr>
          <a:xfrm>
            <a:off x="4811963" y="3203450"/>
            <a:ext cx="1603200" cy="1122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Akita</a:t>
            </a:r>
            <a:endParaRPr sz="1800">
              <a:solidFill>
                <a:schemeClr val="lt1"/>
              </a:solidFill>
            </a:endParaRPr>
          </a:p>
        </p:txBody>
      </p:sp>
      <p:sp>
        <p:nvSpPr>
          <p:cNvPr id="1877" name="Google Shape;1877;p219"/>
          <p:cNvSpPr/>
          <p:nvPr/>
        </p:nvSpPr>
        <p:spPr>
          <a:xfrm>
            <a:off x="2762063" y="3203450"/>
            <a:ext cx="1603200" cy="1122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Observable Store</a:t>
            </a:r>
            <a:endParaRPr sz="1800">
              <a:solidFill>
                <a:schemeClr val="lt1"/>
              </a:solidFill>
            </a:endParaRPr>
          </a:p>
        </p:txBody>
      </p:sp>
      <p:sp>
        <p:nvSpPr>
          <p:cNvPr id="1878" name="Google Shape;1878;p21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2" name="Shape 1882"/>
        <p:cNvGrpSpPr/>
        <p:nvPr/>
      </p:nvGrpSpPr>
      <p:grpSpPr>
        <a:xfrm>
          <a:off x="0" y="0"/>
          <a:ext cx="0" cy="0"/>
          <a:chOff x="0" y="0"/>
          <a:chExt cx="0" cy="0"/>
        </a:xfrm>
      </p:grpSpPr>
      <p:sp>
        <p:nvSpPr>
          <p:cNvPr id="1883" name="Google Shape;1883;p22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a:ea typeface="PT Sans"/>
                <a:cs typeface="PT Sans"/>
                <a:sym typeface="PT Sans"/>
              </a:rPr>
              <a:t>Dependency Injection</a:t>
            </a:r>
            <a:endParaRPr>
              <a:latin typeface="PT Sans"/>
              <a:ea typeface="PT Sans"/>
              <a:cs typeface="PT Sans"/>
              <a:sym typeface="PT Sans"/>
            </a:endParaRPr>
          </a:p>
        </p:txBody>
      </p:sp>
      <p:sp>
        <p:nvSpPr>
          <p:cNvPr id="1884" name="Google Shape;1884;p22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68300" lvl="0" marL="457200" marR="0" rtl="0" algn="l">
              <a:lnSpc>
                <a:spcPct val="150000"/>
              </a:lnSpc>
              <a:spcBef>
                <a:spcPts val="600"/>
              </a:spcBef>
              <a:spcAft>
                <a:spcPts val="0"/>
              </a:spcAft>
              <a:buSzPts val="2200"/>
              <a:buFont typeface="PT Sans"/>
              <a:buChar char="●"/>
            </a:pPr>
            <a:r>
              <a:rPr lang="en" sz="2200">
                <a:latin typeface="PT Sans"/>
                <a:ea typeface="PT Sans"/>
                <a:cs typeface="PT Sans"/>
                <a:sym typeface="PT Sans"/>
              </a:rPr>
              <a:t>Simplifies service acquisition</a:t>
            </a:r>
            <a:endParaRPr sz="2200">
              <a:latin typeface="PT Sans"/>
              <a:ea typeface="PT Sans"/>
              <a:cs typeface="PT Sans"/>
              <a:sym typeface="PT Sans"/>
            </a:endParaRPr>
          </a:p>
          <a:p>
            <a:pPr indent="-368300" lvl="0" marL="457200" marR="0" rtl="0" algn="l">
              <a:lnSpc>
                <a:spcPct val="150000"/>
              </a:lnSpc>
              <a:spcBef>
                <a:spcPts val="0"/>
              </a:spcBef>
              <a:spcAft>
                <a:spcPts val="0"/>
              </a:spcAft>
              <a:buSzPts val="2200"/>
              <a:buFont typeface="PT Sans"/>
              <a:buChar char="●"/>
            </a:pPr>
            <a:r>
              <a:rPr lang="en" sz="2200">
                <a:latin typeface="PT Sans"/>
                <a:ea typeface="PT Sans"/>
                <a:cs typeface="PT Sans"/>
                <a:sym typeface="PT Sans"/>
              </a:rPr>
              <a:t>Simplifies testing (mock dependencies)</a:t>
            </a:r>
            <a:endParaRPr sz="2200">
              <a:latin typeface="PT Sans"/>
              <a:ea typeface="PT Sans"/>
              <a:cs typeface="PT Sans"/>
              <a:sym typeface="PT Sans"/>
            </a:endParaRPr>
          </a:p>
          <a:p>
            <a:pPr indent="-368300" lvl="0" marL="457200" rtl="0" algn="l">
              <a:lnSpc>
                <a:spcPct val="150000"/>
              </a:lnSpc>
              <a:spcBef>
                <a:spcPts val="0"/>
              </a:spcBef>
              <a:spcAft>
                <a:spcPts val="0"/>
              </a:spcAft>
              <a:buSzPts val="2200"/>
              <a:buFont typeface="PT Sans"/>
              <a:buChar char="●"/>
            </a:pPr>
            <a:r>
              <a:rPr lang="en" sz="2200">
                <a:latin typeface="PT Sans"/>
                <a:ea typeface="PT Sans"/>
                <a:cs typeface="PT Sans"/>
                <a:sym typeface="PT Sans"/>
              </a:rPr>
              <a:t>Inject services  - don't "new" things up</a:t>
            </a:r>
            <a:endParaRPr sz="2200">
              <a:latin typeface="PT Sans"/>
              <a:ea typeface="PT Sans"/>
              <a:cs typeface="PT Sans"/>
              <a:sym typeface="PT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8" name="Shape 1888"/>
        <p:cNvGrpSpPr/>
        <p:nvPr/>
      </p:nvGrpSpPr>
      <p:grpSpPr>
        <a:xfrm>
          <a:off x="0" y="0"/>
          <a:ext cx="0" cy="0"/>
          <a:chOff x="0" y="0"/>
          <a:chExt cx="0" cy="0"/>
        </a:xfrm>
      </p:grpSpPr>
      <p:sp>
        <p:nvSpPr>
          <p:cNvPr id="1889" name="Google Shape;1889;p2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a:t>Types of State</a:t>
            </a:r>
            <a:endParaRPr/>
          </a:p>
        </p:txBody>
      </p:sp>
      <p:sp>
        <p:nvSpPr>
          <p:cNvPr id="1890" name="Google Shape;1890;p221"/>
          <p:cNvSpPr txBox="1"/>
          <p:nvPr>
            <p:ph idx="1" type="body"/>
          </p:nvPr>
        </p:nvSpPr>
        <p:spPr>
          <a:xfrm>
            <a:off x="457200" y="1063378"/>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2600"/>
              <a:buNone/>
            </a:pPr>
            <a:r>
              <a:rPr b="1" lang="en" sz="2400">
                <a:solidFill>
                  <a:schemeClr val="dk2"/>
                </a:solidFill>
              </a:rPr>
              <a:t>Entity State</a:t>
            </a:r>
            <a:endParaRPr>
              <a:solidFill>
                <a:schemeClr val="dk2"/>
              </a:solidFill>
            </a:endParaRPr>
          </a:p>
          <a:p>
            <a:pPr indent="0" lvl="1" marL="137160" rtl="0" algn="l">
              <a:lnSpc>
                <a:spcPct val="100000"/>
              </a:lnSpc>
              <a:spcBef>
                <a:spcPts val="200"/>
              </a:spcBef>
              <a:spcAft>
                <a:spcPts val="0"/>
              </a:spcAft>
              <a:buSzPts val="2400"/>
              <a:buNone/>
            </a:pPr>
            <a:r>
              <a:rPr i="1" lang="en" sz="2000"/>
              <a:t>Heroes, Villains, Customers, Orders, Stock Quotes</a:t>
            </a:r>
            <a:endParaRPr/>
          </a:p>
          <a:p>
            <a:pPr indent="0" lvl="0" marL="0" rtl="0" algn="l">
              <a:lnSpc>
                <a:spcPct val="100000"/>
              </a:lnSpc>
              <a:spcBef>
                <a:spcPts val="3000"/>
              </a:spcBef>
              <a:spcAft>
                <a:spcPts val="0"/>
              </a:spcAft>
              <a:buSzPts val="2600"/>
              <a:buNone/>
            </a:pPr>
            <a:r>
              <a:rPr b="1" lang="en" sz="2400">
                <a:solidFill>
                  <a:schemeClr val="dk2"/>
                </a:solidFill>
              </a:rPr>
              <a:t>Session State</a:t>
            </a:r>
            <a:endParaRPr>
              <a:solidFill>
                <a:schemeClr val="dk2"/>
              </a:solidFill>
            </a:endParaRPr>
          </a:p>
          <a:p>
            <a:pPr indent="0" lvl="1" marL="137160" rtl="0" algn="l">
              <a:lnSpc>
                <a:spcPct val="100000"/>
              </a:lnSpc>
              <a:spcBef>
                <a:spcPts val="200"/>
              </a:spcBef>
              <a:spcAft>
                <a:spcPts val="0"/>
              </a:spcAft>
              <a:buSzPts val="2400"/>
              <a:buNone/>
            </a:pPr>
            <a:r>
              <a:rPr i="1" lang="en" sz="2000"/>
              <a:t>User info, preferences, app settings, UX state, router config</a:t>
            </a:r>
            <a:endParaRPr/>
          </a:p>
          <a:p>
            <a:pPr indent="0" lvl="0" marL="0" rtl="0" algn="l">
              <a:lnSpc>
                <a:spcPct val="100000"/>
              </a:lnSpc>
              <a:spcBef>
                <a:spcPts val="3000"/>
              </a:spcBef>
              <a:spcAft>
                <a:spcPts val="0"/>
              </a:spcAft>
              <a:buSzPts val="2600"/>
              <a:buNone/>
            </a:pPr>
            <a:r>
              <a:rPr b="1" lang="en" sz="2400">
                <a:solidFill>
                  <a:schemeClr val="dk2"/>
                </a:solidFill>
              </a:rPr>
              <a:t>Local State</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0">
                                            <p:txEl>
                                              <p:pRg end="0" st="0"/>
                                            </p:txEl>
                                          </p:spTgt>
                                        </p:tgtEl>
                                        <p:attrNameLst>
                                          <p:attrName>style.visibility</p:attrName>
                                        </p:attrNameLst>
                                      </p:cBhvr>
                                      <p:to>
                                        <p:strVal val="visible"/>
                                      </p:to>
                                    </p:set>
                                    <p:animEffect filter="fade" transition="in">
                                      <p:cBhvr>
                                        <p:cTn dur="500"/>
                                        <p:tgtEl>
                                          <p:spTgt spid="18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0">
                                            <p:txEl>
                                              <p:pRg end="1" st="1"/>
                                            </p:txEl>
                                          </p:spTgt>
                                        </p:tgtEl>
                                        <p:attrNameLst>
                                          <p:attrName>style.visibility</p:attrName>
                                        </p:attrNameLst>
                                      </p:cBhvr>
                                      <p:to>
                                        <p:strVal val="visible"/>
                                      </p:to>
                                    </p:set>
                                    <p:animEffect filter="fade" transition="in">
                                      <p:cBhvr>
                                        <p:cTn dur="500"/>
                                        <p:tgtEl>
                                          <p:spTgt spid="18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0">
                                            <p:txEl>
                                              <p:pRg end="2" st="2"/>
                                            </p:txEl>
                                          </p:spTgt>
                                        </p:tgtEl>
                                        <p:attrNameLst>
                                          <p:attrName>style.visibility</p:attrName>
                                        </p:attrNameLst>
                                      </p:cBhvr>
                                      <p:to>
                                        <p:strVal val="visible"/>
                                      </p:to>
                                    </p:set>
                                    <p:animEffect filter="fade" transition="in">
                                      <p:cBhvr>
                                        <p:cTn dur="500"/>
                                        <p:tgtEl>
                                          <p:spTgt spid="18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0">
                                            <p:txEl>
                                              <p:pRg end="3" st="3"/>
                                            </p:txEl>
                                          </p:spTgt>
                                        </p:tgtEl>
                                        <p:attrNameLst>
                                          <p:attrName>style.visibility</p:attrName>
                                        </p:attrNameLst>
                                      </p:cBhvr>
                                      <p:to>
                                        <p:strVal val="visible"/>
                                      </p:to>
                                    </p:set>
                                    <p:animEffect filter="fade" transition="in">
                                      <p:cBhvr>
                                        <p:cTn dur="500"/>
                                        <p:tgtEl>
                                          <p:spTgt spid="18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0">
                                            <p:txEl>
                                              <p:pRg end="4" st="4"/>
                                            </p:txEl>
                                          </p:spTgt>
                                        </p:tgtEl>
                                        <p:attrNameLst>
                                          <p:attrName>style.visibility</p:attrName>
                                        </p:attrNameLst>
                                      </p:cBhvr>
                                      <p:to>
                                        <p:strVal val="visible"/>
                                      </p:to>
                                    </p:set>
                                    <p:animEffect filter="fade" transition="in">
                                      <p:cBhvr>
                                        <p:cTn dur="500"/>
                                        <p:tgtEl>
                                          <p:spTgt spid="189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4" name="Shape 1894"/>
        <p:cNvGrpSpPr/>
        <p:nvPr/>
      </p:nvGrpSpPr>
      <p:grpSpPr>
        <a:xfrm>
          <a:off x="0" y="0"/>
          <a:ext cx="0" cy="0"/>
          <a:chOff x="0" y="0"/>
          <a:chExt cx="0" cy="0"/>
        </a:xfrm>
      </p:grpSpPr>
      <p:sp>
        <p:nvSpPr>
          <p:cNvPr id="1895" name="Google Shape;1895;p22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a:ea typeface="PT Sans"/>
                <a:cs typeface="PT Sans"/>
                <a:sym typeface="PT Sans"/>
              </a:rPr>
              <a:t>Angular Service</a:t>
            </a:r>
            <a:endParaRPr>
              <a:latin typeface="PT Sans"/>
              <a:ea typeface="PT Sans"/>
              <a:cs typeface="PT Sans"/>
              <a:sym typeface="PT Sans"/>
            </a:endParaRPr>
          </a:p>
        </p:txBody>
      </p:sp>
      <p:sp>
        <p:nvSpPr>
          <p:cNvPr id="1896" name="Google Shape;1896;p22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55600" lvl="0" marL="457200" marR="0" rtl="0" algn="l">
              <a:lnSpc>
                <a:spcPct val="150000"/>
              </a:lnSpc>
              <a:spcBef>
                <a:spcPts val="600"/>
              </a:spcBef>
              <a:spcAft>
                <a:spcPts val="0"/>
              </a:spcAft>
              <a:buSzPts val="2000"/>
              <a:buFont typeface="PT Sans"/>
              <a:buChar char="●"/>
            </a:pPr>
            <a:r>
              <a:rPr lang="en" sz="2000">
                <a:latin typeface="PT Sans"/>
                <a:ea typeface="PT Sans"/>
                <a:cs typeface="PT Sans"/>
                <a:sym typeface="PT Sans"/>
              </a:rPr>
              <a:t>Simplest approach (start here!)</a:t>
            </a:r>
            <a:endParaRPr sz="2000">
              <a:latin typeface="PT Sans"/>
              <a:ea typeface="PT Sans"/>
              <a:cs typeface="PT Sans"/>
              <a:sym typeface="PT Sans"/>
            </a:endParaRPr>
          </a:p>
          <a:p>
            <a:pPr indent="-355600" lvl="0" marL="457200" marR="0" rtl="0" algn="l">
              <a:lnSpc>
                <a:spcPct val="150000"/>
              </a:lnSpc>
              <a:spcBef>
                <a:spcPts val="0"/>
              </a:spcBef>
              <a:spcAft>
                <a:spcPts val="0"/>
              </a:spcAft>
              <a:buSzPts val="2000"/>
              <a:buFont typeface="PT Sans"/>
              <a:buChar char="●"/>
            </a:pPr>
            <a:r>
              <a:rPr lang="en" sz="2000">
                <a:latin typeface="PT Sans"/>
                <a:ea typeface="PT Sans"/>
                <a:cs typeface="PT Sans"/>
                <a:sym typeface="PT Sans"/>
              </a:rPr>
              <a:t>Inject service where needed</a:t>
            </a:r>
            <a:endParaRPr sz="2000">
              <a:latin typeface="PT Sans"/>
              <a:ea typeface="PT Sans"/>
              <a:cs typeface="PT Sans"/>
              <a:sym typeface="PT Sans"/>
            </a:endParaRPr>
          </a:p>
          <a:p>
            <a:pPr indent="-355600" lvl="0" marL="457200" marR="0" rtl="0" algn="l">
              <a:lnSpc>
                <a:spcPct val="115000"/>
              </a:lnSpc>
              <a:spcBef>
                <a:spcPts val="0"/>
              </a:spcBef>
              <a:spcAft>
                <a:spcPts val="0"/>
              </a:spcAft>
              <a:buSzPts val="2000"/>
              <a:buFont typeface="PT Sans"/>
              <a:buChar char="●"/>
            </a:pPr>
            <a:r>
              <a:rPr lang="en" sz="2000">
                <a:latin typeface="PT Sans"/>
                <a:ea typeface="PT Sans"/>
                <a:cs typeface="PT Sans"/>
                <a:sym typeface="PT Sans"/>
              </a:rPr>
              <a:t>Provide notifications using Subject/BehaviorSubject/ReplaySubject</a:t>
            </a:r>
            <a:endParaRPr sz="2000">
              <a:latin typeface="PT Sans"/>
              <a:ea typeface="PT Sans"/>
              <a:cs typeface="PT Sans"/>
              <a:sym typeface="PT Sans"/>
            </a:endParaRPr>
          </a:p>
          <a:p>
            <a:pPr indent="0" lvl="0" marL="0" marR="0" rtl="0" algn="l">
              <a:lnSpc>
                <a:spcPct val="115000"/>
              </a:lnSpc>
              <a:spcBef>
                <a:spcPts val="600"/>
              </a:spcBef>
              <a:spcAft>
                <a:spcPts val="0"/>
              </a:spcAft>
              <a:buNone/>
            </a:pPr>
            <a:r>
              <a:t/>
            </a:r>
            <a:endParaRPr sz="2200">
              <a:latin typeface="PT Sans"/>
              <a:ea typeface="PT Sans"/>
              <a:cs typeface="PT Sans"/>
              <a:sym typeface="PT Sans"/>
            </a:endParaRPr>
          </a:p>
        </p:txBody>
      </p:sp>
      <p:sp>
        <p:nvSpPr>
          <p:cNvPr id="1897" name="Google Shape;1897;p222"/>
          <p:cNvSpPr/>
          <p:nvPr/>
        </p:nvSpPr>
        <p:spPr>
          <a:xfrm>
            <a:off x="2305225" y="4273891"/>
            <a:ext cx="1603200" cy="7158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Component</a:t>
            </a:r>
            <a:endParaRPr sz="1800">
              <a:solidFill>
                <a:schemeClr val="lt1"/>
              </a:solidFill>
            </a:endParaRPr>
          </a:p>
        </p:txBody>
      </p:sp>
      <p:sp>
        <p:nvSpPr>
          <p:cNvPr id="1898" name="Google Shape;1898;p222"/>
          <p:cNvSpPr/>
          <p:nvPr/>
        </p:nvSpPr>
        <p:spPr>
          <a:xfrm>
            <a:off x="5235582" y="3490575"/>
            <a:ext cx="1603200" cy="1122000"/>
          </a:xfrm>
          <a:prstGeom prst="rect">
            <a:avLst/>
          </a:prstGeom>
          <a:solidFill>
            <a:schemeClr val="accent6"/>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Service </a:t>
            </a:r>
            <a:endParaRPr sz="1800">
              <a:solidFill>
                <a:schemeClr val="lt1"/>
              </a:solidFill>
            </a:endParaRPr>
          </a:p>
        </p:txBody>
      </p:sp>
      <p:cxnSp>
        <p:nvCxnSpPr>
          <p:cNvPr id="1899" name="Google Shape;1899;p222"/>
          <p:cNvCxnSpPr>
            <a:stCxn id="1898" idx="1"/>
            <a:endCxn id="1897" idx="3"/>
          </p:cNvCxnSpPr>
          <p:nvPr/>
        </p:nvCxnSpPr>
        <p:spPr>
          <a:xfrm flipH="1">
            <a:off x="3908382" y="4051575"/>
            <a:ext cx="1327200" cy="580200"/>
          </a:xfrm>
          <a:prstGeom prst="straightConnector1">
            <a:avLst/>
          </a:prstGeom>
          <a:noFill/>
          <a:ln cap="flat" cmpd="sng" w="28575">
            <a:solidFill>
              <a:srgbClr val="000000"/>
            </a:solidFill>
            <a:prstDash val="solid"/>
            <a:round/>
            <a:headEnd len="med" w="med" type="none"/>
            <a:tailEnd len="med" w="med" type="triangle"/>
          </a:ln>
        </p:spPr>
      </p:cxnSp>
      <p:sp>
        <p:nvSpPr>
          <p:cNvPr id="1900" name="Google Shape;1900;p222"/>
          <p:cNvSpPr/>
          <p:nvPr/>
        </p:nvSpPr>
        <p:spPr>
          <a:xfrm>
            <a:off x="2305225" y="3176850"/>
            <a:ext cx="1603200" cy="7158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Component</a:t>
            </a:r>
            <a:endParaRPr sz="1800">
              <a:solidFill>
                <a:schemeClr val="lt1"/>
              </a:solidFill>
            </a:endParaRPr>
          </a:p>
        </p:txBody>
      </p:sp>
      <p:cxnSp>
        <p:nvCxnSpPr>
          <p:cNvPr id="1901" name="Google Shape;1901;p222"/>
          <p:cNvCxnSpPr>
            <a:stCxn id="1898" idx="1"/>
          </p:cNvCxnSpPr>
          <p:nvPr/>
        </p:nvCxnSpPr>
        <p:spPr>
          <a:xfrm rot="10800000">
            <a:off x="3908382" y="3567975"/>
            <a:ext cx="1327200" cy="4836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5" name="Shape 1905"/>
        <p:cNvGrpSpPr/>
        <p:nvPr/>
      </p:nvGrpSpPr>
      <p:grpSpPr>
        <a:xfrm>
          <a:off x="0" y="0"/>
          <a:ext cx="0" cy="0"/>
          <a:chOff x="0" y="0"/>
          <a:chExt cx="0" cy="0"/>
        </a:xfrm>
      </p:grpSpPr>
      <p:grpSp>
        <p:nvGrpSpPr>
          <p:cNvPr id="1906" name="Google Shape;1906;p223"/>
          <p:cNvGrpSpPr/>
          <p:nvPr/>
        </p:nvGrpSpPr>
        <p:grpSpPr>
          <a:xfrm>
            <a:off x="3396121" y="1937037"/>
            <a:ext cx="2817604" cy="1238379"/>
            <a:chOff x="2617251" y="3934445"/>
            <a:chExt cx="6184381" cy="2317326"/>
          </a:xfrm>
        </p:grpSpPr>
        <p:sp>
          <p:nvSpPr>
            <p:cNvPr id="1907" name="Google Shape;1907;p223"/>
            <p:cNvSpPr/>
            <p:nvPr/>
          </p:nvSpPr>
          <p:spPr>
            <a:xfrm>
              <a:off x="2617251" y="5297471"/>
              <a:ext cx="2594100" cy="9543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sp>
          <p:nvSpPr>
            <p:cNvPr id="1908" name="Google Shape;1908;p223"/>
            <p:cNvSpPr/>
            <p:nvPr/>
          </p:nvSpPr>
          <p:spPr>
            <a:xfrm>
              <a:off x="6664132" y="4624517"/>
              <a:ext cx="2137500" cy="960000"/>
            </a:xfrm>
            <a:prstGeom prst="rect">
              <a:avLst/>
            </a:prstGeom>
            <a:solidFill>
              <a:schemeClr val="accent6"/>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Service </a:t>
              </a:r>
              <a:endParaRPr b="0" i="0" sz="1500" u="none" cap="none" strike="noStrike">
                <a:solidFill>
                  <a:schemeClr val="lt1"/>
                </a:solidFill>
                <a:latin typeface="Arial"/>
                <a:ea typeface="Arial"/>
                <a:cs typeface="Arial"/>
                <a:sym typeface="Arial"/>
              </a:endParaRPr>
            </a:p>
          </p:txBody>
        </p:sp>
        <p:cxnSp>
          <p:nvCxnSpPr>
            <p:cNvPr id="1909" name="Google Shape;1909;p223"/>
            <p:cNvCxnSpPr>
              <a:stCxn id="1908" idx="1"/>
              <a:endCxn id="1907" idx="3"/>
            </p:cNvCxnSpPr>
            <p:nvPr/>
          </p:nvCxnSpPr>
          <p:spPr>
            <a:xfrm flipH="1">
              <a:off x="5211532" y="5104517"/>
              <a:ext cx="1452600" cy="670200"/>
            </a:xfrm>
            <a:prstGeom prst="straightConnector1">
              <a:avLst/>
            </a:prstGeom>
            <a:noFill/>
            <a:ln cap="flat" cmpd="sng" w="28575">
              <a:solidFill>
                <a:srgbClr val="000000"/>
              </a:solidFill>
              <a:prstDash val="solid"/>
              <a:round/>
              <a:headEnd len="sm" w="sm" type="none"/>
              <a:tailEnd len="med" w="med" type="triangle"/>
            </a:ln>
          </p:spPr>
        </p:cxnSp>
        <p:sp>
          <p:nvSpPr>
            <p:cNvPr id="1910" name="Google Shape;1910;p223"/>
            <p:cNvSpPr/>
            <p:nvPr/>
          </p:nvSpPr>
          <p:spPr>
            <a:xfrm>
              <a:off x="2646084" y="3934445"/>
              <a:ext cx="2594100" cy="9543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cxnSp>
          <p:nvCxnSpPr>
            <p:cNvPr id="1911" name="Google Shape;1911;p223"/>
            <p:cNvCxnSpPr>
              <a:stCxn id="1908" idx="1"/>
              <a:endCxn id="1910" idx="3"/>
            </p:cNvCxnSpPr>
            <p:nvPr/>
          </p:nvCxnSpPr>
          <p:spPr>
            <a:xfrm rot="10800000">
              <a:off x="5239732" y="4411817"/>
              <a:ext cx="1424400" cy="692700"/>
            </a:xfrm>
            <a:prstGeom prst="straightConnector1">
              <a:avLst/>
            </a:prstGeom>
            <a:noFill/>
            <a:ln cap="flat" cmpd="sng" w="28575">
              <a:solidFill>
                <a:srgbClr val="000000"/>
              </a:solidFill>
              <a:prstDash val="solid"/>
              <a:round/>
              <a:headEnd len="sm" w="sm" type="none"/>
              <a:tailEnd len="med" w="med" type="triangle"/>
            </a:ln>
          </p:spPr>
        </p:cxnSp>
      </p:grpSp>
      <p:grpSp>
        <p:nvGrpSpPr>
          <p:cNvPr id="1912" name="Google Shape;1912;p223"/>
          <p:cNvGrpSpPr/>
          <p:nvPr/>
        </p:nvGrpSpPr>
        <p:grpSpPr>
          <a:xfrm>
            <a:off x="315467" y="328930"/>
            <a:ext cx="2998745" cy="1238379"/>
            <a:chOff x="2219663" y="3934445"/>
            <a:chExt cx="6581969" cy="2317326"/>
          </a:xfrm>
        </p:grpSpPr>
        <p:sp>
          <p:nvSpPr>
            <p:cNvPr id="1913" name="Google Shape;1913;p223"/>
            <p:cNvSpPr/>
            <p:nvPr/>
          </p:nvSpPr>
          <p:spPr>
            <a:xfrm>
              <a:off x="2219663" y="5297471"/>
              <a:ext cx="2991600" cy="9543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sp>
          <p:nvSpPr>
            <p:cNvPr id="1914" name="Google Shape;1914;p223"/>
            <p:cNvSpPr/>
            <p:nvPr/>
          </p:nvSpPr>
          <p:spPr>
            <a:xfrm>
              <a:off x="6664132" y="4624517"/>
              <a:ext cx="2137500" cy="960000"/>
            </a:xfrm>
            <a:prstGeom prst="rect">
              <a:avLst/>
            </a:prstGeom>
            <a:solidFill>
              <a:schemeClr val="accent1"/>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Service </a:t>
              </a:r>
              <a:endParaRPr b="0" i="0" sz="1500" u="none" cap="none" strike="noStrike">
                <a:solidFill>
                  <a:schemeClr val="lt1"/>
                </a:solidFill>
                <a:latin typeface="Arial"/>
                <a:ea typeface="Arial"/>
                <a:cs typeface="Arial"/>
                <a:sym typeface="Arial"/>
              </a:endParaRPr>
            </a:p>
          </p:txBody>
        </p:sp>
        <p:cxnSp>
          <p:nvCxnSpPr>
            <p:cNvPr id="1915" name="Google Shape;1915;p223"/>
            <p:cNvCxnSpPr>
              <a:stCxn id="1914" idx="1"/>
              <a:endCxn id="1913" idx="3"/>
            </p:cNvCxnSpPr>
            <p:nvPr/>
          </p:nvCxnSpPr>
          <p:spPr>
            <a:xfrm flipH="1">
              <a:off x="5211532" y="5104517"/>
              <a:ext cx="1452600" cy="670200"/>
            </a:xfrm>
            <a:prstGeom prst="straightConnector1">
              <a:avLst/>
            </a:prstGeom>
            <a:noFill/>
            <a:ln cap="flat" cmpd="sng" w="28575">
              <a:solidFill>
                <a:srgbClr val="000000"/>
              </a:solidFill>
              <a:prstDash val="solid"/>
              <a:round/>
              <a:headEnd len="sm" w="sm" type="none"/>
              <a:tailEnd len="med" w="med" type="triangle"/>
            </a:ln>
          </p:spPr>
        </p:cxnSp>
        <p:sp>
          <p:nvSpPr>
            <p:cNvPr id="1916" name="Google Shape;1916;p223"/>
            <p:cNvSpPr/>
            <p:nvPr/>
          </p:nvSpPr>
          <p:spPr>
            <a:xfrm>
              <a:off x="2248496" y="3934445"/>
              <a:ext cx="2991600" cy="9543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cxnSp>
          <p:nvCxnSpPr>
            <p:cNvPr id="1917" name="Google Shape;1917;p223"/>
            <p:cNvCxnSpPr>
              <a:stCxn id="1914" idx="1"/>
              <a:endCxn id="1916" idx="3"/>
            </p:cNvCxnSpPr>
            <p:nvPr/>
          </p:nvCxnSpPr>
          <p:spPr>
            <a:xfrm rot="10800000">
              <a:off x="5239732" y="4411817"/>
              <a:ext cx="1424400" cy="692700"/>
            </a:xfrm>
            <a:prstGeom prst="straightConnector1">
              <a:avLst/>
            </a:prstGeom>
            <a:noFill/>
            <a:ln cap="flat" cmpd="sng" w="28575">
              <a:solidFill>
                <a:srgbClr val="000000"/>
              </a:solidFill>
              <a:prstDash val="solid"/>
              <a:round/>
              <a:headEnd len="sm" w="sm" type="none"/>
              <a:tailEnd len="med" w="med" type="triangle"/>
            </a:ln>
          </p:spPr>
        </p:cxnSp>
      </p:grpSp>
      <p:grpSp>
        <p:nvGrpSpPr>
          <p:cNvPr id="1918" name="Google Shape;1918;p223"/>
          <p:cNvGrpSpPr/>
          <p:nvPr/>
        </p:nvGrpSpPr>
        <p:grpSpPr>
          <a:xfrm>
            <a:off x="5917420" y="438110"/>
            <a:ext cx="2898019" cy="1238379"/>
            <a:chOff x="2440747" y="3934445"/>
            <a:chExt cx="6360885" cy="2317326"/>
          </a:xfrm>
        </p:grpSpPr>
        <p:sp>
          <p:nvSpPr>
            <p:cNvPr id="1919" name="Google Shape;1919;p223"/>
            <p:cNvSpPr/>
            <p:nvPr/>
          </p:nvSpPr>
          <p:spPr>
            <a:xfrm>
              <a:off x="2440747" y="5297471"/>
              <a:ext cx="2770500" cy="9543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sp>
          <p:nvSpPr>
            <p:cNvPr id="1920" name="Google Shape;1920;p223"/>
            <p:cNvSpPr/>
            <p:nvPr/>
          </p:nvSpPr>
          <p:spPr>
            <a:xfrm>
              <a:off x="6664132" y="4624517"/>
              <a:ext cx="2137500" cy="960000"/>
            </a:xfrm>
            <a:prstGeom prst="rect">
              <a:avLst/>
            </a:prstGeom>
            <a:solidFill>
              <a:srgbClr val="7030A0"/>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Service </a:t>
              </a:r>
              <a:endParaRPr b="0" i="0" sz="1500" u="none" cap="none" strike="noStrike">
                <a:solidFill>
                  <a:schemeClr val="lt1"/>
                </a:solidFill>
                <a:latin typeface="Arial"/>
                <a:ea typeface="Arial"/>
                <a:cs typeface="Arial"/>
                <a:sym typeface="Arial"/>
              </a:endParaRPr>
            </a:p>
          </p:txBody>
        </p:sp>
        <p:cxnSp>
          <p:nvCxnSpPr>
            <p:cNvPr id="1921" name="Google Shape;1921;p223"/>
            <p:cNvCxnSpPr>
              <a:stCxn id="1920" idx="1"/>
              <a:endCxn id="1919" idx="3"/>
            </p:cNvCxnSpPr>
            <p:nvPr/>
          </p:nvCxnSpPr>
          <p:spPr>
            <a:xfrm flipH="1">
              <a:off x="5211532" y="5104517"/>
              <a:ext cx="1452600" cy="670200"/>
            </a:xfrm>
            <a:prstGeom prst="straightConnector1">
              <a:avLst/>
            </a:prstGeom>
            <a:noFill/>
            <a:ln cap="flat" cmpd="sng" w="28575">
              <a:solidFill>
                <a:srgbClr val="000000"/>
              </a:solidFill>
              <a:prstDash val="solid"/>
              <a:round/>
              <a:headEnd len="sm" w="sm" type="none"/>
              <a:tailEnd len="med" w="med" type="triangle"/>
            </a:ln>
          </p:spPr>
        </p:cxnSp>
        <p:sp>
          <p:nvSpPr>
            <p:cNvPr id="1922" name="Google Shape;1922;p223"/>
            <p:cNvSpPr/>
            <p:nvPr/>
          </p:nvSpPr>
          <p:spPr>
            <a:xfrm>
              <a:off x="2469580" y="3934445"/>
              <a:ext cx="2770500" cy="9543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cxnSp>
          <p:nvCxnSpPr>
            <p:cNvPr id="1923" name="Google Shape;1923;p223"/>
            <p:cNvCxnSpPr>
              <a:stCxn id="1920" idx="1"/>
              <a:endCxn id="1922" idx="3"/>
            </p:cNvCxnSpPr>
            <p:nvPr/>
          </p:nvCxnSpPr>
          <p:spPr>
            <a:xfrm rot="10800000">
              <a:off x="5239732" y="4411817"/>
              <a:ext cx="1424400" cy="692700"/>
            </a:xfrm>
            <a:prstGeom prst="straightConnector1">
              <a:avLst/>
            </a:prstGeom>
            <a:noFill/>
            <a:ln cap="flat" cmpd="sng" w="28575">
              <a:solidFill>
                <a:srgbClr val="000000"/>
              </a:solidFill>
              <a:prstDash val="solid"/>
              <a:round/>
              <a:headEnd len="sm" w="sm" type="none"/>
              <a:tailEnd len="med" w="med" type="triangle"/>
            </a:ln>
          </p:spPr>
        </p:cxnSp>
      </p:grpSp>
      <p:grpSp>
        <p:nvGrpSpPr>
          <p:cNvPr id="1924" name="Google Shape;1924;p223"/>
          <p:cNvGrpSpPr/>
          <p:nvPr/>
        </p:nvGrpSpPr>
        <p:grpSpPr>
          <a:xfrm>
            <a:off x="5930556" y="3407624"/>
            <a:ext cx="2898019" cy="1238379"/>
            <a:chOff x="2440747" y="3934445"/>
            <a:chExt cx="6360885" cy="2317326"/>
          </a:xfrm>
        </p:grpSpPr>
        <p:sp>
          <p:nvSpPr>
            <p:cNvPr id="1925" name="Google Shape;1925;p223"/>
            <p:cNvSpPr/>
            <p:nvPr/>
          </p:nvSpPr>
          <p:spPr>
            <a:xfrm>
              <a:off x="2440747" y="5297471"/>
              <a:ext cx="2770500" cy="9543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sp>
          <p:nvSpPr>
            <p:cNvPr id="1926" name="Google Shape;1926;p223"/>
            <p:cNvSpPr/>
            <p:nvPr/>
          </p:nvSpPr>
          <p:spPr>
            <a:xfrm>
              <a:off x="6664132" y="4624517"/>
              <a:ext cx="2137500" cy="960000"/>
            </a:xfrm>
            <a:prstGeom prst="rect">
              <a:avLst/>
            </a:prstGeom>
            <a:solidFill>
              <a:srgbClr val="7F7F7F"/>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Service </a:t>
              </a:r>
              <a:endParaRPr b="0" i="0" sz="1500" u="none" cap="none" strike="noStrike">
                <a:solidFill>
                  <a:schemeClr val="lt1"/>
                </a:solidFill>
                <a:latin typeface="Arial"/>
                <a:ea typeface="Arial"/>
                <a:cs typeface="Arial"/>
                <a:sym typeface="Arial"/>
              </a:endParaRPr>
            </a:p>
          </p:txBody>
        </p:sp>
        <p:cxnSp>
          <p:nvCxnSpPr>
            <p:cNvPr id="1927" name="Google Shape;1927;p223"/>
            <p:cNvCxnSpPr>
              <a:stCxn id="1926" idx="1"/>
              <a:endCxn id="1925" idx="3"/>
            </p:cNvCxnSpPr>
            <p:nvPr/>
          </p:nvCxnSpPr>
          <p:spPr>
            <a:xfrm flipH="1">
              <a:off x="5211532" y="5104517"/>
              <a:ext cx="1452600" cy="670200"/>
            </a:xfrm>
            <a:prstGeom prst="straightConnector1">
              <a:avLst/>
            </a:prstGeom>
            <a:noFill/>
            <a:ln cap="flat" cmpd="sng" w="28575">
              <a:solidFill>
                <a:srgbClr val="000000"/>
              </a:solidFill>
              <a:prstDash val="solid"/>
              <a:round/>
              <a:headEnd len="sm" w="sm" type="none"/>
              <a:tailEnd len="med" w="med" type="triangle"/>
            </a:ln>
          </p:spPr>
        </p:cxnSp>
        <p:sp>
          <p:nvSpPr>
            <p:cNvPr id="1928" name="Google Shape;1928;p223"/>
            <p:cNvSpPr/>
            <p:nvPr/>
          </p:nvSpPr>
          <p:spPr>
            <a:xfrm>
              <a:off x="2469580" y="3934445"/>
              <a:ext cx="2770500" cy="9543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cxnSp>
          <p:nvCxnSpPr>
            <p:cNvPr id="1929" name="Google Shape;1929;p223"/>
            <p:cNvCxnSpPr>
              <a:stCxn id="1926" idx="1"/>
              <a:endCxn id="1928" idx="3"/>
            </p:cNvCxnSpPr>
            <p:nvPr/>
          </p:nvCxnSpPr>
          <p:spPr>
            <a:xfrm rot="10800000">
              <a:off x="5239732" y="4411817"/>
              <a:ext cx="1424400" cy="692700"/>
            </a:xfrm>
            <a:prstGeom prst="straightConnector1">
              <a:avLst/>
            </a:prstGeom>
            <a:noFill/>
            <a:ln cap="flat" cmpd="sng" w="28575">
              <a:solidFill>
                <a:srgbClr val="000000"/>
              </a:solidFill>
              <a:prstDash val="solid"/>
              <a:round/>
              <a:headEnd len="sm" w="sm" type="none"/>
              <a:tailEnd len="med" w="med" type="triangle"/>
            </a:ln>
          </p:spPr>
        </p:cxnSp>
      </p:grpSp>
      <p:grpSp>
        <p:nvGrpSpPr>
          <p:cNvPr id="1930" name="Google Shape;1930;p223"/>
          <p:cNvGrpSpPr/>
          <p:nvPr/>
        </p:nvGrpSpPr>
        <p:grpSpPr>
          <a:xfrm>
            <a:off x="496390" y="3582404"/>
            <a:ext cx="2912872" cy="1238379"/>
            <a:chOff x="2408147" y="3934445"/>
            <a:chExt cx="6393485" cy="2317326"/>
          </a:xfrm>
        </p:grpSpPr>
        <p:sp>
          <p:nvSpPr>
            <p:cNvPr id="1931" name="Google Shape;1931;p223"/>
            <p:cNvSpPr/>
            <p:nvPr/>
          </p:nvSpPr>
          <p:spPr>
            <a:xfrm>
              <a:off x="2408147" y="5297471"/>
              <a:ext cx="2803200" cy="9543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sp>
          <p:nvSpPr>
            <p:cNvPr id="1932" name="Google Shape;1932;p223"/>
            <p:cNvSpPr/>
            <p:nvPr/>
          </p:nvSpPr>
          <p:spPr>
            <a:xfrm>
              <a:off x="6664132" y="4624517"/>
              <a:ext cx="2137500" cy="960000"/>
            </a:xfrm>
            <a:prstGeom prst="rect">
              <a:avLst/>
            </a:prstGeom>
            <a:solidFill>
              <a:schemeClr val="accent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Service </a:t>
              </a:r>
              <a:endParaRPr b="0" i="0" sz="1500" u="none" cap="none" strike="noStrike">
                <a:solidFill>
                  <a:schemeClr val="lt1"/>
                </a:solidFill>
                <a:latin typeface="Arial"/>
                <a:ea typeface="Arial"/>
                <a:cs typeface="Arial"/>
                <a:sym typeface="Arial"/>
              </a:endParaRPr>
            </a:p>
          </p:txBody>
        </p:sp>
        <p:cxnSp>
          <p:nvCxnSpPr>
            <p:cNvPr id="1933" name="Google Shape;1933;p223"/>
            <p:cNvCxnSpPr>
              <a:stCxn id="1932" idx="1"/>
              <a:endCxn id="1931" idx="3"/>
            </p:cNvCxnSpPr>
            <p:nvPr/>
          </p:nvCxnSpPr>
          <p:spPr>
            <a:xfrm flipH="1">
              <a:off x="5211532" y="5104517"/>
              <a:ext cx="1452600" cy="670200"/>
            </a:xfrm>
            <a:prstGeom prst="straightConnector1">
              <a:avLst/>
            </a:prstGeom>
            <a:noFill/>
            <a:ln cap="flat" cmpd="sng" w="28575">
              <a:solidFill>
                <a:srgbClr val="000000"/>
              </a:solidFill>
              <a:prstDash val="solid"/>
              <a:round/>
              <a:headEnd len="sm" w="sm" type="none"/>
              <a:tailEnd len="med" w="med" type="triangle"/>
            </a:ln>
          </p:spPr>
        </p:cxnSp>
        <p:sp>
          <p:nvSpPr>
            <p:cNvPr id="1934" name="Google Shape;1934;p223"/>
            <p:cNvSpPr/>
            <p:nvPr/>
          </p:nvSpPr>
          <p:spPr>
            <a:xfrm>
              <a:off x="2436980" y="3934445"/>
              <a:ext cx="2803200" cy="9543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cxnSp>
          <p:nvCxnSpPr>
            <p:cNvPr id="1935" name="Google Shape;1935;p223"/>
            <p:cNvCxnSpPr>
              <a:stCxn id="1932" idx="1"/>
              <a:endCxn id="1934" idx="3"/>
            </p:cNvCxnSpPr>
            <p:nvPr/>
          </p:nvCxnSpPr>
          <p:spPr>
            <a:xfrm rot="10800000">
              <a:off x="5239732" y="4411817"/>
              <a:ext cx="1424400" cy="692700"/>
            </a:xfrm>
            <a:prstGeom prst="straightConnector1">
              <a:avLst/>
            </a:prstGeom>
            <a:noFill/>
            <a:ln cap="flat" cmpd="sng" w="28575">
              <a:solidFill>
                <a:srgbClr val="000000"/>
              </a:solidFill>
              <a:prstDash val="solid"/>
              <a:round/>
              <a:headEnd len="sm" w="sm" type="none"/>
              <a:tailEnd len="med" w="med" type="triangle"/>
            </a:ln>
          </p:spPr>
        </p:cxnSp>
      </p:grpSp>
      <p:cxnSp>
        <p:nvCxnSpPr>
          <p:cNvPr id="1936" name="Google Shape;1936;p223"/>
          <p:cNvCxnSpPr>
            <a:stCxn id="1932" idx="3"/>
          </p:cNvCxnSpPr>
          <p:nvPr/>
        </p:nvCxnSpPr>
        <p:spPr>
          <a:xfrm flipH="1" rot="10800000">
            <a:off x="3409262" y="3138490"/>
            <a:ext cx="595500" cy="1069200"/>
          </a:xfrm>
          <a:prstGeom prst="curvedConnector2">
            <a:avLst/>
          </a:prstGeom>
          <a:noFill/>
          <a:ln cap="flat" cmpd="sng" w="28575">
            <a:solidFill>
              <a:schemeClr val="dk1"/>
            </a:solidFill>
            <a:prstDash val="solid"/>
            <a:round/>
            <a:headEnd len="sm" w="sm" type="none"/>
            <a:tailEnd len="lg" w="lg" type="triangle"/>
          </a:ln>
        </p:spPr>
      </p:cxnSp>
      <p:cxnSp>
        <p:nvCxnSpPr>
          <p:cNvPr id="1937" name="Google Shape;1937;p223"/>
          <p:cNvCxnSpPr>
            <a:stCxn id="1914" idx="2"/>
            <a:endCxn id="1910" idx="1"/>
          </p:cNvCxnSpPr>
          <p:nvPr/>
        </p:nvCxnSpPr>
        <p:spPr>
          <a:xfrm flipH="1" rot="-5400000">
            <a:off x="2627639" y="1410378"/>
            <a:ext cx="981300" cy="582000"/>
          </a:xfrm>
          <a:prstGeom prst="curvedConnector2">
            <a:avLst/>
          </a:prstGeom>
          <a:noFill/>
          <a:ln cap="flat" cmpd="sng" w="28575">
            <a:solidFill>
              <a:schemeClr val="dk1"/>
            </a:solidFill>
            <a:prstDash val="solid"/>
            <a:round/>
            <a:headEnd len="sm" w="sm"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2"/>
                                        </p:tgtEl>
                                        <p:attrNameLst>
                                          <p:attrName>style.visibility</p:attrName>
                                        </p:attrNameLst>
                                      </p:cBhvr>
                                      <p:to>
                                        <p:strVal val="visible"/>
                                      </p:to>
                                    </p:set>
                                    <p:animEffect filter="fade" transition="in">
                                      <p:cBhvr>
                                        <p:cTn dur="500"/>
                                        <p:tgtEl>
                                          <p:spTgt spid="19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8"/>
                                        </p:tgtEl>
                                        <p:attrNameLst>
                                          <p:attrName>style.visibility</p:attrName>
                                        </p:attrNameLst>
                                      </p:cBhvr>
                                      <p:to>
                                        <p:strVal val="visible"/>
                                      </p:to>
                                    </p:set>
                                    <p:animEffect filter="fade" transition="in">
                                      <p:cBhvr>
                                        <p:cTn dur="500"/>
                                        <p:tgtEl>
                                          <p:spTgt spid="1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4"/>
                                        </p:tgtEl>
                                        <p:attrNameLst>
                                          <p:attrName>style.visibility</p:attrName>
                                        </p:attrNameLst>
                                      </p:cBhvr>
                                      <p:to>
                                        <p:strVal val="visible"/>
                                      </p:to>
                                    </p:set>
                                    <p:animEffect filter="fade" transition="in">
                                      <p:cBhvr>
                                        <p:cTn dur="500"/>
                                        <p:tgtEl>
                                          <p:spTgt spid="19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0"/>
                                        </p:tgtEl>
                                        <p:attrNameLst>
                                          <p:attrName>style.visibility</p:attrName>
                                        </p:attrNameLst>
                                      </p:cBhvr>
                                      <p:to>
                                        <p:strVal val="visible"/>
                                      </p:to>
                                    </p:set>
                                    <p:animEffect filter="fade" transition="in">
                                      <p:cBhvr>
                                        <p:cTn dur="500"/>
                                        <p:tgtEl>
                                          <p:spTgt spid="19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6"/>
                                        </p:tgtEl>
                                        <p:attrNameLst>
                                          <p:attrName>style.visibility</p:attrName>
                                        </p:attrNameLst>
                                      </p:cBhvr>
                                      <p:to>
                                        <p:strVal val="visible"/>
                                      </p:to>
                                    </p:set>
                                    <p:animEffect filter="fade" transition="in">
                                      <p:cBhvr>
                                        <p:cTn dur="500"/>
                                        <p:tgtEl>
                                          <p:spTgt spid="19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7"/>
                                        </p:tgtEl>
                                        <p:attrNameLst>
                                          <p:attrName>style.visibility</p:attrName>
                                        </p:attrNameLst>
                                      </p:cBhvr>
                                      <p:to>
                                        <p:strVal val="visible"/>
                                      </p:to>
                                    </p:set>
                                    <p:animEffect filter="fade" transition="in">
                                      <p:cBhvr>
                                        <p:cTn dur="500"/>
                                        <p:tgtEl>
                                          <p:spTgt spid="19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10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Usage Scenario: Type a Property</a:t>
            </a:r>
            <a:endParaRPr/>
          </a:p>
        </p:txBody>
      </p:sp>
      <p:sp>
        <p:nvSpPr>
          <p:cNvPr id="563" name="Google Shape;563;p107"/>
          <p:cNvSpPr/>
          <p:nvPr/>
        </p:nvSpPr>
        <p:spPr>
          <a:xfrm>
            <a:off x="4860054" y="1390650"/>
            <a:ext cx="3727200" cy="407700"/>
          </a:xfrm>
          <a:prstGeom prst="rect">
            <a:avLst/>
          </a:prstGeom>
          <a:solidFill>
            <a:srgbClr val="00B050"/>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Type a Property</a:t>
            </a:r>
            <a:endParaRPr sz="1800">
              <a:solidFill>
                <a:schemeClr val="lt1"/>
              </a:solidFill>
              <a:latin typeface="Tahoma"/>
              <a:ea typeface="Tahoma"/>
              <a:cs typeface="Tahoma"/>
              <a:sym typeface="Tahoma"/>
            </a:endParaRPr>
          </a:p>
        </p:txBody>
      </p:sp>
      <p:sp>
        <p:nvSpPr>
          <p:cNvPr id="564" name="Google Shape;564;p107"/>
          <p:cNvSpPr txBox="1"/>
          <p:nvPr/>
        </p:nvSpPr>
        <p:spPr>
          <a:xfrm>
            <a:off x="4860050" y="1798350"/>
            <a:ext cx="3727200" cy="3117900"/>
          </a:xfrm>
          <a:prstGeom prst="rect">
            <a:avLst/>
          </a:prstGeom>
          <a:solidFill>
            <a:srgbClr val="F3F3F3"/>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1800">
                <a:solidFill>
                  <a:schemeClr val="dk1"/>
                </a:solidFill>
                <a:latin typeface="Consolas"/>
                <a:ea typeface="Consolas"/>
                <a:cs typeface="Consolas"/>
                <a:sym typeface="Consolas"/>
              </a:rPr>
              <a:t>class MyClass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r>
              <a:rPr lang="en" sz="1800">
                <a:solidFill>
                  <a:schemeClr val="dk1"/>
                </a:solidFill>
                <a:latin typeface="Consolas"/>
                <a:ea typeface="Consolas"/>
                <a:cs typeface="Consolas"/>
                <a:sym typeface="Consolas"/>
              </a:rPr>
              <a:t>customer: </a:t>
            </a:r>
            <a:r>
              <a:rPr lang="en" sz="1800">
                <a:solidFill>
                  <a:srgbClr val="0070C0"/>
                </a:solidFill>
                <a:latin typeface="Consolas"/>
                <a:ea typeface="Consolas"/>
                <a:cs typeface="Consolas"/>
                <a:sym typeface="Consolas"/>
              </a:rPr>
              <a:t>Customer</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800">
                <a:solidFill>
                  <a:schemeClr val="dk1"/>
                </a:solidFill>
                <a:latin typeface="Consolas"/>
                <a:ea typeface="Consolas"/>
                <a:cs typeface="Consolas"/>
                <a:sym typeface="Consolas"/>
              </a:rPr>
              <a:t>  order: </a:t>
            </a:r>
            <a:r>
              <a:rPr lang="en" sz="1800">
                <a:solidFill>
                  <a:srgbClr val="0070C0"/>
                </a:solidFill>
                <a:latin typeface="Consolas"/>
                <a:ea typeface="Consolas"/>
                <a:cs typeface="Consolas"/>
                <a:sym typeface="Consolas"/>
              </a:rPr>
              <a:t>Order</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sp>
        <p:nvSpPr>
          <p:cNvPr id="565" name="Google Shape;565;p107"/>
          <p:cNvSpPr/>
          <p:nvPr/>
        </p:nvSpPr>
        <p:spPr>
          <a:xfrm>
            <a:off x="533404" y="1390650"/>
            <a:ext cx="3727200" cy="407700"/>
          </a:xfrm>
          <a:prstGeom prst="rect">
            <a:avLst/>
          </a:prstGeom>
          <a:solidFill>
            <a:srgbClr val="666666"/>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Interface</a:t>
            </a:r>
            <a:endParaRPr sz="1800">
              <a:solidFill>
                <a:schemeClr val="lt1"/>
              </a:solidFill>
              <a:latin typeface="Tahoma"/>
              <a:ea typeface="Tahoma"/>
              <a:cs typeface="Tahoma"/>
              <a:sym typeface="Tahoma"/>
            </a:endParaRPr>
          </a:p>
        </p:txBody>
      </p:sp>
      <p:sp>
        <p:nvSpPr>
          <p:cNvPr id="566" name="Google Shape;566;p107"/>
          <p:cNvSpPr txBox="1"/>
          <p:nvPr/>
        </p:nvSpPr>
        <p:spPr>
          <a:xfrm>
            <a:off x="533400" y="1798350"/>
            <a:ext cx="3727200" cy="3117900"/>
          </a:xfrm>
          <a:prstGeom prst="rect">
            <a:avLst/>
          </a:prstGeom>
          <a:solidFill>
            <a:srgbClr val="F3F3F3"/>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e</a:t>
            </a:r>
            <a:r>
              <a:rPr lang="en" sz="1600">
                <a:solidFill>
                  <a:schemeClr val="dk1"/>
                </a:solidFill>
                <a:latin typeface="Consolas"/>
                <a:ea typeface="Consolas"/>
                <a:cs typeface="Consolas"/>
                <a:sym typeface="Consolas"/>
              </a:rPr>
              <a:t>xport </a:t>
            </a:r>
            <a:r>
              <a:rPr lang="en" sz="1600">
                <a:solidFill>
                  <a:srgbClr val="0070C0"/>
                </a:solidFill>
                <a:latin typeface="Consolas"/>
                <a:ea typeface="Consolas"/>
                <a:cs typeface="Consolas"/>
                <a:sym typeface="Consolas"/>
              </a:rPr>
              <a:t>interface Customer</a:t>
            </a:r>
            <a:r>
              <a:rPr lang="en" sz="1600">
                <a:solidFill>
                  <a:schemeClr val="dk1"/>
                </a:solidFill>
                <a:latin typeface="Consolas"/>
                <a:ea typeface="Consolas"/>
                <a:cs typeface="Consolas"/>
                <a:sym typeface="Consolas"/>
              </a:rPr>
              <a:t>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    id: number;</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    name: string;</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    address: string;</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e</a:t>
            </a:r>
            <a:r>
              <a:rPr lang="en" sz="1600">
                <a:solidFill>
                  <a:schemeClr val="dk1"/>
                </a:solidFill>
                <a:latin typeface="Consolas"/>
                <a:ea typeface="Consolas"/>
                <a:cs typeface="Consolas"/>
                <a:sym typeface="Consolas"/>
              </a:rPr>
              <a:t>xport </a:t>
            </a:r>
            <a:r>
              <a:rPr lang="en" sz="1600">
                <a:solidFill>
                  <a:srgbClr val="0070C0"/>
                </a:solidFill>
                <a:latin typeface="Consolas"/>
                <a:ea typeface="Consolas"/>
                <a:cs typeface="Consolas"/>
                <a:sym typeface="Consolas"/>
              </a:rPr>
              <a:t>i</a:t>
            </a:r>
            <a:r>
              <a:rPr lang="en" sz="1600">
                <a:solidFill>
                  <a:srgbClr val="0070C0"/>
                </a:solidFill>
                <a:latin typeface="Consolas"/>
                <a:ea typeface="Consolas"/>
                <a:cs typeface="Consolas"/>
                <a:sym typeface="Consolas"/>
              </a:rPr>
              <a:t>nterface Order</a:t>
            </a:r>
            <a:r>
              <a:rPr lang="en" sz="1600">
                <a:solidFill>
                  <a:schemeClr val="dk1"/>
                </a:solidFill>
                <a:latin typeface="Consolas"/>
                <a:ea typeface="Consolas"/>
                <a:cs typeface="Consolas"/>
                <a:sym typeface="Consolas"/>
              </a:rPr>
              <a:t>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    </a:t>
            </a:r>
            <a:r>
              <a:rPr lang="en" sz="1600">
                <a:solidFill>
                  <a:schemeClr val="dk1"/>
                </a:solidFill>
                <a:latin typeface="Consolas"/>
                <a:ea typeface="Consolas"/>
                <a:cs typeface="Consolas"/>
                <a:sym typeface="Consolas"/>
              </a:rPr>
              <a:t>i</a:t>
            </a:r>
            <a:r>
              <a:rPr lang="en" sz="1600">
                <a:solidFill>
                  <a:schemeClr val="dk1"/>
                </a:solidFill>
                <a:latin typeface="Consolas"/>
                <a:ea typeface="Consolas"/>
                <a:cs typeface="Consolas"/>
                <a:sym typeface="Consolas"/>
              </a:rPr>
              <a:t>d: number;</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    </a:t>
            </a:r>
            <a:r>
              <a:rPr lang="en" sz="1600">
                <a:solidFill>
                  <a:schemeClr val="dk1"/>
                </a:solidFill>
                <a:latin typeface="Consolas"/>
                <a:ea typeface="Consolas"/>
                <a:cs typeface="Consolas"/>
                <a:sym typeface="Consolas"/>
              </a:rPr>
              <a:t>p</a:t>
            </a:r>
            <a:r>
              <a:rPr lang="en" sz="1600">
                <a:solidFill>
                  <a:schemeClr val="dk1"/>
                </a:solidFill>
                <a:latin typeface="Consolas"/>
                <a:ea typeface="Consolas"/>
                <a:cs typeface="Consolas"/>
                <a:sym typeface="Consolas"/>
              </a:rPr>
              <a:t>roductId: number;</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    </a:t>
            </a:r>
            <a:r>
              <a:rPr lang="en" sz="1600">
                <a:solidFill>
                  <a:schemeClr val="dk1"/>
                </a:solidFill>
                <a:latin typeface="Consolas"/>
                <a:ea typeface="Consolas"/>
                <a:cs typeface="Consolas"/>
                <a:sym typeface="Consolas"/>
              </a:rPr>
              <a:t>q</a:t>
            </a:r>
            <a:r>
              <a:rPr lang="en" sz="1600">
                <a:solidFill>
                  <a:schemeClr val="dk1"/>
                </a:solidFill>
                <a:latin typeface="Consolas"/>
                <a:ea typeface="Consolas"/>
                <a:cs typeface="Consolas"/>
                <a:sym typeface="Consolas"/>
              </a:rPr>
              <a:t>uantity: number;</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xEl>
                                              <p:pRg end="0" st="0"/>
                                            </p:txEl>
                                          </p:spTgt>
                                        </p:tgtEl>
                                        <p:attrNameLst>
                                          <p:attrName>style.visibility</p:attrName>
                                        </p:attrNameLst>
                                      </p:cBhvr>
                                      <p:to>
                                        <p:strVal val="visible"/>
                                      </p:to>
                                    </p:set>
                                    <p:animEffect filter="fade" transition="in">
                                      <p:cBhvr>
                                        <p:cTn dur="1000"/>
                                        <p:tgtEl>
                                          <p:spTgt spid="5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xEl>
                                              <p:pRg end="1" st="1"/>
                                            </p:txEl>
                                          </p:spTgt>
                                        </p:tgtEl>
                                        <p:attrNameLst>
                                          <p:attrName>style.visibility</p:attrName>
                                        </p:attrNameLst>
                                      </p:cBhvr>
                                      <p:to>
                                        <p:strVal val="visible"/>
                                      </p:to>
                                    </p:set>
                                    <p:animEffect filter="fade" transition="in">
                                      <p:cBhvr>
                                        <p:cTn dur="1000"/>
                                        <p:tgtEl>
                                          <p:spTgt spid="5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xEl>
                                              <p:pRg end="2" st="2"/>
                                            </p:txEl>
                                          </p:spTgt>
                                        </p:tgtEl>
                                        <p:attrNameLst>
                                          <p:attrName>style.visibility</p:attrName>
                                        </p:attrNameLst>
                                      </p:cBhvr>
                                      <p:to>
                                        <p:strVal val="visible"/>
                                      </p:to>
                                    </p:set>
                                    <p:animEffect filter="fade" transition="in">
                                      <p:cBhvr>
                                        <p:cTn dur="1000"/>
                                        <p:tgtEl>
                                          <p:spTgt spid="5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xEl>
                                              <p:pRg end="3" st="3"/>
                                            </p:txEl>
                                          </p:spTgt>
                                        </p:tgtEl>
                                        <p:attrNameLst>
                                          <p:attrName>style.visibility</p:attrName>
                                        </p:attrNameLst>
                                      </p:cBhvr>
                                      <p:to>
                                        <p:strVal val="visible"/>
                                      </p:to>
                                    </p:set>
                                    <p:animEffect filter="fade" transition="in">
                                      <p:cBhvr>
                                        <p:cTn dur="1000"/>
                                        <p:tgtEl>
                                          <p:spTgt spid="5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xEl>
                                              <p:pRg end="4" st="4"/>
                                            </p:txEl>
                                          </p:spTgt>
                                        </p:tgtEl>
                                        <p:attrNameLst>
                                          <p:attrName>style.visibility</p:attrName>
                                        </p:attrNameLst>
                                      </p:cBhvr>
                                      <p:to>
                                        <p:strVal val="visible"/>
                                      </p:to>
                                    </p:set>
                                    <p:animEffect filter="fade" transition="in">
                                      <p:cBhvr>
                                        <p:cTn dur="1000"/>
                                        <p:tgtEl>
                                          <p:spTgt spid="5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xEl>
                                              <p:pRg end="5" st="5"/>
                                            </p:txEl>
                                          </p:spTgt>
                                        </p:tgtEl>
                                        <p:attrNameLst>
                                          <p:attrName>style.visibility</p:attrName>
                                        </p:attrNameLst>
                                      </p:cBhvr>
                                      <p:to>
                                        <p:strVal val="visible"/>
                                      </p:to>
                                    </p:set>
                                    <p:animEffect filter="fade" transition="in">
                                      <p:cBhvr>
                                        <p:cTn dur="1000"/>
                                        <p:tgtEl>
                                          <p:spTgt spid="56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1" name="Shape 1941"/>
        <p:cNvGrpSpPr/>
        <p:nvPr/>
      </p:nvGrpSpPr>
      <p:grpSpPr>
        <a:xfrm>
          <a:off x="0" y="0"/>
          <a:ext cx="0" cy="0"/>
          <a:chOff x="0" y="0"/>
          <a:chExt cx="0" cy="0"/>
        </a:xfrm>
      </p:grpSpPr>
      <p:sp>
        <p:nvSpPr>
          <p:cNvPr id="1942" name="Google Shape;1942;p22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b="0" lang="en">
                <a:latin typeface="Tahoma"/>
                <a:ea typeface="Tahoma"/>
                <a:cs typeface="Tahoma"/>
                <a:sym typeface="Tahoma"/>
              </a:rPr>
              <a:t>Problem</a:t>
            </a:r>
            <a:endParaRPr b="0">
              <a:latin typeface="Tahoma"/>
              <a:ea typeface="Tahoma"/>
              <a:cs typeface="Tahoma"/>
              <a:sym typeface="Tahoma"/>
            </a:endParaRPr>
          </a:p>
        </p:txBody>
      </p:sp>
      <p:sp>
        <p:nvSpPr>
          <p:cNvPr id="1943" name="Google Shape;1943;p22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342892" lvl="0" marL="342892" rtl="0" algn="l">
              <a:lnSpc>
                <a:spcPct val="100000"/>
              </a:lnSpc>
              <a:spcBef>
                <a:spcPts val="1600"/>
              </a:spcBef>
              <a:spcAft>
                <a:spcPts val="0"/>
              </a:spcAft>
              <a:buSzPts val="2600"/>
              <a:buFont typeface="Tahoma"/>
              <a:buChar char="▪"/>
            </a:pPr>
            <a:r>
              <a:rPr lang="en" sz="2400">
                <a:latin typeface="Tahoma"/>
                <a:ea typeface="Tahoma"/>
                <a:cs typeface="Tahoma"/>
                <a:sym typeface="Tahoma"/>
              </a:rPr>
              <a:t>Proliferating services</a:t>
            </a:r>
            <a:endParaRPr>
              <a:latin typeface="Tahoma"/>
              <a:ea typeface="Tahoma"/>
              <a:cs typeface="Tahoma"/>
              <a:sym typeface="Tahoma"/>
            </a:endParaRPr>
          </a:p>
          <a:p>
            <a:pPr indent="-342892" lvl="0" marL="342892" rtl="0" algn="l">
              <a:lnSpc>
                <a:spcPct val="100000"/>
              </a:lnSpc>
              <a:spcBef>
                <a:spcPts val="1600"/>
              </a:spcBef>
              <a:spcAft>
                <a:spcPts val="0"/>
              </a:spcAft>
              <a:buSzPts val="2600"/>
              <a:buFont typeface="Tahoma"/>
              <a:buChar char="▪"/>
            </a:pPr>
            <a:r>
              <a:rPr lang="en" sz="2400">
                <a:latin typeface="Tahoma"/>
                <a:ea typeface="Tahoma"/>
                <a:cs typeface="Tahoma"/>
                <a:sym typeface="Tahoma"/>
              </a:rPr>
              <a:t>Multiple copies of shared data</a:t>
            </a:r>
            <a:endParaRPr>
              <a:latin typeface="Tahoma"/>
              <a:ea typeface="Tahoma"/>
              <a:cs typeface="Tahoma"/>
              <a:sym typeface="Tahoma"/>
            </a:endParaRPr>
          </a:p>
          <a:p>
            <a:pPr indent="-342892" lvl="0" marL="342892" rtl="0" algn="l">
              <a:lnSpc>
                <a:spcPct val="100000"/>
              </a:lnSpc>
              <a:spcBef>
                <a:spcPts val="1600"/>
              </a:spcBef>
              <a:spcAft>
                <a:spcPts val="0"/>
              </a:spcAft>
              <a:buSzPts val="2600"/>
              <a:buFont typeface="Tahoma"/>
              <a:buChar char="▪"/>
            </a:pPr>
            <a:r>
              <a:rPr lang="en" sz="2400">
                <a:latin typeface="Tahoma"/>
                <a:ea typeface="Tahoma"/>
                <a:cs typeface="Tahoma"/>
                <a:sym typeface="Tahoma"/>
              </a:rPr>
              <a:t>Inconsistent design and interaction patterns</a:t>
            </a:r>
            <a:endParaRPr>
              <a:latin typeface="Tahoma"/>
              <a:ea typeface="Tahoma"/>
              <a:cs typeface="Tahoma"/>
              <a:sym typeface="Tahoma"/>
            </a:endParaRPr>
          </a:p>
          <a:p>
            <a:pPr indent="-342892" lvl="0" marL="342892" rtl="0" algn="l">
              <a:lnSpc>
                <a:spcPct val="100000"/>
              </a:lnSpc>
              <a:spcBef>
                <a:spcPts val="1600"/>
              </a:spcBef>
              <a:spcAft>
                <a:spcPts val="0"/>
              </a:spcAft>
              <a:buSzPts val="2600"/>
              <a:buFont typeface="Tahoma"/>
              <a:buChar char="▪"/>
            </a:pPr>
            <a:r>
              <a:rPr lang="en" sz="2400">
                <a:latin typeface="Tahoma"/>
                <a:ea typeface="Tahoma"/>
                <a:cs typeface="Tahoma"/>
                <a:sym typeface="Tahoma"/>
              </a:rPr>
              <a:t>Hard on teams</a:t>
            </a:r>
            <a:endParaRPr>
              <a:latin typeface="Tahoma"/>
              <a:ea typeface="Tahoma"/>
              <a:cs typeface="Tahoma"/>
              <a:sym typeface="Tahoma"/>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47" name="Shape 1947"/>
        <p:cNvGrpSpPr/>
        <p:nvPr/>
      </p:nvGrpSpPr>
      <p:grpSpPr>
        <a:xfrm>
          <a:off x="0" y="0"/>
          <a:ext cx="0" cy="0"/>
          <a:chOff x="0" y="0"/>
          <a:chExt cx="0" cy="0"/>
        </a:xfrm>
      </p:grpSpPr>
      <p:sp>
        <p:nvSpPr>
          <p:cNvPr id="1948" name="Google Shape;1948;p225"/>
          <p:cNvSpPr/>
          <p:nvPr/>
        </p:nvSpPr>
        <p:spPr>
          <a:xfrm>
            <a:off x="5253019" y="2311071"/>
            <a:ext cx="973845" cy="513024"/>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500">
                <a:solidFill>
                  <a:schemeClr val="lt1"/>
                </a:solidFill>
                <a:latin typeface="Arial"/>
                <a:ea typeface="Arial"/>
                <a:cs typeface="Arial"/>
                <a:sym typeface="Arial"/>
              </a:rPr>
              <a:t>Service </a:t>
            </a:r>
            <a:endParaRPr sz="1500">
              <a:solidFill>
                <a:schemeClr val="lt1"/>
              </a:solidFill>
              <a:latin typeface="Arial"/>
              <a:ea typeface="Arial"/>
              <a:cs typeface="Arial"/>
              <a:sym typeface="Arial"/>
            </a:endParaRPr>
          </a:p>
        </p:txBody>
      </p:sp>
      <p:sp>
        <p:nvSpPr>
          <p:cNvPr id="1949" name="Google Shape;1949;p225"/>
          <p:cNvSpPr/>
          <p:nvPr/>
        </p:nvSpPr>
        <p:spPr>
          <a:xfrm>
            <a:off x="2340368" y="697705"/>
            <a:ext cx="973845" cy="513024"/>
          </a:xfrm>
          <a:prstGeom prst="rect">
            <a:avLst/>
          </a:prstGeom>
          <a:solidFill>
            <a:srgbClr val="F15B2A"/>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500">
                <a:solidFill>
                  <a:schemeClr val="lt1"/>
                </a:solidFill>
                <a:latin typeface="Arial"/>
                <a:ea typeface="Arial"/>
                <a:cs typeface="Arial"/>
                <a:sym typeface="Arial"/>
              </a:rPr>
              <a:t>Service </a:t>
            </a:r>
            <a:endParaRPr sz="1500">
              <a:solidFill>
                <a:schemeClr val="lt1"/>
              </a:solidFill>
              <a:latin typeface="Arial"/>
              <a:ea typeface="Arial"/>
              <a:cs typeface="Arial"/>
              <a:sym typeface="Arial"/>
            </a:endParaRPr>
          </a:p>
        </p:txBody>
      </p:sp>
      <p:sp>
        <p:nvSpPr>
          <p:cNvPr id="1950" name="Google Shape;1950;p225"/>
          <p:cNvSpPr/>
          <p:nvPr/>
        </p:nvSpPr>
        <p:spPr>
          <a:xfrm>
            <a:off x="2435417" y="3951178"/>
            <a:ext cx="973845" cy="513024"/>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500">
                <a:solidFill>
                  <a:schemeClr val="lt1"/>
                </a:solidFill>
                <a:latin typeface="Arial"/>
                <a:ea typeface="Arial"/>
                <a:cs typeface="Arial"/>
                <a:sym typeface="Arial"/>
              </a:rPr>
              <a:t>Service </a:t>
            </a:r>
            <a:endParaRPr sz="1500">
              <a:solidFill>
                <a:schemeClr val="lt1"/>
              </a:solidFill>
              <a:latin typeface="Arial"/>
              <a:ea typeface="Arial"/>
              <a:cs typeface="Arial"/>
              <a:sym typeface="Arial"/>
            </a:endParaRPr>
          </a:p>
        </p:txBody>
      </p:sp>
      <p:sp>
        <p:nvSpPr>
          <p:cNvPr id="1951" name="Google Shape;1951;p225"/>
          <p:cNvSpPr/>
          <p:nvPr/>
        </p:nvSpPr>
        <p:spPr>
          <a:xfrm>
            <a:off x="3314213" y="2137884"/>
            <a:ext cx="973845" cy="513024"/>
          </a:xfrm>
          <a:prstGeom prst="rect">
            <a:avLst/>
          </a:prstGeom>
          <a:solidFill>
            <a:srgbClr val="00B050"/>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500">
                <a:solidFill>
                  <a:schemeClr val="lt1"/>
                </a:solidFill>
                <a:latin typeface="Arial"/>
                <a:ea typeface="Arial"/>
                <a:cs typeface="Arial"/>
                <a:sym typeface="Arial"/>
              </a:rPr>
              <a:t>Store </a:t>
            </a:r>
            <a:endParaRPr sz="1500">
              <a:solidFill>
                <a:schemeClr val="lt1"/>
              </a:solidFill>
              <a:latin typeface="Arial"/>
              <a:ea typeface="Arial"/>
              <a:cs typeface="Arial"/>
              <a:sym typeface="Arial"/>
            </a:endParaRPr>
          </a:p>
        </p:txBody>
      </p:sp>
      <p:cxnSp>
        <p:nvCxnSpPr>
          <p:cNvPr id="1952" name="Google Shape;1952;p225"/>
          <p:cNvCxnSpPr>
            <a:stCxn id="1948" idx="1"/>
            <a:endCxn id="1951" idx="3"/>
          </p:cNvCxnSpPr>
          <p:nvPr/>
        </p:nvCxnSpPr>
        <p:spPr>
          <a:xfrm rot="10800000">
            <a:off x="4287919" y="2394483"/>
            <a:ext cx="965100" cy="173100"/>
          </a:xfrm>
          <a:prstGeom prst="curvedConnector3">
            <a:avLst>
              <a:gd fmla="val 49997" name="adj1"/>
            </a:avLst>
          </a:prstGeom>
          <a:noFill/>
          <a:ln cap="flat" cmpd="sng" w="28575">
            <a:solidFill>
              <a:schemeClr val="dk1"/>
            </a:solidFill>
            <a:prstDash val="solid"/>
            <a:round/>
            <a:headEnd len="lg" w="lg" type="triangle"/>
            <a:tailEnd len="lg" w="lg" type="triangle"/>
          </a:ln>
        </p:spPr>
      </p:cxnSp>
      <p:cxnSp>
        <p:nvCxnSpPr>
          <p:cNvPr id="1953" name="Google Shape;1953;p225"/>
          <p:cNvCxnSpPr>
            <a:stCxn id="1950" idx="0"/>
            <a:endCxn id="1951" idx="1"/>
          </p:cNvCxnSpPr>
          <p:nvPr/>
        </p:nvCxnSpPr>
        <p:spPr>
          <a:xfrm rot="-5400000">
            <a:off x="2339890" y="2976928"/>
            <a:ext cx="1556700" cy="391800"/>
          </a:xfrm>
          <a:prstGeom prst="curvedConnector2">
            <a:avLst/>
          </a:prstGeom>
          <a:noFill/>
          <a:ln cap="flat" cmpd="sng" w="28575">
            <a:solidFill>
              <a:schemeClr val="dk1"/>
            </a:solidFill>
            <a:prstDash val="solid"/>
            <a:round/>
            <a:headEnd len="lg" w="lg" type="triangle"/>
            <a:tailEnd len="lg" w="lg" type="triangle"/>
          </a:ln>
        </p:spPr>
      </p:cxnSp>
      <p:cxnSp>
        <p:nvCxnSpPr>
          <p:cNvPr id="1954" name="Google Shape;1954;p225"/>
          <p:cNvCxnSpPr>
            <a:stCxn id="1949" idx="3"/>
            <a:endCxn id="1951" idx="0"/>
          </p:cNvCxnSpPr>
          <p:nvPr/>
        </p:nvCxnSpPr>
        <p:spPr>
          <a:xfrm>
            <a:off x="3314213" y="954217"/>
            <a:ext cx="486900" cy="1183800"/>
          </a:xfrm>
          <a:prstGeom prst="curvedConnector2">
            <a:avLst/>
          </a:prstGeom>
          <a:noFill/>
          <a:ln cap="flat" cmpd="sng" w="28575">
            <a:solidFill>
              <a:schemeClr val="dk1"/>
            </a:solidFill>
            <a:prstDash val="solid"/>
            <a:round/>
            <a:headEnd len="lg" w="lg" type="triangl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1"/>
                                        </p:tgtEl>
                                        <p:attrNameLst>
                                          <p:attrName>style.visibility</p:attrName>
                                        </p:attrNameLst>
                                      </p:cBhvr>
                                      <p:to>
                                        <p:strVal val="visible"/>
                                      </p:to>
                                    </p:set>
                                    <p:animEffect filter="fade" transition="in">
                                      <p:cBhvr>
                                        <p:cTn dur="500"/>
                                        <p:tgtEl>
                                          <p:spTgt spid="19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3"/>
                                        </p:tgtEl>
                                        <p:attrNameLst>
                                          <p:attrName>style.visibility</p:attrName>
                                        </p:attrNameLst>
                                      </p:cBhvr>
                                      <p:to>
                                        <p:strVal val="visible"/>
                                      </p:to>
                                    </p:set>
                                    <p:animEffect filter="fade" transition="in">
                                      <p:cBhvr>
                                        <p:cTn dur="500"/>
                                        <p:tgtEl>
                                          <p:spTgt spid="1953"/>
                                        </p:tgtEl>
                                      </p:cBhvr>
                                    </p:animEffect>
                                  </p:childTnLst>
                                </p:cTn>
                              </p:par>
                              <p:par>
                                <p:cTn fill="hold" nodeType="withEffect" presetClass="entr" presetID="10" presetSubtype="0">
                                  <p:stCondLst>
                                    <p:cond delay="0"/>
                                  </p:stCondLst>
                                  <p:childTnLst>
                                    <p:set>
                                      <p:cBhvr>
                                        <p:cTn dur="1" fill="hold">
                                          <p:stCondLst>
                                            <p:cond delay="0"/>
                                          </p:stCondLst>
                                        </p:cTn>
                                        <p:tgtEl>
                                          <p:spTgt spid="1952"/>
                                        </p:tgtEl>
                                        <p:attrNameLst>
                                          <p:attrName>style.visibility</p:attrName>
                                        </p:attrNameLst>
                                      </p:cBhvr>
                                      <p:to>
                                        <p:strVal val="visible"/>
                                      </p:to>
                                    </p:set>
                                    <p:animEffect filter="fade" transition="in">
                                      <p:cBhvr>
                                        <p:cTn dur="500"/>
                                        <p:tgtEl>
                                          <p:spTgt spid="1952"/>
                                        </p:tgtEl>
                                      </p:cBhvr>
                                    </p:animEffect>
                                  </p:childTnLst>
                                </p:cTn>
                              </p:par>
                              <p:par>
                                <p:cTn fill="hold" nodeType="withEffect" presetClass="entr" presetID="10" presetSubtype="0">
                                  <p:stCondLst>
                                    <p:cond delay="0"/>
                                  </p:stCondLst>
                                  <p:childTnLst>
                                    <p:set>
                                      <p:cBhvr>
                                        <p:cTn dur="1" fill="hold">
                                          <p:stCondLst>
                                            <p:cond delay="0"/>
                                          </p:stCondLst>
                                        </p:cTn>
                                        <p:tgtEl>
                                          <p:spTgt spid="1954"/>
                                        </p:tgtEl>
                                        <p:attrNameLst>
                                          <p:attrName>style.visibility</p:attrName>
                                        </p:attrNameLst>
                                      </p:cBhvr>
                                      <p:to>
                                        <p:strVal val="visible"/>
                                      </p:to>
                                    </p:set>
                                    <p:animEffect filter="fade" transition="in">
                                      <p:cBhvr>
                                        <p:cTn dur="500"/>
                                        <p:tgtEl>
                                          <p:spTgt spid="19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9" name="Shape 1959"/>
        <p:cNvGrpSpPr/>
        <p:nvPr/>
      </p:nvGrpSpPr>
      <p:grpSpPr>
        <a:xfrm>
          <a:off x="0" y="0"/>
          <a:ext cx="0" cy="0"/>
          <a:chOff x="0" y="0"/>
          <a:chExt cx="0" cy="0"/>
        </a:xfrm>
      </p:grpSpPr>
      <p:sp>
        <p:nvSpPr>
          <p:cNvPr id="1960" name="Google Shape;1960;p226"/>
          <p:cNvSpPr txBox="1"/>
          <p:nvPr>
            <p:ph idx="1" type="body"/>
          </p:nvPr>
        </p:nvSpPr>
        <p:spPr>
          <a:xfrm>
            <a:off x="353106" y="2310845"/>
            <a:ext cx="7552800" cy="129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PT Sans"/>
              <a:buNone/>
            </a:pPr>
            <a:r>
              <a:rPr lang="en" sz="2400">
                <a:solidFill>
                  <a:srgbClr val="666666"/>
                </a:solidFill>
                <a:latin typeface="PT Sans"/>
                <a:ea typeface="PT Sans"/>
                <a:cs typeface="PT Sans"/>
                <a:sym typeface="PT Sans"/>
              </a:rPr>
              <a:t>Simple yet effective state management solution</a:t>
            </a:r>
            <a:endParaRPr>
              <a:solidFill>
                <a:srgbClr val="666666"/>
              </a:solidFill>
            </a:endParaRPr>
          </a:p>
        </p:txBody>
      </p:sp>
      <p:sp>
        <p:nvSpPr>
          <p:cNvPr id="1961" name="Google Shape;1961;p226"/>
          <p:cNvSpPr txBox="1"/>
          <p:nvPr>
            <p:ph type="title"/>
          </p:nvPr>
        </p:nvSpPr>
        <p:spPr>
          <a:xfrm>
            <a:off x="792333" y="1553903"/>
            <a:ext cx="7552800" cy="624900"/>
          </a:xfrm>
          <a:prstGeom prst="rect">
            <a:avLst/>
          </a:prstGeom>
          <a:noFill/>
          <a:ln>
            <a:noFill/>
          </a:ln>
        </p:spPr>
        <p:txBody>
          <a:bodyPr anchorCtr="0" anchor="b" bIns="32975" lIns="0" spcFirstLastPara="1" rIns="65925" wrap="square" tIns="32975">
            <a:noAutofit/>
          </a:bodyPr>
          <a:lstStyle/>
          <a:p>
            <a:pPr indent="0" lvl="0" marL="0" rtl="0" algn="l">
              <a:spcBef>
                <a:spcPts val="0"/>
              </a:spcBef>
              <a:spcAft>
                <a:spcPts val="0"/>
              </a:spcAft>
              <a:buNone/>
            </a:pPr>
            <a:r>
              <a:rPr lang="en">
                <a:solidFill>
                  <a:srgbClr val="0070D0"/>
                </a:solidFill>
              </a:rPr>
              <a:t>Observable Store</a:t>
            </a:r>
            <a:endParaRPr>
              <a:solidFill>
                <a:srgbClr val="434343"/>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5" name="Shape 1965"/>
        <p:cNvGrpSpPr/>
        <p:nvPr/>
      </p:nvGrpSpPr>
      <p:grpSpPr>
        <a:xfrm>
          <a:off x="0" y="0"/>
          <a:ext cx="0" cy="0"/>
          <a:chOff x="0" y="0"/>
          <a:chExt cx="0" cy="0"/>
        </a:xfrm>
      </p:grpSpPr>
      <p:pic>
        <p:nvPicPr>
          <p:cNvPr descr="A large body of water&#10;&#10;Description automatically generated" id="1966" name="Google Shape;1966;p227"/>
          <p:cNvPicPr preferRelativeResize="0"/>
          <p:nvPr/>
        </p:nvPicPr>
        <p:blipFill rotWithShape="1">
          <a:blip r:embed="rId3">
            <a:alphaModFix/>
          </a:blip>
          <a:srcRect b="0" l="0" r="0" t="0"/>
          <a:stretch/>
        </p:blipFill>
        <p:spPr>
          <a:xfrm>
            <a:off x="0" y="-800100"/>
            <a:ext cx="9149912" cy="6106386"/>
          </a:xfrm>
          <a:prstGeom prst="rect">
            <a:avLst/>
          </a:prstGeom>
          <a:noFill/>
          <a:ln>
            <a:noFill/>
          </a:ln>
        </p:spPr>
      </p:pic>
      <p:sp>
        <p:nvSpPr>
          <p:cNvPr id="1967" name="Google Shape;1967;p227"/>
          <p:cNvSpPr txBox="1"/>
          <p:nvPr/>
        </p:nvSpPr>
        <p:spPr>
          <a:xfrm>
            <a:off x="400050" y="785575"/>
            <a:ext cx="7829400" cy="623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3000">
                <a:solidFill>
                  <a:schemeClr val="dk1"/>
                </a:solidFill>
                <a:latin typeface="Tahoma"/>
                <a:ea typeface="Tahoma"/>
                <a:cs typeface="Tahoma"/>
                <a:sym typeface="Tahoma"/>
              </a:rPr>
              <a:t>State Management </a:t>
            </a:r>
            <a:br>
              <a:rPr b="1" lang="en" sz="3000">
                <a:solidFill>
                  <a:schemeClr val="dk1"/>
                </a:solidFill>
                <a:latin typeface="Tahoma"/>
                <a:ea typeface="Tahoma"/>
                <a:cs typeface="Tahoma"/>
                <a:sym typeface="Tahoma"/>
              </a:rPr>
            </a:br>
            <a:r>
              <a:rPr b="1" lang="en" sz="3000">
                <a:solidFill>
                  <a:schemeClr val="dk1"/>
                </a:solidFill>
                <a:latin typeface="Tahoma"/>
                <a:ea typeface="Tahoma"/>
                <a:cs typeface="Tahoma"/>
                <a:sym typeface="Tahoma"/>
              </a:rPr>
              <a:t>Doesn't Have to be Hard!</a:t>
            </a:r>
            <a:endParaRPr sz="3000">
              <a:latin typeface="Tahoma"/>
              <a:ea typeface="Tahoma"/>
              <a:cs typeface="Tahoma"/>
              <a:sym typeface="Tahoma"/>
            </a:endParaRPr>
          </a:p>
        </p:txBody>
      </p:sp>
    </p:spTree>
  </p:cSld>
  <p:clrMapOvr>
    <a:masterClrMapping/>
  </p:clrMapOvr>
  <p:transition>
    <p:fade/>
  </p:transition>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1" name="Shape 1971"/>
        <p:cNvGrpSpPr/>
        <p:nvPr/>
      </p:nvGrpSpPr>
      <p:grpSpPr>
        <a:xfrm>
          <a:off x="0" y="0"/>
          <a:ext cx="0" cy="0"/>
          <a:chOff x="0" y="0"/>
          <a:chExt cx="0" cy="0"/>
        </a:xfrm>
      </p:grpSpPr>
      <p:sp>
        <p:nvSpPr>
          <p:cNvPr id="1972" name="Google Shape;1972;p228"/>
          <p:cNvSpPr txBox="1"/>
          <p:nvPr>
            <p:ph type="title"/>
          </p:nvPr>
        </p:nvSpPr>
        <p:spPr>
          <a:xfrm>
            <a:off x="1143000" y="1085850"/>
            <a:ext cx="7552800" cy="20400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200"/>
              <a:buFont typeface="Tahoma"/>
              <a:buNone/>
            </a:pPr>
            <a:r>
              <a:rPr b="0" lang="en" sz="3200">
                <a:solidFill>
                  <a:schemeClr val="dk1"/>
                </a:solidFill>
                <a:latin typeface="Tahoma"/>
                <a:ea typeface="Tahoma"/>
                <a:cs typeface="Tahoma"/>
                <a:sym typeface="Tahoma"/>
              </a:rPr>
              <a:t>Observable Store provides a simple way to manage state in a front-end application while achieving many of the key goals offered by more complex state management options.</a:t>
            </a:r>
            <a:endParaRPr b="0" sz="1100"/>
          </a:p>
        </p:txBody>
      </p:sp>
      <p:sp>
        <p:nvSpPr>
          <p:cNvPr id="1973" name="Google Shape;1973;p228"/>
          <p:cNvSpPr txBox="1"/>
          <p:nvPr>
            <p:ph idx="1" type="body"/>
          </p:nvPr>
        </p:nvSpPr>
        <p:spPr>
          <a:xfrm>
            <a:off x="1200150" y="3543300"/>
            <a:ext cx="7552800" cy="421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800"/>
              <a:buNone/>
            </a:pPr>
            <a:r>
              <a:rPr lang="en" sz="1100" u="sng">
                <a:solidFill>
                  <a:schemeClr val="hlink"/>
                </a:solidFill>
                <a:latin typeface="Tahoma"/>
                <a:ea typeface="Tahoma"/>
                <a:cs typeface="Tahoma"/>
                <a:sym typeface="Tahoma"/>
                <a:hlinkClick r:id="rId3"/>
              </a:rPr>
              <a:t>https://github.com/DanWahlin/Observable-Store</a:t>
            </a:r>
            <a:endParaRPr sz="1100">
              <a:latin typeface="Tahoma"/>
              <a:ea typeface="Tahoma"/>
              <a:cs typeface="Tahoma"/>
              <a:sym typeface="Tahoma"/>
            </a:endParaRPr>
          </a:p>
        </p:txBody>
      </p:sp>
      <p:sp>
        <p:nvSpPr>
          <p:cNvPr id="1974" name="Google Shape;1974;p228"/>
          <p:cNvSpPr/>
          <p:nvPr/>
        </p:nvSpPr>
        <p:spPr>
          <a:xfrm flipH="1">
            <a:off x="793300" y="849825"/>
            <a:ext cx="73500" cy="3003300"/>
          </a:xfrm>
          <a:prstGeom prst="rect">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74"/>
                                        </p:tgtEl>
                                        <p:attrNameLst>
                                          <p:attrName>style.visibility</p:attrName>
                                        </p:attrNameLst>
                                      </p:cBhvr>
                                      <p:to>
                                        <p:strVal val="visible"/>
                                      </p:to>
                                    </p:set>
                                    <p:animEffect filter="fade" transition="in">
                                      <p:cBhvr>
                                        <p:cTn dur="500"/>
                                        <p:tgtEl>
                                          <p:spTgt spid="19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8" name="Shape 1978"/>
        <p:cNvGrpSpPr/>
        <p:nvPr/>
      </p:nvGrpSpPr>
      <p:grpSpPr>
        <a:xfrm>
          <a:off x="0" y="0"/>
          <a:ext cx="0" cy="0"/>
          <a:chOff x="0" y="0"/>
          <a:chExt cx="0" cy="0"/>
        </a:xfrm>
      </p:grpSpPr>
      <p:sp>
        <p:nvSpPr>
          <p:cNvPr id="1979" name="Google Shape;1979;p229"/>
          <p:cNvSpPr txBox="1"/>
          <p:nvPr/>
        </p:nvSpPr>
        <p:spPr>
          <a:xfrm>
            <a:off x="518636" y="1175225"/>
            <a:ext cx="8106600" cy="3393300"/>
          </a:xfrm>
          <a:prstGeom prst="rect">
            <a:avLst/>
          </a:prstGeom>
          <a:noFill/>
          <a:ln>
            <a:noFill/>
          </a:ln>
        </p:spPr>
        <p:txBody>
          <a:bodyPr anchorCtr="0" anchor="t" bIns="34275" lIns="68575" spcFirstLastPara="1" rIns="68575" wrap="square" tIns="34275">
            <a:noAutofit/>
          </a:bodyPr>
          <a:lstStyle/>
          <a:p>
            <a:pPr indent="-679450" lvl="0" marL="685800" marR="0" rtl="0" algn="l">
              <a:lnSpc>
                <a:spcPct val="150000"/>
              </a:lnSpc>
              <a:spcBef>
                <a:spcPts val="0"/>
              </a:spcBef>
              <a:spcAft>
                <a:spcPts val="0"/>
              </a:spcAft>
              <a:buClr>
                <a:schemeClr val="dk1"/>
              </a:buClr>
              <a:buSzPts val="2700"/>
              <a:buFont typeface="Tahoma"/>
              <a:buAutoNum type="arabicPeriod"/>
            </a:pPr>
            <a:r>
              <a:rPr lang="en" sz="2700">
                <a:solidFill>
                  <a:schemeClr val="dk1"/>
                </a:solidFill>
                <a:latin typeface="Tahoma"/>
                <a:ea typeface="Tahoma"/>
                <a:cs typeface="Tahoma"/>
                <a:sym typeface="Tahoma"/>
              </a:rPr>
              <a:t>Single Source of Truth</a:t>
            </a:r>
            <a:endParaRPr sz="1100">
              <a:latin typeface="Tahoma"/>
              <a:ea typeface="Tahoma"/>
              <a:cs typeface="Tahoma"/>
              <a:sym typeface="Tahoma"/>
            </a:endParaRPr>
          </a:p>
          <a:p>
            <a:pPr indent="-679450" lvl="0" marL="685800" marR="0" rtl="0" algn="l">
              <a:lnSpc>
                <a:spcPct val="150000"/>
              </a:lnSpc>
              <a:spcBef>
                <a:spcPts val="0"/>
              </a:spcBef>
              <a:spcAft>
                <a:spcPts val="0"/>
              </a:spcAft>
              <a:buClr>
                <a:schemeClr val="dk1"/>
              </a:buClr>
              <a:buSzPts val="2700"/>
              <a:buFont typeface="Tahoma"/>
              <a:buAutoNum type="arabicPeriod"/>
            </a:pPr>
            <a:r>
              <a:rPr lang="en" sz="2700">
                <a:solidFill>
                  <a:schemeClr val="dk1"/>
                </a:solidFill>
                <a:latin typeface="Tahoma"/>
                <a:ea typeface="Tahoma"/>
                <a:cs typeface="Tahoma"/>
                <a:sym typeface="Tahoma"/>
              </a:rPr>
              <a:t>Immutable State</a:t>
            </a:r>
            <a:endParaRPr sz="1100">
              <a:latin typeface="Tahoma"/>
              <a:ea typeface="Tahoma"/>
              <a:cs typeface="Tahoma"/>
              <a:sym typeface="Tahoma"/>
            </a:endParaRPr>
          </a:p>
          <a:p>
            <a:pPr indent="-679450" lvl="0" marL="685800" marR="0" rtl="0" algn="l">
              <a:lnSpc>
                <a:spcPct val="150000"/>
              </a:lnSpc>
              <a:spcBef>
                <a:spcPts val="0"/>
              </a:spcBef>
              <a:spcAft>
                <a:spcPts val="0"/>
              </a:spcAft>
              <a:buClr>
                <a:schemeClr val="dk1"/>
              </a:buClr>
              <a:buSzPts val="2700"/>
              <a:buFont typeface="Tahoma"/>
              <a:buAutoNum type="arabicPeriod"/>
            </a:pPr>
            <a:r>
              <a:rPr lang="en" sz="2700">
                <a:solidFill>
                  <a:schemeClr val="dk1"/>
                </a:solidFill>
                <a:latin typeface="Tahoma"/>
                <a:ea typeface="Tahoma"/>
                <a:cs typeface="Tahoma"/>
                <a:sym typeface="Tahoma"/>
              </a:rPr>
              <a:t>State Change Notifications</a:t>
            </a:r>
            <a:endParaRPr sz="1100">
              <a:latin typeface="Tahoma"/>
              <a:ea typeface="Tahoma"/>
              <a:cs typeface="Tahoma"/>
              <a:sym typeface="Tahoma"/>
            </a:endParaRPr>
          </a:p>
          <a:p>
            <a:pPr indent="-679450" lvl="0" marL="685800" marR="0" rtl="0" algn="l">
              <a:lnSpc>
                <a:spcPct val="150000"/>
              </a:lnSpc>
              <a:spcBef>
                <a:spcPts val="0"/>
              </a:spcBef>
              <a:spcAft>
                <a:spcPts val="0"/>
              </a:spcAft>
              <a:buClr>
                <a:schemeClr val="dk1"/>
              </a:buClr>
              <a:buSzPts val="2700"/>
              <a:buFont typeface="Tahoma"/>
              <a:buAutoNum type="arabicPeriod"/>
            </a:pPr>
            <a:r>
              <a:rPr lang="en" sz="2700">
                <a:solidFill>
                  <a:schemeClr val="dk1"/>
                </a:solidFill>
                <a:latin typeface="Tahoma"/>
                <a:ea typeface="Tahoma"/>
                <a:cs typeface="Tahoma"/>
                <a:sym typeface="Tahoma"/>
              </a:rPr>
              <a:t>Track State Change History</a:t>
            </a:r>
            <a:endParaRPr sz="1100">
              <a:latin typeface="Tahoma"/>
              <a:ea typeface="Tahoma"/>
              <a:cs typeface="Tahoma"/>
              <a:sym typeface="Tahoma"/>
            </a:endParaRPr>
          </a:p>
          <a:p>
            <a:pPr indent="-679450" lvl="0" marL="685800" marR="0" rtl="0" algn="l">
              <a:lnSpc>
                <a:spcPct val="150000"/>
              </a:lnSpc>
              <a:spcBef>
                <a:spcPts val="0"/>
              </a:spcBef>
              <a:spcAft>
                <a:spcPts val="0"/>
              </a:spcAft>
              <a:buClr>
                <a:schemeClr val="dk1"/>
              </a:buClr>
              <a:buSzPts val="2700"/>
              <a:buFont typeface="Tahoma"/>
              <a:buAutoNum type="arabicPeriod"/>
            </a:pPr>
            <a:r>
              <a:rPr lang="en" sz="2700">
                <a:solidFill>
                  <a:schemeClr val="dk1"/>
                </a:solidFill>
                <a:latin typeface="Tahoma"/>
                <a:ea typeface="Tahoma"/>
                <a:cs typeface="Tahoma"/>
                <a:sym typeface="Tahoma"/>
              </a:rPr>
              <a:t>Simple to implement and maintain</a:t>
            </a:r>
            <a:endParaRPr sz="1100">
              <a:latin typeface="Tahoma"/>
              <a:ea typeface="Tahoma"/>
              <a:cs typeface="Tahoma"/>
              <a:sym typeface="Tahoma"/>
            </a:endParaRPr>
          </a:p>
          <a:p>
            <a:pPr indent="-679450" lvl="0" marL="685800" marR="0" rtl="0" algn="l">
              <a:lnSpc>
                <a:spcPct val="150000"/>
              </a:lnSpc>
              <a:spcBef>
                <a:spcPts val="0"/>
              </a:spcBef>
              <a:spcAft>
                <a:spcPts val="0"/>
              </a:spcAft>
              <a:buClr>
                <a:schemeClr val="dk1"/>
              </a:buClr>
              <a:buSzPts val="2700"/>
              <a:buFont typeface="Tahoma"/>
              <a:buAutoNum type="arabicPeriod"/>
            </a:pPr>
            <a:r>
              <a:rPr lang="en" sz="2700">
                <a:solidFill>
                  <a:schemeClr val="dk1"/>
                </a:solidFill>
                <a:latin typeface="Tahoma"/>
                <a:ea typeface="Tahoma"/>
                <a:cs typeface="Tahoma"/>
                <a:sym typeface="Tahoma"/>
              </a:rPr>
              <a:t>Work with any front-end application</a:t>
            </a:r>
            <a:endParaRPr sz="1100">
              <a:latin typeface="Tahoma"/>
              <a:ea typeface="Tahoma"/>
              <a:cs typeface="Tahoma"/>
              <a:sym typeface="Tahoma"/>
            </a:endParaRPr>
          </a:p>
        </p:txBody>
      </p:sp>
      <p:sp>
        <p:nvSpPr>
          <p:cNvPr id="1980" name="Google Shape;1980;p22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b="0" lang="en">
                <a:solidFill>
                  <a:srgbClr val="000000"/>
                </a:solidFill>
                <a:latin typeface="Tahoma"/>
                <a:ea typeface="Tahoma"/>
                <a:cs typeface="Tahoma"/>
                <a:sym typeface="Tahoma"/>
              </a:rPr>
              <a:t>Observable Store Goals</a:t>
            </a:r>
            <a:endParaRPr b="0">
              <a:solidFill>
                <a:srgbClr val="000000"/>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9">
                                            <p:txEl>
                                              <p:pRg end="0" st="0"/>
                                            </p:txEl>
                                          </p:spTgt>
                                        </p:tgtEl>
                                        <p:attrNameLst>
                                          <p:attrName>style.visibility</p:attrName>
                                        </p:attrNameLst>
                                      </p:cBhvr>
                                      <p:to>
                                        <p:strVal val="visible"/>
                                      </p:to>
                                    </p:set>
                                    <p:animEffect filter="fade" transition="in">
                                      <p:cBhvr>
                                        <p:cTn dur="500"/>
                                        <p:tgtEl>
                                          <p:spTgt spid="19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9">
                                            <p:txEl>
                                              <p:pRg end="1" st="1"/>
                                            </p:txEl>
                                          </p:spTgt>
                                        </p:tgtEl>
                                        <p:attrNameLst>
                                          <p:attrName>style.visibility</p:attrName>
                                        </p:attrNameLst>
                                      </p:cBhvr>
                                      <p:to>
                                        <p:strVal val="visible"/>
                                      </p:to>
                                    </p:set>
                                    <p:animEffect filter="fade" transition="in">
                                      <p:cBhvr>
                                        <p:cTn dur="500"/>
                                        <p:tgtEl>
                                          <p:spTgt spid="19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9">
                                            <p:txEl>
                                              <p:pRg end="2" st="2"/>
                                            </p:txEl>
                                          </p:spTgt>
                                        </p:tgtEl>
                                        <p:attrNameLst>
                                          <p:attrName>style.visibility</p:attrName>
                                        </p:attrNameLst>
                                      </p:cBhvr>
                                      <p:to>
                                        <p:strVal val="visible"/>
                                      </p:to>
                                    </p:set>
                                    <p:animEffect filter="fade" transition="in">
                                      <p:cBhvr>
                                        <p:cTn dur="500"/>
                                        <p:tgtEl>
                                          <p:spTgt spid="19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9">
                                            <p:txEl>
                                              <p:pRg end="3" st="3"/>
                                            </p:txEl>
                                          </p:spTgt>
                                        </p:tgtEl>
                                        <p:attrNameLst>
                                          <p:attrName>style.visibility</p:attrName>
                                        </p:attrNameLst>
                                      </p:cBhvr>
                                      <p:to>
                                        <p:strVal val="visible"/>
                                      </p:to>
                                    </p:set>
                                    <p:animEffect filter="fade" transition="in">
                                      <p:cBhvr>
                                        <p:cTn dur="500"/>
                                        <p:tgtEl>
                                          <p:spTgt spid="19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9">
                                            <p:txEl>
                                              <p:pRg end="4" st="4"/>
                                            </p:txEl>
                                          </p:spTgt>
                                        </p:tgtEl>
                                        <p:attrNameLst>
                                          <p:attrName>style.visibility</p:attrName>
                                        </p:attrNameLst>
                                      </p:cBhvr>
                                      <p:to>
                                        <p:strVal val="visible"/>
                                      </p:to>
                                    </p:set>
                                    <p:animEffect filter="fade" transition="in">
                                      <p:cBhvr>
                                        <p:cTn dur="500"/>
                                        <p:tgtEl>
                                          <p:spTgt spid="197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9">
                                            <p:txEl>
                                              <p:pRg end="5" st="5"/>
                                            </p:txEl>
                                          </p:spTgt>
                                        </p:tgtEl>
                                        <p:attrNameLst>
                                          <p:attrName>style.visibility</p:attrName>
                                        </p:attrNameLst>
                                      </p:cBhvr>
                                      <p:to>
                                        <p:strVal val="visible"/>
                                      </p:to>
                                    </p:set>
                                    <p:animEffect filter="fade" transition="in">
                                      <p:cBhvr>
                                        <p:cTn dur="500"/>
                                        <p:tgtEl>
                                          <p:spTgt spid="197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5" name="Shape 1985"/>
        <p:cNvGrpSpPr/>
        <p:nvPr/>
      </p:nvGrpSpPr>
      <p:grpSpPr>
        <a:xfrm>
          <a:off x="0" y="0"/>
          <a:ext cx="0" cy="0"/>
          <a:chOff x="0" y="0"/>
          <a:chExt cx="0" cy="0"/>
        </a:xfrm>
      </p:grpSpPr>
      <p:sp>
        <p:nvSpPr>
          <p:cNvPr id="1986" name="Google Shape;1986;p230"/>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3300"/>
              <a:buFont typeface="Arial"/>
              <a:buNone/>
            </a:pPr>
            <a:r>
              <a:rPr b="0" lang="en" sz="3400">
                <a:latin typeface="Tahoma"/>
                <a:ea typeface="Tahoma"/>
                <a:cs typeface="Tahoma"/>
                <a:sym typeface="Tahoma"/>
              </a:rPr>
              <a:t>Observable Store - The Big Picture</a:t>
            </a:r>
            <a:endParaRPr b="0" sz="3400">
              <a:latin typeface="Tahoma"/>
              <a:ea typeface="Tahoma"/>
              <a:cs typeface="Tahoma"/>
              <a:sym typeface="Tahoma"/>
            </a:endParaRPr>
          </a:p>
        </p:txBody>
      </p:sp>
      <p:sp>
        <p:nvSpPr>
          <p:cNvPr id="1987" name="Google Shape;1987;p230"/>
          <p:cNvSpPr/>
          <p:nvPr/>
        </p:nvSpPr>
        <p:spPr>
          <a:xfrm>
            <a:off x="933994" y="2176821"/>
            <a:ext cx="1362900" cy="510000"/>
          </a:xfrm>
          <a:prstGeom prst="rect">
            <a:avLst/>
          </a:prstGeom>
          <a:solidFill>
            <a:srgbClr val="0070C0"/>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500">
                <a:solidFill>
                  <a:schemeClr val="lt1"/>
                </a:solidFill>
                <a:latin typeface="Tahoma"/>
                <a:ea typeface="Tahoma"/>
                <a:cs typeface="Tahoma"/>
                <a:sym typeface="Tahoma"/>
              </a:rPr>
              <a:t>Component</a:t>
            </a:r>
            <a:endParaRPr sz="1500">
              <a:solidFill>
                <a:schemeClr val="lt1"/>
              </a:solidFill>
              <a:latin typeface="Tahoma"/>
              <a:ea typeface="Tahoma"/>
              <a:cs typeface="Tahoma"/>
              <a:sym typeface="Tahoma"/>
            </a:endParaRPr>
          </a:p>
        </p:txBody>
      </p:sp>
      <p:sp>
        <p:nvSpPr>
          <p:cNvPr id="1988" name="Google Shape;1988;p230"/>
          <p:cNvSpPr/>
          <p:nvPr/>
        </p:nvSpPr>
        <p:spPr>
          <a:xfrm>
            <a:off x="933994" y="3178038"/>
            <a:ext cx="1362900" cy="510000"/>
          </a:xfrm>
          <a:prstGeom prst="rect">
            <a:avLst/>
          </a:prstGeom>
          <a:solidFill>
            <a:srgbClr val="0070C0"/>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500">
                <a:solidFill>
                  <a:schemeClr val="lt1"/>
                </a:solidFill>
                <a:latin typeface="Tahoma"/>
                <a:ea typeface="Tahoma"/>
                <a:cs typeface="Tahoma"/>
                <a:sym typeface="Tahoma"/>
              </a:rPr>
              <a:t>Component</a:t>
            </a:r>
            <a:endParaRPr sz="1500">
              <a:solidFill>
                <a:schemeClr val="lt1"/>
              </a:solidFill>
              <a:latin typeface="Tahoma"/>
              <a:ea typeface="Tahoma"/>
              <a:cs typeface="Tahoma"/>
              <a:sym typeface="Tahoma"/>
            </a:endParaRPr>
          </a:p>
        </p:txBody>
      </p:sp>
      <p:sp>
        <p:nvSpPr>
          <p:cNvPr id="1989" name="Google Shape;1989;p230"/>
          <p:cNvSpPr/>
          <p:nvPr/>
        </p:nvSpPr>
        <p:spPr>
          <a:xfrm>
            <a:off x="3587508" y="1864858"/>
            <a:ext cx="1907400" cy="510000"/>
          </a:xfrm>
          <a:prstGeom prst="rect">
            <a:avLst/>
          </a:prstGeom>
          <a:solidFill>
            <a:srgbClr val="FF6600"/>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500">
                <a:solidFill>
                  <a:schemeClr val="lt1"/>
                </a:solidFill>
                <a:latin typeface="Tahoma"/>
                <a:ea typeface="Tahoma"/>
                <a:cs typeface="Tahoma"/>
                <a:sym typeface="Tahoma"/>
              </a:rPr>
              <a:t>CustomersService</a:t>
            </a:r>
            <a:endParaRPr sz="1100">
              <a:latin typeface="Tahoma"/>
              <a:ea typeface="Tahoma"/>
              <a:cs typeface="Tahoma"/>
              <a:sym typeface="Tahoma"/>
            </a:endParaRPr>
          </a:p>
        </p:txBody>
      </p:sp>
      <p:grpSp>
        <p:nvGrpSpPr>
          <p:cNvPr id="1990" name="Google Shape;1990;p230"/>
          <p:cNvGrpSpPr/>
          <p:nvPr/>
        </p:nvGrpSpPr>
        <p:grpSpPr>
          <a:xfrm>
            <a:off x="6785465" y="2247165"/>
            <a:ext cx="1354950" cy="1370924"/>
            <a:chOff x="10462557" y="1044895"/>
            <a:chExt cx="1806600" cy="2223360"/>
          </a:xfrm>
        </p:grpSpPr>
        <p:sp>
          <p:nvSpPr>
            <p:cNvPr id="1991" name="Google Shape;1991;p230"/>
            <p:cNvSpPr/>
            <p:nvPr/>
          </p:nvSpPr>
          <p:spPr>
            <a:xfrm>
              <a:off x="10462557" y="1329355"/>
              <a:ext cx="1806600" cy="1938900"/>
            </a:xfrm>
            <a:prstGeom prst="rect">
              <a:avLst/>
            </a:prstGeom>
            <a:solidFill>
              <a:srgbClr val="BFBFBF"/>
            </a:solid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1500">
                <a:solidFill>
                  <a:schemeClr val="lt1"/>
                </a:solidFill>
                <a:latin typeface="Arial"/>
                <a:ea typeface="Arial"/>
                <a:cs typeface="Arial"/>
                <a:sym typeface="Arial"/>
              </a:endParaRPr>
            </a:p>
          </p:txBody>
        </p:sp>
        <p:grpSp>
          <p:nvGrpSpPr>
            <p:cNvPr id="1992" name="Google Shape;1992;p230"/>
            <p:cNvGrpSpPr/>
            <p:nvPr/>
          </p:nvGrpSpPr>
          <p:grpSpPr>
            <a:xfrm>
              <a:off x="10756334" y="1677357"/>
              <a:ext cx="1202700" cy="1249454"/>
              <a:chOff x="17869109" y="209012"/>
              <a:chExt cx="2179200" cy="2204400"/>
            </a:xfrm>
          </p:grpSpPr>
          <p:sp>
            <p:nvSpPr>
              <p:cNvPr id="1993" name="Google Shape;1993;p230"/>
              <p:cNvSpPr/>
              <p:nvPr/>
            </p:nvSpPr>
            <p:spPr>
              <a:xfrm>
                <a:off x="17869109" y="209012"/>
                <a:ext cx="2179200" cy="2204400"/>
              </a:xfrm>
              <a:prstGeom prst="rect">
                <a:avLst/>
              </a:prstGeom>
              <a:solidFill>
                <a:srgbClr val="00B050"/>
              </a:solid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lang="en" sz="1400">
                    <a:solidFill>
                      <a:schemeClr val="lt1"/>
                    </a:solidFill>
                    <a:latin typeface="Tahoma"/>
                    <a:ea typeface="Tahoma"/>
                    <a:cs typeface="Tahoma"/>
                    <a:sym typeface="Tahoma"/>
                  </a:rPr>
                  <a:t>State</a:t>
                </a:r>
                <a:endParaRPr sz="1500">
                  <a:solidFill>
                    <a:schemeClr val="lt1"/>
                  </a:solidFill>
                  <a:latin typeface="Tahoma"/>
                  <a:ea typeface="Tahoma"/>
                  <a:cs typeface="Tahoma"/>
                  <a:sym typeface="Tahoma"/>
                </a:endParaRPr>
              </a:p>
            </p:txBody>
          </p:sp>
          <p:pic>
            <p:nvPicPr>
              <p:cNvPr descr="A close up of a logo &#10; &#10;Description automatically generated" id="1994" name="Google Shape;1994;p230"/>
              <p:cNvPicPr preferRelativeResize="0"/>
              <p:nvPr/>
            </p:nvPicPr>
            <p:blipFill rotWithShape="1">
              <a:blip r:embed="rId3">
                <a:alphaModFix/>
              </a:blip>
              <a:srcRect b="0" l="0" r="0" t="0"/>
              <a:stretch/>
            </p:blipFill>
            <p:spPr>
              <a:xfrm flipH="1">
                <a:off x="18559448" y="1359156"/>
                <a:ext cx="783590" cy="812173"/>
              </a:xfrm>
              <a:prstGeom prst="rect">
                <a:avLst/>
              </a:prstGeom>
              <a:noFill/>
              <a:ln>
                <a:noFill/>
              </a:ln>
            </p:spPr>
          </p:pic>
        </p:grpSp>
        <p:sp>
          <p:nvSpPr>
            <p:cNvPr id="1995" name="Google Shape;1995;p230"/>
            <p:cNvSpPr txBox="1"/>
            <p:nvPr/>
          </p:nvSpPr>
          <p:spPr>
            <a:xfrm>
              <a:off x="10462557" y="1044895"/>
              <a:ext cx="1806600" cy="338700"/>
            </a:xfrm>
            <a:prstGeom prst="rect">
              <a:avLst/>
            </a:prstGeom>
            <a:solidFill>
              <a:srgbClr val="66666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Tahoma"/>
                  <a:ea typeface="Tahoma"/>
                  <a:cs typeface="Tahoma"/>
                  <a:sym typeface="Tahoma"/>
                </a:rPr>
                <a:t>Observable Store</a:t>
              </a:r>
              <a:endParaRPr sz="1100">
                <a:latin typeface="Tahoma"/>
                <a:ea typeface="Tahoma"/>
                <a:cs typeface="Tahoma"/>
                <a:sym typeface="Tahoma"/>
              </a:endParaRPr>
            </a:p>
          </p:txBody>
        </p:sp>
      </p:grpSp>
      <p:cxnSp>
        <p:nvCxnSpPr>
          <p:cNvPr id="1996" name="Google Shape;1996;p230"/>
          <p:cNvCxnSpPr>
            <a:stCxn id="1987" idx="3"/>
            <a:endCxn id="1989" idx="1"/>
          </p:cNvCxnSpPr>
          <p:nvPr/>
        </p:nvCxnSpPr>
        <p:spPr>
          <a:xfrm flipH="1" rot="10800000">
            <a:off x="2296894" y="2119821"/>
            <a:ext cx="1290600" cy="312000"/>
          </a:xfrm>
          <a:prstGeom prst="straightConnector1">
            <a:avLst/>
          </a:prstGeom>
          <a:noFill/>
          <a:ln cap="flat" cmpd="sng" w="19050">
            <a:solidFill>
              <a:schemeClr val="dk1"/>
            </a:solidFill>
            <a:prstDash val="solid"/>
            <a:miter lim="800000"/>
            <a:headEnd len="med" w="med" type="triangle"/>
            <a:tailEnd len="med" w="med" type="triangle"/>
          </a:ln>
        </p:spPr>
      </p:cxnSp>
      <p:cxnSp>
        <p:nvCxnSpPr>
          <p:cNvPr id="1997" name="Google Shape;1997;p230"/>
          <p:cNvCxnSpPr>
            <a:stCxn id="1989" idx="3"/>
          </p:cNvCxnSpPr>
          <p:nvPr/>
        </p:nvCxnSpPr>
        <p:spPr>
          <a:xfrm>
            <a:off x="5494908" y="2119858"/>
            <a:ext cx="1278600" cy="727500"/>
          </a:xfrm>
          <a:prstGeom prst="straightConnector1">
            <a:avLst/>
          </a:prstGeom>
          <a:noFill/>
          <a:ln cap="flat" cmpd="sng" w="19050">
            <a:solidFill>
              <a:schemeClr val="dk1"/>
            </a:solidFill>
            <a:prstDash val="solid"/>
            <a:miter lim="800000"/>
            <a:headEnd len="med" w="med" type="triangle"/>
            <a:tailEnd len="med" w="med" type="triangle"/>
          </a:ln>
        </p:spPr>
      </p:cxnSp>
      <p:sp>
        <p:nvSpPr>
          <p:cNvPr id="1998" name="Google Shape;1998;p230"/>
          <p:cNvSpPr/>
          <p:nvPr/>
        </p:nvSpPr>
        <p:spPr>
          <a:xfrm>
            <a:off x="3587507" y="2677690"/>
            <a:ext cx="1907400" cy="510000"/>
          </a:xfrm>
          <a:prstGeom prst="rect">
            <a:avLst/>
          </a:prstGeom>
          <a:solidFill>
            <a:srgbClr val="FF6600"/>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500">
                <a:solidFill>
                  <a:schemeClr val="lt1"/>
                </a:solidFill>
                <a:latin typeface="Tahoma"/>
                <a:ea typeface="Tahoma"/>
                <a:cs typeface="Tahoma"/>
                <a:sym typeface="Tahoma"/>
              </a:rPr>
              <a:t>OrdersService</a:t>
            </a:r>
            <a:endParaRPr sz="1100">
              <a:latin typeface="Tahoma"/>
              <a:ea typeface="Tahoma"/>
              <a:cs typeface="Tahoma"/>
              <a:sym typeface="Tahoma"/>
            </a:endParaRPr>
          </a:p>
        </p:txBody>
      </p:sp>
      <p:sp>
        <p:nvSpPr>
          <p:cNvPr id="1999" name="Google Shape;1999;p230"/>
          <p:cNvSpPr/>
          <p:nvPr/>
        </p:nvSpPr>
        <p:spPr>
          <a:xfrm>
            <a:off x="3587507" y="3490523"/>
            <a:ext cx="1907400" cy="510000"/>
          </a:xfrm>
          <a:prstGeom prst="rect">
            <a:avLst/>
          </a:prstGeom>
          <a:solidFill>
            <a:srgbClr val="FF6600"/>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500">
                <a:solidFill>
                  <a:schemeClr val="lt1"/>
                </a:solidFill>
                <a:latin typeface="Tahoma"/>
                <a:ea typeface="Tahoma"/>
                <a:cs typeface="Tahoma"/>
                <a:sym typeface="Tahoma"/>
              </a:rPr>
              <a:t>InvoicesService</a:t>
            </a:r>
            <a:endParaRPr sz="1100">
              <a:latin typeface="Tahoma"/>
              <a:ea typeface="Tahoma"/>
              <a:cs typeface="Tahoma"/>
              <a:sym typeface="Tahoma"/>
            </a:endParaRPr>
          </a:p>
        </p:txBody>
      </p:sp>
      <p:cxnSp>
        <p:nvCxnSpPr>
          <p:cNvPr id="2000" name="Google Shape;2000;p230"/>
          <p:cNvCxnSpPr/>
          <p:nvPr/>
        </p:nvCxnSpPr>
        <p:spPr>
          <a:xfrm>
            <a:off x="5478596" y="2937247"/>
            <a:ext cx="1326600" cy="0"/>
          </a:xfrm>
          <a:prstGeom prst="straightConnector1">
            <a:avLst/>
          </a:prstGeom>
          <a:noFill/>
          <a:ln cap="flat" cmpd="sng" w="19050">
            <a:solidFill>
              <a:schemeClr val="dk1"/>
            </a:solidFill>
            <a:prstDash val="solid"/>
            <a:miter lim="800000"/>
            <a:headEnd len="med" w="med" type="triangle"/>
            <a:tailEnd len="med" w="med" type="triangle"/>
          </a:ln>
        </p:spPr>
      </p:cxnSp>
      <p:cxnSp>
        <p:nvCxnSpPr>
          <p:cNvPr id="2001" name="Google Shape;2001;p230"/>
          <p:cNvCxnSpPr>
            <a:endCxn id="1991" idx="1"/>
          </p:cNvCxnSpPr>
          <p:nvPr/>
        </p:nvCxnSpPr>
        <p:spPr>
          <a:xfrm flipH="1" rot="10800000">
            <a:off x="5459165" y="3020326"/>
            <a:ext cx="1326300" cy="729900"/>
          </a:xfrm>
          <a:prstGeom prst="straightConnector1">
            <a:avLst/>
          </a:prstGeom>
          <a:noFill/>
          <a:ln cap="flat" cmpd="sng" w="19050">
            <a:solidFill>
              <a:schemeClr val="dk1"/>
            </a:solidFill>
            <a:prstDash val="solid"/>
            <a:miter lim="800000"/>
            <a:headEnd len="med" w="med" type="triangle"/>
            <a:tailEnd len="med" w="med" type="triangle"/>
          </a:ln>
        </p:spPr>
      </p:cxnSp>
      <p:cxnSp>
        <p:nvCxnSpPr>
          <p:cNvPr id="2002" name="Google Shape;2002;p230"/>
          <p:cNvCxnSpPr>
            <a:endCxn id="1998" idx="1"/>
          </p:cNvCxnSpPr>
          <p:nvPr/>
        </p:nvCxnSpPr>
        <p:spPr>
          <a:xfrm flipH="1" rot="10800000">
            <a:off x="2296907" y="2932690"/>
            <a:ext cx="1290600" cy="452700"/>
          </a:xfrm>
          <a:prstGeom prst="straightConnector1">
            <a:avLst/>
          </a:prstGeom>
          <a:noFill/>
          <a:ln cap="flat" cmpd="sng" w="19050">
            <a:solidFill>
              <a:schemeClr val="dk1"/>
            </a:solidFill>
            <a:prstDash val="solid"/>
            <a:miter lim="800000"/>
            <a:headEnd len="med" w="med" type="triangle"/>
            <a:tailEnd len="med" w="med" type="triangle"/>
          </a:ln>
        </p:spPr>
      </p:cxnSp>
      <p:cxnSp>
        <p:nvCxnSpPr>
          <p:cNvPr id="2003" name="Google Shape;2003;p230"/>
          <p:cNvCxnSpPr>
            <a:stCxn id="1988" idx="3"/>
            <a:endCxn id="1999" idx="1"/>
          </p:cNvCxnSpPr>
          <p:nvPr/>
        </p:nvCxnSpPr>
        <p:spPr>
          <a:xfrm>
            <a:off x="2296894" y="3433038"/>
            <a:ext cx="1290600" cy="312600"/>
          </a:xfrm>
          <a:prstGeom prst="straightConnector1">
            <a:avLst/>
          </a:prstGeom>
          <a:noFill/>
          <a:ln cap="flat" cmpd="sng" w="19050">
            <a:solidFill>
              <a:schemeClr val="dk1"/>
            </a:solidFill>
            <a:prstDash val="solid"/>
            <a:miter lim="800000"/>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6"/>
                                        </p:tgtEl>
                                        <p:attrNameLst>
                                          <p:attrName>style.visibility</p:attrName>
                                        </p:attrNameLst>
                                      </p:cBhvr>
                                      <p:to>
                                        <p:strVal val="visible"/>
                                      </p:to>
                                    </p:set>
                                    <p:animEffect filter="fade" transition="in">
                                      <p:cBhvr>
                                        <p:cTn dur="1000"/>
                                        <p:tgtEl>
                                          <p:spTgt spid="199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97"/>
                                        </p:tgtEl>
                                        <p:attrNameLst>
                                          <p:attrName>style.visibility</p:attrName>
                                        </p:attrNameLst>
                                      </p:cBhvr>
                                      <p:to>
                                        <p:strVal val="visible"/>
                                      </p:to>
                                    </p:set>
                                    <p:animEffect filter="fade" transition="in">
                                      <p:cBhvr>
                                        <p:cTn dur="1000"/>
                                        <p:tgtEl>
                                          <p:spTgt spid="19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2"/>
                                        </p:tgtEl>
                                        <p:attrNameLst>
                                          <p:attrName>style.visibility</p:attrName>
                                        </p:attrNameLst>
                                      </p:cBhvr>
                                      <p:to>
                                        <p:strVal val="visible"/>
                                      </p:to>
                                    </p:set>
                                    <p:animEffect filter="fade" transition="in">
                                      <p:cBhvr>
                                        <p:cTn dur="1000"/>
                                        <p:tgtEl>
                                          <p:spTgt spid="2002"/>
                                        </p:tgtEl>
                                      </p:cBhvr>
                                    </p:animEffect>
                                  </p:childTnLst>
                                </p:cTn>
                              </p:par>
                              <p:par>
                                <p:cTn fill="hold" nodeType="withEffect" presetClass="entr" presetID="10" presetSubtype="0">
                                  <p:stCondLst>
                                    <p:cond delay="0"/>
                                  </p:stCondLst>
                                  <p:childTnLst>
                                    <p:set>
                                      <p:cBhvr>
                                        <p:cTn dur="1" fill="hold">
                                          <p:stCondLst>
                                            <p:cond delay="0"/>
                                          </p:stCondLst>
                                        </p:cTn>
                                        <p:tgtEl>
                                          <p:spTgt spid="2003"/>
                                        </p:tgtEl>
                                        <p:attrNameLst>
                                          <p:attrName>style.visibility</p:attrName>
                                        </p:attrNameLst>
                                      </p:cBhvr>
                                      <p:to>
                                        <p:strVal val="visible"/>
                                      </p:to>
                                    </p:set>
                                    <p:animEffect filter="fade" transition="in">
                                      <p:cBhvr>
                                        <p:cTn dur="1000"/>
                                        <p:tgtEl>
                                          <p:spTgt spid="200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00"/>
                                        </p:tgtEl>
                                        <p:attrNameLst>
                                          <p:attrName>style.visibility</p:attrName>
                                        </p:attrNameLst>
                                      </p:cBhvr>
                                      <p:to>
                                        <p:strVal val="visible"/>
                                      </p:to>
                                    </p:set>
                                    <p:animEffect filter="fade" transition="in">
                                      <p:cBhvr>
                                        <p:cTn dur="1000"/>
                                        <p:tgtEl>
                                          <p:spTgt spid="200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01"/>
                                        </p:tgtEl>
                                        <p:attrNameLst>
                                          <p:attrName>style.visibility</p:attrName>
                                        </p:attrNameLst>
                                      </p:cBhvr>
                                      <p:to>
                                        <p:strVal val="visible"/>
                                      </p:to>
                                    </p:set>
                                    <p:animEffect filter="fade" transition="in">
                                      <p:cBhvr>
                                        <p:cTn dur="1000"/>
                                        <p:tgtEl>
                                          <p:spTgt spid="20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7" name="Shape 2007"/>
        <p:cNvGrpSpPr/>
        <p:nvPr/>
      </p:nvGrpSpPr>
      <p:grpSpPr>
        <a:xfrm>
          <a:off x="0" y="0"/>
          <a:ext cx="0" cy="0"/>
          <a:chOff x="0" y="0"/>
          <a:chExt cx="0" cy="0"/>
        </a:xfrm>
      </p:grpSpPr>
      <p:sp>
        <p:nvSpPr>
          <p:cNvPr id="2008" name="Google Shape;2008;p231"/>
          <p:cNvSpPr txBox="1"/>
          <p:nvPr/>
        </p:nvSpPr>
        <p:spPr>
          <a:xfrm>
            <a:off x="9144000" y="1633"/>
            <a:ext cx="3200400" cy="346200"/>
          </a:xfrm>
          <a:prstGeom prst="rect">
            <a:avLst/>
          </a:prstGeom>
          <a:solidFill>
            <a:srgbClr val="F05C2A"/>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Arial"/>
                <a:ea typeface="Arial"/>
                <a:cs typeface="Arial"/>
                <a:sym typeface="Arial"/>
              </a:rPr>
              <a:t>event-bus.service.ts</a:t>
            </a:r>
            <a:endParaRPr sz="1800">
              <a:solidFill>
                <a:schemeClr val="lt1"/>
              </a:solidFill>
              <a:latin typeface="Arial"/>
              <a:ea typeface="Arial"/>
              <a:cs typeface="Arial"/>
              <a:sym typeface="Arial"/>
            </a:endParaRPr>
          </a:p>
        </p:txBody>
      </p:sp>
      <p:sp>
        <p:nvSpPr>
          <p:cNvPr id="2009" name="Google Shape;2009;p231"/>
          <p:cNvSpPr txBox="1"/>
          <p:nvPr/>
        </p:nvSpPr>
        <p:spPr>
          <a:xfrm>
            <a:off x="0" y="2225501"/>
            <a:ext cx="9144000" cy="692400"/>
          </a:xfrm>
          <a:prstGeom prst="rect">
            <a:avLst/>
          </a:prstGeom>
          <a:solidFill>
            <a:srgbClr val="007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4100">
                <a:solidFill>
                  <a:schemeClr val="lt1"/>
                </a:solidFill>
                <a:latin typeface="Tahoma"/>
                <a:ea typeface="Tahoma"/>
                <a:cs typeface="Tahoma"/>
                <a:sym typeface="Tahoma"/>
              </a:rPr>
              <a:t>    Install Observable Store</a:t>
            </a:r>
            <a:endParaRPr sz="1100">
              <a:latin typeface="Tahoma"/>
              <a:ea typeface="Tahoma"/>
              <a:cs typeface="Tahoma"/>
              <a:sym typeface="Tahoma"/>
            </a:endParaRPr>
          </a:p>
        </p:txBody>
      </p:sp>
      <p:sp>
        <p:nvSpPr>
          <p:cNvPr id="2010" name="Google Shape;2010;p231"/>
          <p:cNvSpPr/>
          <p:nvPr/>
        </p:nvSpPr>
        <p:spPr>
          <a:xfrm>
            <a:off x="800100" y="2057400"/>
            <a:ext cx="1028700" cy="1028700"/>
          </a:xfrm>
          <a:prstGeom prst="ellipse">
            <a:avLst/>
          </a:prstGeom>
          <a:solidFill>
            <a:srgbClr val="00B050"/>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4100">
                <a:solidFill>
                  <a:schemeClr val="lt1"/>
                </a:solidFill>
                <a:latin typeface="Arial"/>
                <a:ea typeface="Arial"/>
                <a:cs typeface="Arial"/>
                <a:sym typeface="Arial"/>
              </a:rPr>
              <a:t>1</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010"/>
                                        </p:tgtEl>
                                        <p:attrNameLst>
                                          <p:attrName>style.visibility</p:attrName>
                                        </p:attrNameLst>
                                      </p:cBhvr>
                                      <p:to>
                                        <p:strVal val="visible"/>
                                      </p:to>
                                    </p:set>
                                    <p:anim calcmode="lin" valueType="num">
                                      <p:cBhvr additive="base">
                                        <p:cTn dur="500"/>
                                        <p:tgtEl>
                                          <p:spTgt spid="20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4" name="Shape 2014"/>
        <p:cNvGrpSpPr/>
        <p:nvPr/>
      </p:nvGrpSpPr>
      <p:grpSpPr>
        <a:xfrm>
          <a:off x="0" y="0"/>
          <a:ext cx="0" cy="0"/>
          <a:chOff x="0" y="0"/>
          <a:chExt cx="0" cy="0"/>
        </a:xfrm>
      </p:grpSpPr>
      <p:sp>
        <p:nvSpPr>
          <p:cNvPr id="2015" name="Google Shape;2015;p232"/>
          <p:cNvSpPr/>
          <p:nvPr/>
        </p:nvSpPr>
        <p:spPr>
          <a:xfrm>
            <a:off x="0" y="0"/>
            <a:ext cx="9144000" cy="5355900"/>
          </a:xfrm>
          <a:prstGeom prst="rect">
            <a:avLst/>
          </a:prstGeom>
          <a:solidFill>
            <a:srgbClr val="FFFFFF"/>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016" name="Google Shape;2016;p232"/>
          <p:cNvSpPr txBox="1"/>
          <p:nvPr/>
        </p:nvSpPr>
        <p:spPr>
          <a:xfrm>
            <a:off x="-9939" y="0"/>
            <a:ext cx="9153900" cy="346200"/>
          </a:xfrm>
          <a:prstGeom prst="rect">
            <a:avLst/>
          </a:prstGeom>
          <a:solidFill>
            <a:srgbClr val="666666"/>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Install Observable Store</a:t>
            </a:r>
            <a:endParaRPr sz="1100">
              <a:latin typeface="Tahoma"/>
              <a:ea typeface="Tahoma"/>
              <a:cs typeface="Tahoma"/>
              <a:sym typeface="Tahoma"/>
            </a:endParaRPr>
          </a:p>
        </p:txBody>
      </p:sp>
      <p:sp>
        <p:nvSpPr>
          <p:cNvPr id="2017" name="Google Shape;2017;p232"/>
          <p:cNvSpPr/>
          <p:nvPr/>
        </p:nvSpPr>
        <p:spPr>
          <a:xfrm>
            <a:off x="679280" y="2135450"/>
            <a:ext cx="7785300" cy="715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2400">
                <a:latin typeface="Consolas"/>
                <a:ea typeface="Consolas"/>
                <a:cs typeface="Consolas"/>
                <a:sym typeface="Consolas"/>
              </a:rPr>
              <a:t>npm install </a:t>
            </a:r>
            <a:r>
              <a:rPr b="1" lang="en" sz="2400">
                <a:latin typeface="Consolas"/>
                <a:ea typeface="Consolas"/>
                <a:cs typeface="Consolas"/>
                <a:sym typeface="Consolas"/>
              </a:rPr>
              <a:t>@codewithdan/observable-store</a:t>
            </a:r>
            <a:endParaRPr b="1" sz="1100">
              <a:latin typeface="Consolas"/>
              <a:ea typeface="Consolas"/>
              <a:cs typeface="Consolas"/>
              <a:sym typeface="Consolas"/>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1" name="Shape 2021"/>
        <p:cNvGrpSpPr/>
        <p:nvPr/>
      </p:nvGrpSpPr>
      <p:grpSpPr>
        <a:xfrm>
          <a:off x="0" y="0"/>
          <a:ext cx="0" cy="0"/>
          <a:chOff x="0" y="0"/>
          <a:chExt cx="0" cy="0"/>
        </a:xfrm>
      </p:grpSpPr>
      <p:sp>
        <p:nvSpPr>
          <p:cNvPr id="2022" name="Google Shape;2022;p233"/>
          <p:cNvSpPr txBox="1"/>
          <p:nvPr/>
        </p:nvSpPr>
        <p:spPr>
          <a:xfrm>
            <a:off x="9144000" y="1633"/>
            <a:ext cx="3200400" cy="346200"/>
          </a:xfrm>
          <a:prstGeom prst="rect">
            <a:avLst/>
          </a:prstGeom>
          <a:solidFill>
            <a:srgbClr val="F05C2A"/>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Arial"/>
                <a:ea typeface="Arial"/>
                <a:cs typeface="Arial"/>
                <a:sym typeface="Arial"/>
              </a:rPr>
              <a:t>event-bus.service.ts</a:t>
            </a:r>
            <a:endParaRPr sz="1800">
              <a:solidFill>
                <a:schemeClr val="lt1"/>
              </a:solidFill>
              <a:latin typeface="Arial"/>
              <a:ea typeface="Arial"/>
              <a:cs typeface="Arial"/>
              <a:sym typeface="Arial"/>
            </a:endParaRPr>
          </a:p>
        </p:txBody>
      </p:sp>
      <p:sp>
        <p:nvSpPr>
          <p:cNvPr id="2023" name="Google Shape;2023;p233"/>
          <p:cNvSpPr txBox="1"/>
          <p:nvPr/>
        </p:nvSpPr>
        <p:spPr>
          <a:xfrm>
            <a:off x="0" y="2225501"/>
            <a:ext cx="9144000" cy="692400"/>
          </a:xfrm>
          <a:prstGeom prst="rect">
            <a:avLst/>
          </a:prstGeom>
          <a:solidFill>
            <a:srgbClr val="007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4100">
                <a:solidFill>
                  <a:schemeClr val="lt1"/>
                </a:solidFill>
                <a:latin typeface="Tahoma"/>
                <a:ea typeface="Tahoma"/>
                <a:cs typeface="Tahoma"/>
                <a:sym typeface="Tahoma"/>
              </a:rPr>
              <a:t>    Define Store Interface</a:t>
            </a:r>
            <a:endParaRPr sz="1100">
              <a:latin typeface="Tahoma"/>
              <a:ea typeface="Tahoma"/>
              <a:cs typeface="Tahoma"/>
              <a:sym typeface="Tahoma"/>
            </a:endParaRPr>
          </a:p>
        </p:txBody>
      </p:sp>
      <p:sp>
        <p:nvSpPr>
          <p:cNvPr id="2024" name="Google Shape;2024;p233"/>
          <p:cNvSpPr/>
          <p:nvPr/>
        </p:nvSpPr>
        <p:spPr>
          <a:xfrm>
            <a:off x="800100" y="2057400"/>
            <a:ext cx="1028700" cy="1028700"/>
          </a:xfrm>
          <a:prstGeom prst="ellipse">
            <a:avLst/>
          </a:prstGeom>
          <a:solidFill>
            <a:srgbClr val="00B050"/>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4100">
                <a:solidFill>
                  <a:schemeClr val="lt1"/>
                </a:solidFill>
                <a:latin typeface="Arial"/>
                <a:ea typeface="Arial"/>
                <a:cs typeface="Arial"/>
                <a:sym typeface="Arial"/>
              </a:rPr>
              <a:t>2</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024"/>
                                        </p:tgtEl>
                                        <p:attrNameLst>
                                          <p:attrName>style.visibility</p:attrName>
                                        </p:attrNameLst>
                                      </p:cBhvr>
                                      <p:to>
                                        <p:strVal val="visible"/>
                                      </p:to>
                                    </p:set>
                                    <p:anim calcmode="lin" valueType="num">
                                      <p:cBhvr additive="base">
                                        <p:cTn dur="500"/>
                                        <p:tgtEl>
                                          <p:spTgt spid="202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10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Usage Scenario: </a:t>
            </a:r>
            <a:br>
              <a:rPr lang="en" sz="3000"/>
            </a:br>
            <a:r>
              <a:rPr lang="en" sz="3000"/>
              <a:t>Type a Parameter/Return Value</a:t>
            </a:r>
            <a:endParaRPr sz="3000"/>
          </a:p>
        </p:txBody>
      </p:sp>
      <p:sp>
        <p:nvSpPr>
          <p:cNvPr id="572" name="Google Shape;572;p108"/>
          <p:cNvSpPr/>
          <p:nvPr/>
        </p:nvSpPr>
        <p:spPr>
          <a:xfrm>
            <a:off x="4857598" y="1396666"/>
            <a:ext cx="3925500" cy="407700"/>
          </a:xfrm>
          <a:prstGeom prst="rect">
            <a:avLst/>
          </a:prstGeom>
          <a:solidFill>
            <a:srgbClr val="00B050"/>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600">
                <a:solidFill>
                  <a:schemeClr val="lt1"/>
                </a:solidFill>
                <a:latin typeface="Tahoma"/>
                <a:ea typeface="Tahoma"/>
                <a:cs typeface="Tahoma"/>
                <a:sym typeface="Tahoma"/>
              </a:rPr>
              <a:t>Type a Parameter or Return Value</a:t>
            </a:r>
            <a:endParaRPr sz="1600">
              <a:solidFill>
                <a:schemeClr val="lt1"/>
              </a:solidFill>
              <a:latin typeface="Tahoma"/>
              <a:ea typeface="Tahoma"/>
              <a:cs typeface="Tahoma"/>
              <a:sym typeface="Tahoma"/>
            </a:endParaRPr>
          </a:p>
        </p:txBody>
      </p:sp>
      <p:sp>
        <p:nvSpPr>
          <p:cNvPr id="573" name="Google Shape;573;p108"/>
          <p:cNvSpPr txBox="1"/>
          <p:nvPr/>
        </p:nvSpPr>
        <p:spPr>
          <a:xfrm>
            <a:off x="4857594" y="1804366"/>
            <a:ext cx="3925500" cy="3117900"/>
          </a:xfrm>
          <a:prstGeom prst="rect">
            <a:avLst/>
          </a:prstGeom>
          <a:solidFill>
            <a:srgbClr val="F3F3F3"/>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class MyClass {</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placeOrder(customer: </a:t>
            </a:r>
            <a:r>
              <a:rPr lang="en">
                <a:solidFill>
                  <a:srgbClr val="0070C0"/>
                </a:solidFill>
                <a:latin typeface="Consolas"/>
                <a:ea typeface="Consolas"/>
                <a:cs typeface="Consolas"/>
                <a:sym typeface="Consolas"/>
              </a:rPr>
              <a:t>Customer</a:t>
            </a:r>
            <a:r>
              <a:rPr lang="en">
                <a:solidFill>
                  <a:schemeClr val="dk1"/>
                </a:solidFill>
                <a:latin typeface="Consolas"/>
                <a:ea typeface="Consolas"/>
                <a:cs typeface="Consolas"/>
                <a:sym typeface="Consolas"/>
              </a:rPr>
              <a:t>, </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             order: </a:t>
            </a:r>
            <a:r>
              <a:rPr lang="en">
                <a:solidFill>
                  <a:srgbClr val="0070C0"/>
                </a:solidFill>
                <a:latin typeface="Consolas"/>
                <a:ea typeface="Consolas"/>
                <a:cs typeface="Consolas"/>
                <a:sym typeface="Consolas"/>
              </a:rPr>
              <a:t>Order</a:t>
            </a:r>
            <a:r>
              <a:rPr lang="en">
                <a:solidFill>
                  <a:schemeClr val="dk1"/>
                </a:solidFill>
                <a:latin typeface="Consolas"/>
                <a:ea typeface="Consolas"/>
                <a:cs typeface="Consolas"/>
                <a:sym typeface="Consolas"/>
              </a:rPr>
              <a:t>) : </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    Observable&lt;</a:t>
            </a:r>
            <a:r>
              <a:rPr lang="en">
                <a:solidFill>
                  <a:srgbClr val="0070C0"/>
                </a:solidFill>
                <a:latin typeface="Consolas"/>
                <a:ea typeface="Consolas"/>
                <a:cs typeface="Consolas"/>
                <a:sym typeface="Consolas"/>
              </a:rPr>
              <a:t>OrderStatus</a:t>
            </a:r>
            <a:r>
              <a:rPr lang="en">
                <a:solidFill>
                  <a:schemeClr val="dk1"/>
                </a:solidFill>
                <a:latin typeface="Consolas"/>
                <a:ea typeface="Consolas"/>
                <a:cs typeface="Consolas"/>
                <a:sym typeface="Consolas"/>
              </a:rPr>
              <a:t>&gt;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
        <p:nvSpPr>
          <p:cNvPr id="574" name="Google Shape;574;p108"/>
          <p:cNvSpPr/>
          <p:nvPr/>
        </p:nvSpPr>
        <p:spPr>
          <a:xfrm>
            <a:off x="300793" y="1396666"/>
            <a:ext cx="3925500" cy="407700"/>
          </a:xfrm>
          <a:prstGeom prst="rect">
            <a:avLst/>
          </a:prstGeom>
          <a:solidFill>
            <a:srgbClr val="666666"/>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600">
                <a:solidFill>
                  <a:schemeClr val="lt1"/>
                </a:solidFill>
                <a:latin typeface="Tahoma"/>
                <a:ea typeface="Tahoma"/>
                <a:cs typeface="Tahoma"/>
                <a:sym typeface="Tahoma"/>
              </a:rPr>
              <a:t>Interface</a:t>
            </a:r>
            <a:endParaRPr sz="1600">
              <a:solidFill>
                <a:schemeClr val="lt1"/>
              </a:solidFill>
              <a:latin typeface="Tahoma"/>
              <a:ea typeface="Tahoma"/>
              <a:cs typeface="Tahoma"/>
              <a:sym typeface="Tahoma"/>
            </a:endParaRPr>
          </a:p>
        </p:txBody>
      </p:sp>
      <p:sp>
        <p:nvSpPr>
          <p:cNvPr id="575" name="Google Shape;575;p108"/>
          <p:cNvSpPr txBox="1"/>
          <p:nvPr/>
        </p:nvSpPr>
        <p:spPr>
          <a:xfrm>
            <a:off x="300789" y="1804366"/>
            <a:ext cx="3925500" cy="3117900"/>
          </a:xfrm>
          <a:prstGeom prst="rect">
            <a:avLst/>
          </a:prstGeom>
          <a:solidFill>
            <a:srgbClr val="F3F3F3"/>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export </a:t>
            </a:r>
            <a:r>
              <a:rPr lang="en">
                <a:solidFill>
                  <a:srgbClr val="0070C0"/>
                </a:solidFill>
                <a:latin typeface="Consolas"/>
                <a:ea typeface="Consolas"/>
                <a:cs typeface="Consolas"/>
                <a:sym typeface="Consolas"/>
              </a:rPr>
              <a:t>interface Customer</a:t>
            </a: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export </a:t>
            </a:r>
            <a:r>
              <a:rPr lang="en">
                <a:solidFill>
                  <a:srgbClr val="0070C0"/>
                </a:solidFill>
                <a:latin typeface="Consolas"/>
                <a:ea typeface="Consolas"/>
                <a:cs typeface="Consolas"/>
                <a:sym typeface="Consolas"/>
              </a:rPr>
              <a:t>interface Order</a:t>
            </a: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e</a:t>
            </a:r>
            <a:r>
              <a:rPr lang="en">
                <a:solidFill>
                  <a:schemeClr val="dk1"/>
                </a:solidFill>
                <a:latin typeface="Consolas"/>
                <a:ea typeface="Consolas"/>
                <a:cs typeface="Consolas"/>
                <a:sym typeface="Consolas"/>
              </a:rPr>
              <a:t>xport </a:t>
            </a:r>
            <a:r>
              <a:rPr lang="en">
                <a:solidFill>
                  <a:srgbClr val="0070C0"/>
                </a:solidFill>
                <a:latin typeface="Consolas"/>
                <a:ea typeface="Consolas"/>
                <a:cs typeface="Consolas"/>
                <a:sym typeface="Consolas"/>
              </a:rPr>
              <a:t>interface OrderStatus</a:t>
            </a: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transactionId: string;</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status: boolean;</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xEl>
                                              <p:pRg end="0" st="0"/>
                                            </p:txEl>
                                          </p:spTgt>
                                        </p:tgtEl>
                                        <p:attrNameLst>
                                          <p:attrName>style.visibility</p:attrName>
                                        </p:attrNameLst>
                                      </p:cBhvr>
                                      <p:to>
                                        <p:strVal val="visible"/>
                                      </p:to>
                                    </p:set>
                                    <p:animEffect filter="fade" transition="in">
                                      <p:cBhvr>
                                        <p:cTn dur="1000"/>
                                        <p:tgtEl>
                                          <p:spTgt spid="5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xEl>
                                              <p:pRg end="1" st="1"/>
                                            </p:txEl>
                                          </p:spTgt>
                                        </p:tgtEl>
                                        <p:attrNameLst>
                                          <p:attrName>style.visibility</p:attrName>
                                        </p:attrNameLst>
                                      </p:cBhvr>
                                      <p:to>
                                        <p:strVal val="visible"/>
                                      </p:to>
                                    </p:set>
                                    <p:animEffect filter="fade" transition="in">
                                      <p:cBhvr>
                                        <p:cTn dur="1000"/>
                                        <p:tgtEl>
                                          <p:spTgt spid="5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xEl>
                                              <p:pRg end="2" st="2"/>
                                            </p:txEl>
                                          </p:spTgt>
                                        </p:tgtEl>
                                        <p:attrNameLst>
                                          <p:attrName>style.visibility</p:attrName>
                                        </p:attrNameLst>
                                      </p:cBhvr>
                                      <p:to>
                                        <p:strVal val="visible"/>
                                      </p:to>
                                    </p:set>
                                    <p:animEffect filter="fade" transition="in">
                                      <p:cBhvr>
                                        <p:cTn dur="1000"/>
                                        <p:tgtEl>
                                          <p:spTgt spid="5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xEl>
                                              <p:pRg end="3" st="3"/>
                                            </p:txEl>
                                          </p:spTgt>
                                        </p:tgtEl>
                                        <p:attrNameLst>
                                          <p:attrName>style.visibility</p:attrName>
                                        </p:attrNameLst>
                                      </p:cBhvr>
                                      <p:to>
                                        <p:strVal val="visible"/>
                                      </p:to>
                                    </p:set>
                                    <p:animEffect filter="fade" transition="in">
                                      <p:cBhvr>
                                        <p:cTn dur="1000"/>
                                        <p:tgtEl>
                                          <p:spTgt spid="5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xEl>
                                              <p:pRg end="4" st="4"/>
                                            </p:txEl>
                                          </p:spTgt>
                                        </p:tgtEl>
                                        <p:attrNameLst>
                                          <p:attrName>style.visibility</p:attrName>
                                        </p:attrNameLst>
                                      </p:cBhvr>
                                      <p:to>
                                        <p:strVal val="visible"/>
                                      </p:to>
                                    </p:set>
                                    <p:animEffect filter="fade" transition="in">
                                      <p:cBhvr>
                                        <p:cTn dur="1000"/>
                                        <p:tgtEl>
                                          <p:spTgt spid="57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xEl>
                                              <p:pRg end="5" st="5"/>
                                            </p:txEl>
                                          </p:spTgt>
                                        </p:tgtEl>
                                        <p:attrNameLst>
                                          <p:attrName>style.visibility</p:attrName>
                                        </p:attrNameLst>
                                      </p:cBhvr>
                                      <p:to>
                                        <p:strVal val="visible"/>
                                      </p:to>
                                    </p:set>
                                    <p:animEffect filter="fade" transition="in">
                                      <p:cBhvr>
                                        <p:cTn dur="1000"/>
                                        <p:tgtEl>
                                          <p:spTgt spid="57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8" name="Shape 2028"/>
        <p:cNvGrpSpPr/>
        <p:nvPr/>
      </p:nvGrpSpPr>
      <p:grpSpPr>
        <a:xfrm>
          <a:off x="0" y="0"/>
          <a:ext cx="0" cy="0"/>
          <a:chOff x="0" y="0"/>
          <a:chExt cx="0" cy="0"/>
        </a:xfrm>
      </p:grpSpPr>
      <p:sp>
        <p:nvSpPr>
          <p:cNvPr id="2029" name="Google Shape;2029;p234"/>
          <p:cNvSpPr/>
          <p:nvPr/>
        </p:nvSpPr>
        <p:spPr>
          <a:xfrm>
            <a:off x="0" y="0"/>
            <a:ext cx="9144000" cy="5355900"/>
          </a:xfrm>
          <a:prstGeom prst="rect">
            <a:avLst/>
          </a:prstGeom>
          <a:solidFill>
            <a:srgbClr val="FFFFFF"/>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030" name="Google Shape;2030;p234"/>
          <p:cNvSpPr txBox="1"/>
          <p:nvPr/>
        </p:nvSpPr>
        <p:spPr>
          <a:xfrm>
            <a:off x="-9939" y="0"/>
            <a:ext cx="9153900" cy="346200"/>
          </a:xfrm>
          <a:prstGeom prst="rect">
            <a:avLst/>
          </a:prstGeom>
          <a:solidFill>
            <a:srgbClr val="666666"/>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Define Store Interface</a:t>
            </a:r>
            <a:endParaRPr sz="1100">
              <a:latin typeface="Tahoma"/>
              <a:ea typeface="Tahoma"/>
              <a:cs typeface="Tahoma"/>
              <a:sym typeface="Tahoma"/>
            </a:endParaRPr>
          </a:p>
        </p:txBody>
      </p:sp>
      <p:sp>
        <p:nvSpPr>
          <p:cNvPr id="2031" name="Google Shape;2031;p234"/>
          <p:cNvSpPr/>
          <p:nvPr/>
        </p:nvSpPr>
        <p:spPr>
          <a:xfrm>
            <a:off x="514350" y="1600200"/>
            <a:ext cx="7715100" cy="24372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0"/>
              </a:spcBef>
              <a:spcAft>
                <a:spcPts val="0"/>
              </a:spcAft>
              <a:buClr>
                <a:schemeClr val="dk1"/>
              </a:buClr>
              <a:buSzPts val="1100"/>
              <a:buFont typeface="Arial"/>
              <a:buNone/>
            </a:pPr>
            <a:r>
              <a:rPr lang="en" sz="2400">
                <a:solidFill>
                  <a:srgbClr val="AF00DB"/>
                </a:solidFill>
                <a:highlight>
                  <a:srgbClr val="FFFFFF"/>
                </a:highlight>
                <a:latin typeface="Consolas"/>
                <a:ea typeface="Consolas"/>
                <a:cs typeface="Consolas"/>
                <a:sym typeface="Consolas"/>
              </a:rPr>
              <a:t>export</a:t>
            </a:r>
            <a:r>
              <a:rPr lang="en" sz="2400">
                <a:solidFill>
                  <a:schemeClr val="dk1"/>
                </a:solidFill>
                <a:highlight>
                  <a:srgbClr val="FFFFFF"/>
                </a:highlight>
                <a:latin typeface="Consolas"/>
                <a:ea typeface="Consolas"/>
                <a:cs typeface="Consolas"/>
                <a:sym typeface="Consolas"/>
              </a:rPr>
              <a:t> </a:t>
            </a:r>
            <a:r>
              <a:rPr lang="en" sz="2400">
                <a:solidFill>
                  <a:srgbClr val="0000FF"/>
                </a:solidFill>
                <a:highlight>
                  <a:srgbClr val="FFFFFF"/>
                </a:highlight>
                <a:latin typeface="Consolas"/>
                <a:ea typeface="Consolas"/>
                <a:cs typeface="Consolas"/>
                <a:sym typeface="Consolas"/>
              </a:rPr>
              <a:t>interface</a:t>
            </a:r>
            <a:r>
              <a:rPr lang="en" sz="2400">
                <a:solidFill>
                  <a:schemeClr val="dk1"/>
                </a:solidFill>
                <a:highlight>
                  <a:srgbClr val="FFFFFF"/>
                </a:highlight>
                <a:latin typeface="Consolas"/>
                <a:ea typeface="Consolas"/>
                <a:cs typeface="Consolas"/>
                <a:sym typeface="Consolas"/>
              </a:rPr>
              <a:t> </a:t>
            </a:r>
            <a:r>
              <a:rPr lang="en" sz="2400">
                <a:solidFill>
                  <a:srgbClr val="267F99"/>
                </a:solidFill>
                <a:highlight>
                  <a:srgbClr val="FFFFFF"/>
                </a:highlight>
                <a:latin typeface="Consolas"/>
                <a:ea typeface="Consolas"/>
                <a:cs typeface="Consolas"/>
                <a:sym typeface="Consolas"/>
              </a:rPr>
              <a:t>StoreState</a:t>
            </a:r>
            <a:r>
              <a:rPr lang="en" sz="2400">
                <a:solidFill>
                  <a:schemeClr val="dk1"/>
                </a:solidFill>
                <a:highlight>
                  <a:srgbClr val="FFFFFF"/>
                </a:highlight>
                <a:latin typeface="Consolas"/>
                <a:ea typeface="Consolas"/>
                <a:cs typeface="Consolas"/>
                <a:sym typeface="Consolas"/>
              </a:rPr>
              <a:t> {</a:t>
            </a:r>
            <a:endParaRPr sz="24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2400">
                <a:solidFill>
                  <a:schemeClr val="dk1"/>
                </a:solidFill>
                <a:highlight>
                  <a:srgbClr val="FFFFFF"/>
                </a:highlight>
                <a:latin typeface="Consolas"/>
                <a:ea typeface="Consolas"/>
                <a:cs typeface="Consolas"/>
                <a:sym typeface="Consolas"/>
              </a:rPr>
              <a:t> </a:t>
            </a:r>
            <a:r>
              <a:rPr lang="en" sz="2400">
                <a:solidFill>
                  <a:srgbClr val="001080"/>
                </a:solidFill>
                <a:highlight>
                  <a:srgbClr val="FFFFFF"/>
                </a:highlight>
                <a:latin typeface="Consolas"/>
                <a:ea typeface="Consolas"/>
                <a:cs typeface="Consolas"/>
                <a:sym typeface="Consolas"/>
              </a:rPr>
              <a:t>customers</a:t>
            </a:r>
            <a:r>
              <a:rPr lang="en" sz="2400">
                <a:solidFill>
                  <a:schemeClr val="dk1"/>
                </a:solidFill>
                <a:highlight>
                  <a:srgbClr val="FFFFFF"/>
                </a:highlight>
                <a:latin typeface="Consolas"/>
                <a:ea typeface="Consolas"/>
                <a:cs typeface="Consolas"/>
                <a:sym typeface="Consolas"/>
              </a:rPr>
              <a:t>: </a:t>
            </a:r>
            <a:r>
              <a:rPr lang="en" sz="2400">
                <a:solidFill>
                  <a:srgbClr val="267F99"/>
                </a:solidFill>
                <a:highlight>
                  <a:srgbClr val="FFFFFF"/>
                </a:highlight>
                <a:latin typeface="Consolas"/>
                <a:ea typeface="Consolas"/>
                <a:cs typeface="Consolas"/>
                <a:sym typeface="Consolas"/>
              </a:rPr>
              <a:t>Customer</a:t>
            </a:r>
            <a:r>
              <a:rPr lang="en" sz="2400">
                <a:solidFill>
                  <a:schemeClr val="dk1"/>
                </a:solidFill>
                <a:highlight>
                  <a:srgbClr val="FFFFFF"/>
                </a:highlight>
                <a:latin typeface="Consolas"/>
                <a:ea typeface="Consolas"/>
                <a:cs typeface="Consolas"/>
                <a:sym typeface="Consolas"/>
              </a:rPr>
              <a:t>[];</a:t>
            </a:r>
            <a:endParaRPr sz="24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2400">
                <a:solidFill>
                  <a:schemeClr val="dk1"/>
                </a:solidFill>
                <a:highlight>
                  <a:srgbClr val="FFFFFF"/>
                </a:highlight>
                <a:latin typeface="Consolas"/>
                <a:ea typeface="Consolas"/>
                <a:cs typeface="Consolas"/>
                <a:sym typeface="Consolas"/>
              </a:rPr>
              <a:t> </a:t>
            </a:r>
            <a:r>
              <a:rPr lang="en" sz="2400">
                <a:solidFill>
                  <a:srgbClr val="001080"/>
                </a:solidFill>
                <a:highlight>
                  <a:srgbClr val="FFFFFF"/>
                </a:highlight>
                <a:latin typeface="Consolas"/>
                <a:ea typeface="Consolas"/>
                <a:cs typeface="Consolas"/>
                <a:sym typeface="Consolas"/>
              </a:rPr>
              <a:t>customer</a:t>
            </a:r>
            <a:r>
              <a:rPr lang="en" sz="2400">
                <a:solidFill>
                  <a:schemeClr val="dk1"/>
                </a:solidFill>
                <a:highlight>
                  <a:srgbClr val="FFFFFF"/>
                </a:highlight>
                <a:latin typeface="Consolas"/>
                <a:ea typeface="Consolas"/>
                <a:cs typeface="Consolas"/>
                <a:sym typeface="Consolas"/>
              </a:rPr>
              <a:t>: </a:t>
            </a:r>
            <a:r>
              <a:rPr lang="en" sz="2400">
                <a:solidFill>
                  <a:srgbClr val="267F99"/>
                </a:solidFill>
                <a:highlight>
                  <a:srgbClr val="FFFFFF"/>
                </a:highlight>
                <a:latin typeface="Consolas"/>
                <a:ea typeface="Consolas"/>
                <a:cs typeface="Consolas"/>
                <a:sym typeface="Consolas"/>
              </a:rPr>
              <a:t>Customer</a:t>
            </a:r>
            <a:r>
              <a:rPr lang="en" sz="2400">
                <a:solidFill>
                  <a:schemeClr val="dk1"/>
                </a:solidFill>
                <a:highlight>
                  <a:srgbClr val="FFFFFF"/>
                </a:highlight>
                <a:latin typeface="Consolas"/>
                <a:ea typeface="Consolas"/>
                <a:cs typeface="Consolas"/>
                <a:sym typeface="Consolas"/>
              </a:rPr>
              <a:t>;</a:t>
            </a:r>
            <a:endParaRPr sz="24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2400">
                <a:solidFill>
                  <a:schemeClr val="dk1"/>
                </a:solidFill>
                <a:highlight>
                  <a:srgbClr val="FFFFFF"/>
                </a:highlight>
                <a:latin typeface="Consolas"/>
                <a:ea typeface="Consolas"/>
                <a:cs typeface="Consolas"/>
                <a:sym typeface="Consolas"/>
              </a:rPr>
              <a:t> </a:t>
            </a:r>
            <a:r>
              <a:rPr lang="en" sz="2400">
                <a:solidFill>
                  <a:srgbClr val="001080"/>
                </a:solidFill>
                <a:highlight>
                  <a:srgbClr val="FFFFFF"/>
                </a:highlight>
                <a:latin typeface="Consolas"/>
                <a:ea typeface="Consolas"/>
                <a:cs typeface="Consolas"/>
                <a:sym typeface="Consolas"/>
              </a:rPr>
              <a:t>orders</a:t>
            </a:r>
            <a:r>
              <a:rPr lang="en" sz="2400">
                <a:solidFill>
                  <a:schemeClr val="dk1"/>
                </a:solidFill>
                <a:highlight>
                  <a:srgbClr val="FFFFFF"/>
                </a:highlight>
                <a:latin typeface="Consolas"/>
                <a:ea typeface="Consolas"/>
                <a:cs typeface="Consolas"/>
                <a:sym typeface="Consolas"/>
              </a:rPr>
              <a:t>: </a:t>
            </a:r>
            <a:r>
              <a:rPr lang="en" sz="2400">
                <a:solidFill>
                  <a:srgbClr val="267F99"/>
                </a:solidFill>
                <a:highlight>
                  <a:srgbClr val="FFFFFF"/>
                </a:highlight>
                <a:latin typeface="Consolas"/>
                <a:ea typeface="Consolas"/>
                <a:cs typeface="Consolas"/>
                <a:sym typeface="Consolas"/>
              </a:rPr>
              <a:t>Order</a:t>
            </a:r>
            <a:r>
              <a:rPr lang="en" sz="2400">
                <a:solidFill>
                  <a:schemeClr val="dk1"/>
                </a:solidFill>
                <a:highlight>
                  <a:srgbClr val="FFFFFF"/>
                </a:highlight>
                <a:latin typeface="Consolas"/>
                <a:ea typeface="Consolas"/>
                <a:cs typeface="Consolas"/>
                <a:sym typeface="Consolas"/>
              </a:rPr>
              <a:t>[];</a:t>
            </a:r>
            <a:endParaRPr sz="24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2400">
                <a:solidFill>
                  <a:schemeClr val="dk1"/>
                </a:solidFill>
                <a:highlight>
                  <a:srgbClr val="FFFFFF"/>
                </a:highlight>
                <a:latin typeface="Consolas"/>
                <a:ea typeface="Consolas"/>
                <a:cs typeface="Consolas"/>
                <a:sym typeface="Consolas"/>
              </a:rPr>
              <a:t>}</a:t>
            </a:r>
            <a:endParaRPr sz="2400">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None/>
            </a:pPr>
            <a:r>
              <a:t/>
            </a:r>
            <a:endParaRPr sz="2100">
              <a:solidFill>
                <a:srgbClr val="C586C0"/>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5" name="Shape 2035"/>
        <p:cNvGrpSpPr/>
        <p:nvPr/>
      </p:nvGrpSpPr>
      <p:grpSpPr>
        <a:xfrm>
          <a:off x="0" y="0"/>
          <a:ext cx="0" cy="0"/>
          <a:chOff x="0" y="0"/>
          <a:chExt cx="0" cy="0"/>
        </a:xfrm>
      </p:grpSpPr>
      <p:sp>
        <p:nvSpPr>
          <p:cNvPr id="2036" name="Google Shape;2036;p235"/>
          <p:cNvSpPr txBox="1"/>
          <p:nvPr/>
        </p:nvSpPr>
        <p:spPr>
          <a:xfrm>
            <a:off x="9144000" y="1633"/>
            <a:ext cx="3200400" cy="346200"/>
          </a:xfrm>
          <a:prstGeom prst="rect">
            <a:avLst/>
          </a:prstGeom>
          <a:solidFill>
            <a:srgbClr val="F05C2A"/>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Arial"/>
                <a:ea typeface="Arial"/>
                <a:cs typeface="Arial"/>
                <a:sym typeface="Arial"/>
              </a:rPr>
              <a:t>event-bus.service.ts</a:t>
            </a:r>
            <a:endParaRPr sz="1800">
              <a:solidFill>
                <a:schemeClr val="lt1"/>
              </a:solidFill>
              <a:latin typeface="Arial"/>
              <a:ea typeface="Arial"/>
              <a:cs typeface="Arial"/>
              <a:sym typeface="Arial"/>
            </a:endParaRPr>
          </a:p>
        </p:txBody>
      </p:sp>
      <p:sp>
        <p:nvSpPr>
          <p:cNvPr id="2037" name="Google Shape;2037;p235"/>
          <p:cNvSpPr txBox="1"/>
          <p:nvPr/>
        </p:nvSpPr>
        <p:spPr>
          <a:xfrm>
            <a:off x="0" y="2225501"/>
            <a:ext cx="9144000" cy="692400"/>
          </a:xfrm>
          <a:prstGeom prst="rect">
            <a:avLst/>
          </a:prstGeom>
          <a:solidFill>
            <a:srgbClr val="007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4100">
                <a:solidFill>
                  <a:schemeClr val="lt1"/>
                </a:solidFill>
                <a:latin typeface="Tahoma"/>
                <a:ea typeface="Tahoma"/>
                <a:cs typeface="Tahoma"/>
                <a:sym typeface="Tahoma"/>
              </a:rPr>
              <a:t>          Derive from Observable Store</a:t>
            </a:r>
            <a:endParaRPr sz="1100"/>
          </a:p>
        </p:txBody>
      </p:sp>
      <p:sp>
        <p:nvSpPr>
          <p:cNvPr id="2038" name="Google Shape;2038;p235"/>
          <p:cNvSpPr/>
          <p:nvPr/>
        </p:nvSpPr>
        <p:spPr>
          <a:xfrm>
            <a:off x="800100" y="2057400"/>
            <a:ext cx="1028700" cy="1028700"/>
          </a:xfrm>
          <a:prstGeom prst="ellipse">
            <a:avLst/>
          </a:prstGeom>
          <a:solidFill>
            <a:srgbClr val="00B050"/>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4100">
                <a:solidFill>
                  <a:schemeClr val="lt1"/>
                </a:solidFill>
                <a:latin typeface="Arial"/>
                <a:ea typeface="Arial"/>
                <a:cs typeface="Arial"/>
                <a:sym typeface="Arial"/>
              </a:rPr>
              <a:t>3</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038"/>
                                        </p:tgtEl>
                                        <p:attrNameLst>
                                          <p:attrName>style.visibility</p:attrName>
                                        </p:attrNameLst>
                                      </p:cBhvr>
                                      <p:to>
                                        <p:strVal val="visible"/>
                                      </p:to>
                                    </p:set>
                                    <p:anim calcmode="lin" valueType="num">
                                      <p:cBhvr additive="base">
                                        <p:cTn dur="500"/>
                                        <p:tgtEl>
                                          <p:spTgt spid="203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2" name="Shape 2042"/>
        <p:cNvGrpSpPr/>
        <p:nvPr/>
      </p:nvGrpSpPr>
      <p:grpSpPr>
        <a:xfrm>
          <a:off x="0" y="0"/>
          <a:ext cx="0" cy="0"/>
          <a:chOff x="0" y="0"/>
          <a:chExt cx="0" cy="0"/>
        </a:xfrm>
      </p:grpSpPr>
      <p:sp>
        <p:nvSpPr>
          <p:cNvPr id="2043" name="Google Shape;2043;p236"/>
          <p:cNvSpPr/>
          <p:nvPr/>
        </p:nvSpPr>
        <p:spPr>
          <a:xfrm>
            <a:off x="0" y="3941"/>
            <a:ext cx="9144000" cy="5355900"/>
          </a:xfrm>
          <a:prstGeom prst="rect">
            <a:avLst/>
          </a:prstGeom>
          <a:solidFill>
            <a:srgbClr val="FFFFFF"/>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044" name="Google Shape;2044;p236"/>
          <p:cNvSpPr txBox="1"/>
          <p:nvPr/>
        </p:nvSpPr>
        <p:spPr>
          <a:xfrm>
            <a:off x="-9939" y="0"/>
            <a:ext cx="9153900" cy="346200"/>
          </a:xfrm>
          <a:prstGeom prst="rect">
            <a:avLst/>
          </a:prstGeom>
          <a:solidFill>
            <a:srgbClr val="666666"/>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Derive from Observable Store</a:t>
            </a:r>
            <a:endParaRPr sz="1100">
              <a:latin typeface="Tahoma"/>
              <a:ea typeface="Tahoma"/>
              <a:cs typeface="Tahoma"/>
              <a:sym typeface="Tahoma"/>
            </a:endParaRPr>
          </a:p>
        </p:txBody>
      </p:sp>
      <p:sp>
        <p:nvSpPr>
          <p:cNvPr id="2045" name="Google Shape;2045;p236"/>
          <p:cNvSpPr/>
          <p:nvPr/>
        </p:nvSpPr>
        <p:spPr>
          <a:xfrm>
            <a:off x="289958" y="1088089"/>
            <a:ext cx="8564100" cy="26547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a:t>
            </a:r>
            <a:r>
              <a:rPr lang="en" sz="1800">
                <a:solidFill>
                  <a:srgbClr val="795E26"/>
                </a:solidFill>
                <a:latin typeface="Consolas"/>
                <a:ea typeface="Consolas"/>
                <a:cs typeface="Consolas"/>
                <a:sym typeface="Consolas"/>
              </a:rPr>
              <a:t>Injectable</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a:t>
            </a:r>
            <a:r>
              <a:rPr lang="en" sz="1800">
                <a:solidFill>
                  <a:srgbClr val="001080"/>
                </a:solidFill>
                <a:latin typeface="Consolas"/>
                <a:ea typeface="Consolas"/>
                <a:cs typeface="Consolas"/>
                <a:sym typeface="Consolas"/>
              </a:rPr>
              <a:t>providedIn:</a:t>
            </a:r>
            <a:r>
              <a:rPr lang="en" sz="1800">
                <a:solidFill>
                  <a:schemeClr val="dk1"/>
                </a:solidFill>
                <a:latin typeface="Consolas"/>
                <a:ea typeface="Consolas"/>
                <a:cs typeface="Consolas"/>
                <a:sym typeface="Consolas"/>
              </a:rPr>
              <a:t> </a:t>
            </a:r>
            <a:r>
              <a:rPr lang="en" sz="1800">
                <a:solidFill>
                  <a:srgbClr val="A31515"/>
                </a:solidFill>
                <a:latin typeface="Consolas"/>
                <a:ea typeface="Consolas"/>
                <a:cs typeface="Consolas"/>
                <a:sym typeface="Consolas"/>
              </a:rPr>
              <a:t>'root'</a:t>
            </a:r>
            <a:endParaRPr sz="1800">
              <a:solidFill>
                <a:srgbClr val="A31515"/>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800">
                <a:solidFill>
                  <a:srgbClr val="AF00DB"/>
                </a:solidFill>
                <a:latin typeface="Consolas"/>
                <a:ea typeface="Consolas"/>
                <a:cs typeface="Consolas"/>
                <a:sym typeface="Consolas"/>
              </a:rPr>
              <a:t>export</a:t>
            </a:r>
            <a:r>
              <a:rPr lang="en" sz="1800">
                <a:solidFill>
                  <a:schemeClr val="dk1"/>
                </a:solidFill>
                <a:latin typeface="Consolas"/>
                <a:ea typeface="Consolas"/>
                <a:cs typeface="Consolas"/>
                <a:sym typeface="Consolas"/>
              </a:rPr>
              <a:t> </a:t>
            </a:r>
            <a:r>
              <a:rPr lang="en" sz="1800">
                <a:solidFill>
                  <a:srgbClr val="0000FF"/>
                </a:solidFill>
                <a:latin typeface="Consolas"/>
                <a:ea typeface="Consolas"/>
                <a:cs typeface="Consolas"/>
                <a:sym typeface="Consolas"/>
              </a:rPr>
              <a:t>class</a:t>
            </a:r>
            <a:r>
              <a:rPr lang="en" sz="1800">
                <a:solidFill>
                  <a:schemeClr val="dk1"/>
                </a:solidFill>
                <a:latin typeface="Consolas"/>
                <a:ea typeface="Consolas"/>
                <a:cs typeface="Consolas"/>
                <a:sym typeface="Consolas"/>
              </a:rPr>
              <a:t> </a:t>
            </a:r>
            <a:r>
              <a:rPr lang="en" sz="1800">
                <a:solidFill>
                  <a:srgbClr val="267F99"/>
                </a:solidFill>
                <a:latin typeface="Consolas"/>
                <a:ea typeface="Consolas"/>
                <a:cs typeface="Consolas"/>
                <a:sym typeface="Consolas"/>
              </a:rPr>
              <a:t>CustomersService</a:t>
            </a:r>
            <a:r>
              <a:rPr lang="en" sz="1800">
                <a:solidFill>
                  <a:schemeClr val="dk1"/>
                </a:solidFill>
                <a:latin typeface="Consolas"/>
                <a:ea typeface="Consolas"/>
                <a:cs typeface="Consolas"/>
                <a:sym typeface="Consolas"/>
              </a:rPr>
              <a:t> </a:t>
            </a:r>
            <a:r>
              <a:rPr lang="en" sz="1800">
                <a:solidFill>
                  <a:srgbClr val="0000FF"/>
                </a:solidFill>
                <a:latin typeface="Consolas"/>
                <a:ea typeface="Consolas"/>
                <a:cs typeface="Consolas"/>
                <a:sym typeface="Consolas"/>
              </a:rPr>
              <a:t>extends</a:t>
            </a:r>
            <a:r>
              <a:rPr lang="en" sz="1800">
                <a:solidFill>
                  <a:schemeClr val="dk1"/>
                </a:solidFill>
                <a:latin typeface="Consolas"/>
                <a:ea typeface="Consolas"/>
                <a:cs typeface="Consolas"/>
                <a:sym typeface="Consolas"/>
              </a:rPr>
              <a:t> </a:t>
            </a:r>
            <a:r>
              <a:rPr lang="en" sz="1800">
                <a:solidFill>
                  <a:srgbClr val="267F99"/>
                </a:solidFill>
                <a:latin typeface="Consolas"/>
                <a:ea typeface="Consolas"/>
                <a:cs typeface="Consolas"/>
                <a:sym typeface="Consolas"/>
              </a:rPr>
              <a:t>ObservableStore</a:t>
            </a:r>
            <a:r>
              <a:rPr lang="en" sz="1800">
                <a:solidFill>
                  <a:schemeClr val="dk1"/>
                </a:solidFill>
                <a:latin typeface="Consolas"/>
                <a:ea typeface="Consolas"/>
                <a:cs typeface="Consolas"/>
                <a:sym typeface="Consolas"/>
              </a:rPr>
              <a:t>&lt;</a:t>
            </a:r>
            <a:r>
              <a:rPr lang="en" sz="1800">
                <a:solidFill>
                  <a:srgbClr val="267F99"/>
                </a:solidFill>
                <a:latin typeface="Consolas"/>
                <a:ea typeface="Consolas"/>
                <a:cs typeface="Consolas"/>
                <a:sym typeface="Consolas"/>
              </a:rPr>
              <a:t>StoreState</a:t>
            </a:r>
            <a:r>
              <a:rPr lang="en" sz="1800">
                <a:solidFill>
                  <a:schemeClr val="dk1"/>
                </a:solidFill>
                <a:latin typeface="Consolas"/>
                <a:ea typeface="Consolas"/>
                <a:cs typeface="Consolas"/>
                <a:sym typeface="Consolas"/>
              </a:rPr>
              <a:t>&gt; {</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a:t>
            </a:r>
            <a:r>
              <a:rPr lang="en" sz="1800">
                <a:solidFill>
                  <a:srgbClr val="0000FF"/>
                </a:solidFill>
                <a:latin typeface="Consolas"/>
                <a:ea typeface="Consolas"/>
                <a:cs typeface="Consolas"/>
                <a:sym typeface="Consolas"/>
              </a:rPr>
              <a:t>constructor</a:t>
            </a:r>
            <a:r>
              <a:rPr lang="en" sz="1800">
                <a:solidFill>
                  <a:schemeClr val="dk1"/>
                </a:solidFill>
                <a:latin typeface="Consolas"/>
                <a:ea typeface="Consolas"/>
                <a:cs typeface="Consolas"/>
                <a:sym typeface="Consolas"/>
              </a:rPr>
              <a:t>(</a:t>
            </a:r>
            <a:r>
              <a:rPr lang="en" sz="1800">
                <a:solidFill>
                  <a:srgbClr val="0000FF"/>
                </a:solidFill>
                <a:latin typeface="Consolas"/>
                <a:ea typeface="Consolas"/>
                <a:cs typeface="Consolas"/>
                <a:sym typeface="Consolas"/>
              </a:rPr>
              <a:t>private</a:t>
            </a:r>
            <a:r>
              <a:rPr lang="en" sz="1800">
                <a:solidFill>
                  <a:schemeClr val="dk1"/>
                </a:solidFill>
                <a:latin typeface="Consolas"/>
                <a:ea typeface="Consolas"/>
                <a:cs typeface="Consolas"/>
                <a:sym typeface="Consolas"/>
              </a:rPr>
              <a:t> </a:t>
            </a:r>
            <a:r>
              <a:rPr lang="en" sz="1800">
                <a:solidFill>
                  <a:srgbClr val="001080"/>
                </a:solidFill>
                <a:latin typeface="Consolas"/>
                <a:ea typeface="Consolas"/>
                <a:cs typeface="Consolas"/>
                <a:sym typeface="Consolas"/>
              </a:rPr>
              <a:t>http</a:t>
            </a:r>
            <a:r>
              <a:rPr lang="en" sz="1800">
                <a:solidFill>
                  <a:schemeClr val="dk1"/>
                </a:solidFill>
                <a:latin typeface="Consolas"/>
                <a:ea typeface="Consolas"/>
                <a:cs typeface="Consolas"/>
                <a:sym typeface="Consolas"/>
              </a:rPr>
              <a:t>: </a:t>
            </a:r>
            <a:r>
              <a:rPr lang="en" sz="1800">
                <a:solidFill>
                  <a:srgbClr val="267F99"/>
                </a:solidFill>
                <a:latin typeface="Consolas"/>
                <a:ea typeface="Consolas"/>
                <a:cs typeface="Consolas"/>
                <a:sym typeface="Consolas"/>
              </a:rPr>
              <a:t>HttpClient</a:t>
            </a: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a:t>
            </a:r>
            <a:r>
              <a:rPr lang="en" sz="1800">
                <a:solidFill>
                  <a:srgbClr val="0000FF"/>
                </a:solidFill>
                <a:latin typeface="Consolas"/>
                <a:ea typeface="Consolas"/>
                <a:cs typeface="Consolas"/>
                <a:sym typeface="Consolas"/>
              </a:rPr>
              <a:t>super</a:t>
            </a:r>
            <a:r>
              <a:rPr lang="en" sz="1800">
                <a:solidFill>
                  <a:schemeClr val="dk1"/>
                </a:solidFill>
                <a:latin typeface="Consolas"/>
                <a:ea typeface="Consolas"/>
                <a:cs typeface="Consolas"/>
                <a:sym typeface="Consolas"/>
              </a:rPr>
              <a:t>({ </a:t>
            </a:r>
            <a:r>
              <a:rPr lang="en" sz="1800">
                <a:solidFill>
                  <a:srgbClr val="001080"/>
                </a:solidFill>
                <a:latin typeface="Consolas"/>
                <a:ea typeface="Consolas"/>
                <a:cs typeface="Consolas"/>
                <a:sym typeface="Consolas"/>
              </a:rPr>
              <a:t>trackStateHistory:</a:t>
            </a:r>
            <a:r>
              <a:rPr lang="en" sz="1800">
                <a:solidFill>
                  <a:schemeClr val="dk1"/>
                </a:solidFill>
                <a:latin typeface="Consolas"/>
                <a:ea typeface="Consolas"/>
                <a:cs typeface="Consolas"/>
                <a:sym typeface="Consolas"/>
              </a:rPr>
              <a:t> </a:t>
            </a:r>
            <a:r>
              <a:rPr lang="en" sz="1800">
                <a:solidFill>
                  <a:srgbClr val="0000FF"/>
                </a:solidFill>
                <a:latin typeface="Consolas"/>
                <a:ea typeface="Consolas"/>
                <a:cs typeface="Consolas"/>
                <a:sym typeface="Consolas"/>
              </a:rPr>
              <a:t>true</a:t>
            </a:r>
            <a:r>
              <a:rPr lang="en" sz="1800">
                <a:solidFill>
                  <a:schemeClr val="dk1"/>
                </a:solidFill>
                <a:latin typeface="Consolas"/>
                <a:ea typeface="Consolas"/>
                <a:cs typeface="Consolas"/>
                <a:sym typeface="Consolas"/>
              </a:rPr>
              <a:t>, </a:t>
            </a:r>
            <a:r>
              <a:rPr lang="en" sz="1800">
                <a:solidFill>
                  <a:srgbClr val="001080"/>
                </a:solidFill>
                <a:latin typeface="Consolas"/>
                <a:ea typeface="Consolas"/>
                <a:cs typeface="Consolas"/>
                <a:sym typeface="Consolas"/>
              </a:rPr>
              <a:t>logStateChanges:</a:t>
            </a:r>
            <a:r>
              <a:rPr lang="en" sz="1800">
                <a:solidFill>
                  <a:schemeClr val="dk1"/>
                </a:solidFill>
                <a:latin typeface="Consolas"/>
                <a:ea typeface="Consolas"/>
                <a:cs typeface="Consolas"/>
                <a:sym typeface="Consolas"/>
              </a:rPr>
              <a:t> </a:t>
            </a:r>
            <a:r>
              <a:rPr lang="en" sz="1800">
                <a:solidFill>
                  <a:srgbClr val="0000FF"/>
                </a:solidFill>
                <a:latin typeface="Consolas"/>
                <a:ea typeface="Consolas"/>
                <a:cs typeface="Consolas"/>
                <a:sym typeface="Consolas"/>
              </a:rPr>
              <a:t>true</a:t>
            </a: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sz="1500">
              <a:solidFill>
                <a:srgbClr val="D4D4D4"/>
              </a:solidFill>
            </a:endParaRPr>
          </a:p>
        </p:txBody>
      </p:sp>
      <p:sp>
        <p:nvSpPr>
          <p:cNvPr id="2046" name="Google Shape;2046;p236"/>
          <p:cNvSpPr txBox="1"/>
          <p:nvPr/>
        </p:nvSpPr>
        <p:spPr>
          <a:xfrm>
            <a:off x="342900" y="2322979"/>
            <a:ext cx="8214600" cy="391200"/>
          </a:xfrm>
          <a:prstGeom prst="rect">
            <a:avLst/>
          </a:prstGeom>
          <a:noFill/>
          <a:ln cap="flat" cmpd="sng" w="19050">
            <a:solidFill>
              <a:srgbClr val="AB2D3A"/>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47" name="Google Shape;2047;p236"/>
          <p:cNvSpPr txBox="1"/>
          <p:nvPr/>
        </p:nvSpPr>
        <p:spPr>
          <a:xfrm>
            <a:off x="346825" y="2773450"/>
            <a:ext cx="8214600" cy="1143000"/>
          </a:xfrm>
          <a:prstGeom prst="rect">
            <a:avLst/>
          </a:prstGeom>
          <a:noFill/>
          <a:ln cap="flat" cmpd="sng" w="19050">
            <a:solidFill>
              <a:srgbClr val="AB2D3A"/>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48" name="Google Shape;2048;p236"/>
          <p:cNvSpPr/>
          <p:nvPr/>
        </p:nvSpPr>
        <p:spPr>
          <a:xfrm>
            <a:off x="5338325" y="1328875"/>
            <a:ext cx="2286000" cy="652200"/>
          </a:xfrm>
          <a:prstGeom prst="wedgeRectCallout">
            <a:avLst>
              <a:gd fmla="val -9173" name="adj1"/>
              <a:gd fmla="val 97677" name="adj2"/>
            </a:avLst>
          </a:prstGeom>
          <a:solidFill>
            <a:srgbClr val="0070C0"/>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Creates a singleton store</a:t>
            </a:r>
            <a:endParaRPr sz="1100">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6"/>
                                        </p:tgtEl>
                                        <p:attrNameLst>
                                          <p:attrName>style.visibility</p:attrName>
                                        </p:attrNameLst>
                                      </p:cBhvr>
                                      <p:to>
                                        <p:strVal val="visible"/>
                                      </p:to>
                                    </p:set>
                                    <p:animEffect filter="fade" transition="in">
                                      <p:cBhvr>
                                        <p:cTn dur="500"/>
                                        <p:tgtEl>
                                          <p:spTgt spid="20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8"/>
                                        </p:tgtEl>
                                        <p:attrNameLst>
                                          <p:attrName>style.visibility</p:attrName>
                                        </p:attrNameLst>
                                      </p:cBhvr>
                                      <p:to>
                                        <p:strVal val="visible"/>
                                      </p:to>
                                    </p:set>
                                    <p:animEffect filter="fade" transition="in">
                                      <p:cBhvr>
                                        <p:cTn dur="1000"/>
                                        <p:tgtEl>
                                          <p:spTgt spid="20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7"/>
                                        </p:tgtEl>
                                        <p:attrNameLst>
                                          <p:attrName>style.visibility</p:attrName>
                                        </p:attrNameLst>
                                      </p:cBhvr>
                                      <p:to>
                                        <p:strVal val="visible"/>
                                      </p:to>
                                    </p:set>
                                    <p:animEffect filter="fade" transition="in">
                                      <p:cBhvr>
                                        <p:cTn dur="500"/>
                                        <p:tgtEl>
                                          <p:spTgt spid="2047"/>
                                        </p:tgtEl>
                                      </p:cBhvr>
                                    </p:animEffect>
                                  </p:childTnLst>
                                </p:cTn>
                              </p:par>
                              <p:par>
                                <p:cTn fill="hold" nodeType="withEffect" presetClass="exit" presetID="10" presetSubtype="0">
                                  <p:stCondLst>
                                    <p:cond delay="0"/>
                                  </p:stCondLst>
                                  <p:childTnLst>
                                    <p:animEffect filter="fade" transition="out">
                                      <p:cBhvr>
                                        <p:cTn dur="500"/>
                                        <p:tgtEl>
                                          <p:spTgt spid="2046"/>
                                        </p:tgtEl>
                                      </p:cBhvr>
                                    </p:animEffect>
                                    <p:set>
                                      <p:cBhvr>
                                        <p:cTn dur="1" fill="hold">
                                          <p:stCondLst>
                                            <p:cond delay="500"/>
                                          </p:stCondLst>
                                        </p:cTn>
                                        <p:tgtEl>
                                          <p:spTgt spid="204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04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2" name="Shape 2052"/>
        <p:cNvGrpSpPr/>
        <p:nvPr/>
      </p:nvGrpSpPr>
      <p:grpSpPr>
        <a:xfrm>
          <a:off x="0" y="0"/>
          <a:ext cx="0" cy="0"/>
          <a:chOff x="0" y="0"/>
          <a:chExt cx="0" cy="0"/>
        </a:xfrm>
      </p:grpSpPr>
      <p:sp>
        <p:nvSpPr>
          <p:cNvPr id="2053" name="Google Shape;2053;p237"/>
          <p:cNvSpPr txBox="1"/>
          <p:nvPr/>
        </p:nvSpPr>
        <p:spPr>
          <a:xfrm>
            <a:off x="9144000" y="1633"/>
            <a:ext cx="3200400" cy="346200"/>
          </a:xfrm>
          <a:prstGeom prst="rect">
            <a:avLst/>
          </a:prstGeom>
          <a:solidFill>
            <a:srgbClr val="F05C2A"/>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Arial"/>
                <a:ea typeface="Arial"/>
                <a:cs typeface="Arial"/>
                <a:sym typeface="Arial"/>
              </a:rPr>
              <a:t>event-bus.service.ts</a:t>
            </a:r>
            <a:endParaRPr sz="1800">
              <a:solidFill>
                <a:schemeClr val="lt1"/>
              </a:solidFill>
              <a:latin typeface="Arial"/>
              <a:ea typeface="Arial"/>
              <a:cs typeface="Arial"/>
              <a:sym typeface="Arial"/>
            </a:endParaRPr>
          </a:p>
        </p:txBody>
      </p:sp>
      <p:sp>
        <p:nvSpPr>
          <p:cNvPr id="2054" name="Google Shape;2054;p237"/>
          <p:cNvSpPr txBox="1"/>
          <p:nvPr/>
        </p:nvSpPr>
        <p:spPr>
          <a:xfrm>
            <a:off x="0" y="2225501"/>
            <a:ext cx="9144000" cy="692400"/>
          </a:xfrm>
          <a:prstGeom prst="rect">
            <a:avLst/>
          </a:prstGeom>
          <a:solidFill>
            <a:srgbClr val="007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4100">
                <a:solidFill>
                  <a:schemeClr val="lt1"/>
                </a:solidFill>
                <a:latin typeface="Tahoma"/>
                <a:ea typeface="Tahoma"/>
                <a:cs typeface="Tahoma"/>
                <a:sym typeface="Tahoma"/>
              </a:rPr>
              <a:t>Get/Set State</a:t>
            </a:r>
            <a:endParaRPr sz="1100"/>
          </a:p>
        </p:txBody>
      </p:sp>
      <p:sp>
        <p:nvSpPr>
          <p:cNvPr id="2055" name="Google Shape;2055;p237"/>
          <p:cNvSpPr/>
          <p:nvPr/>
        </p:nvSpPr>
        <p:spPr>
          <a:xfrm>
            <a:off x="800100" y="2057400"/>
            <a:ext cx="1028700" cy="1028700"/>
          </a:xfrm>
          <a:prstGeom prst="ellipse">
            <a:avLst/>
          </a:prstGeom>
          <a:solidFill>
            <a:srgbClr val="00B050"/>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4100">
                <a:solidFill>
                  <a:schemeClr val="lt1"/>
                </a:solidFill>
                <a:latin typeface="Arial"/>
                <a:ea typeface="Arial"/>
                <a:cs typeface="Arial"/>
                <a:sym typeface="Arial"/>
              </a:rPr>
              <a:t>4</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055"/>
                                        </p:tgtEl>
                                        <p:attrNameLst>
                                          <p:attrName>style.visibility</p:attrName>
                                        </p:attrNameLst>
                                      </p:cBhvr>
                                      <p:to>
                                        <p:strVal val="visible"/>
                                      </p:to>
                                    </p:set>
                                    <p:anim calcmode="lin" valueType="num">
                                      <p:cBhvr additive="base">
                                        <p:cTn dur="500"/>
                                        <p:tgtEl>
                                          <p:spTgt spid="20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9" name="Shape 2059"/>
        <p:cNvGrpSpPr/>
        <p:nvPr/>
      </p:nvGrpSpPr>
      <p:grpSpPr>
        <a:xfrm>
          <a:off x="0" y="0"/>
          <a:ext cx="0" cy="0"/>
          <a:chOff x="0" y="0"/>
          <a:chExt cx="0" cy="0"/>
        </a:xfrm>
      </p:grpSpPr>
      <p:sp>
        <p:nvSpPr>
          <p:cNvPr id="2060" name="Google Shape;2060;p238"/>
          <p:cNvSpPr/>
          <p:nvPr/>
        </p:nvSpPr>
        <p:spPr>
          <a:xfrm>
            <a:off x="0" y="0"/>
            <a:ext cx="9144000" cy="5355900"/>
          </a:xfrm>
          <a:prstGeom prst="rect">
            <a:avLst/>
          </a:prstGeom>
          <a:solidFill>
            <a:srgbClr val="FFFFFF"/>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061" name="Google Shape;2061;p238"/>
          <p:cNvSpPr txBox="1"/>
          <p:nvPr/>
        </p:nvSpPr>
        <p:spPr>
          <a:xfrm>
            <a:off x="-9939" y="0"/>
            <a:ext cx="9153900" cy="346200"/>
          </a:xfrm>
          <a:prstGeom prst="rect">
            <a:avLst/>
          </a:prstGeom>
          <a:solidFill>
            <a:srgbClr val="666666"/>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Set Store State Using the setState() Function</a:t>
            </a:r>
            <a:endParaRPr sz="1100">
              <a:latin typeface="Tahoma"/>
              <a:ea typeface="Tahoma"/>
              <a:cs typeface="Tahoma"/>
              <a:sym typeface="Tahoma"/>
            </a:endParaRPr>
          </a:p>
        </p:txBody>
      </p:sp>
      <p:sp>
        <p:nvSpPr>
          <p:cNvPr id="2062" name="Google Shape;2062;p238"/>
          <p:cNvSpPr/>
          <p:nvPr/>
        </p:nvSpPr>
        <p:spPr>
          <a:xfrm>
            <a:off x="285038" y="1010179"/>
            <a:ext cx="8564100" cy="37212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0"/>
              </a:spcBef>
              <a:spcAft>
                <a:spcPts val="0"/>
              </a:spcAft>
              <a:buClr>
                <a:schemeClr val="dk1"/>
              </a:buClr>
              <a:buSzPts val="1100"/>
              <a:buFont typeface="Arial"/>
              <a:buNone/>
            </a:pPr>
            <a:r>
              <a:rPr lang="en" sz="1600">
                <a:solidFill>
                  <a:srgbClr val="001080"/>
                </a:solidFill>
                <a:highlight>
                  <a:srgbClr val="FFFFFF"/>
                </a:highlight>
                <a:latin typeface="Consolas"/>
                <a:ea typeface="Consolas"/>
                <a:cs typeface="Consolas"/>
                <a:sym typeface="Consolas"/>
              </a:rPr>
              <a:t>private</a:t>
            </a:r>
            <a:r>
              <a:rPr lang="en" sz="1600">
                <a:solidFill>
                  <a:schemeClr val="dk1"/>
                </a:solidFill>
                <a:highlight>
                  <a:srgbClr val="FFFFFF"/>
                </a:highlight>
                <a:latin typeface="Consolas"/>
                <a:ea typeface="Consolas"/>
                <a:cs typeface="Consolas"/>
                <a:sym typeface="Consolas"/>
              </a:rPr>
              <a:t> </a:t>
            </a:r>
            <a:r>
              <a:rPr lang="en" sz="1600">
                <a:solidFill>
                  <a:srgbClr val="795E26"/>
                </a:solidFill>
                <a:highlight>
                  <a:srgbClr val="FFFFFF"/>
                </a:highlight>
                <a:latin typeface="Consolas"/>
                <a:ea typeface="Consolas"/>
                <a:cs typeface="Consolas"/>
                <a:sym typeface="Consolas"/>
              </a:rPr>
              <a:t>fetchCustomers</a:t>
            </a:r>
            <a:r>
              <a:rPr lang="en" sz="1600">
                <a:solidFill>
                  <a:schemeClr val="dk1"/>
                </a:solidFill>
                <a:highlight>
                  <a:srgbClr val="FFFFFF"/>
                </a:highlight>
                <a:latin typeface="Consolas"/>
                <a:ea typeface="Consolas"/>
                <a:cs typeface="Consolas"/>
                <a:sym typeface="Consolas"/>
              </a:rPr>
              <a:t>() {</a:t>
            </a:r>
            <a:endParaRPr sz="16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highlight>
                  <a:srgbClr val="FFFFFF"/>
                </a:highlight>
                <a:latin typeface="Consolas"/>
                <a:ea typeface="Consolas"/>
                <a:cs typeface="Consolas"/>
                <a:sym typeface="Consolas"/>
              </a:rPr>
              <a:t> </a:t>
            </a:r>
            <a:r>
              <a:rPr lang="en" sz="1600">
                <a:solidFill>
                  <a:srgbClr val="AF00DB"/>
                </a:solidFill>
                <a:highlight>
                  <a:srgbClr val="FFFFFF"/>
                </a:highlight>
                <a:latin typeface="Consolas"/>
                <a:ea typeface="Consolas"/>
                <a:cs typeface="Consolas"/>
                <a:sym typeface="Consolas"/>
              </a:rPr>
              <a:t>return</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this</a:t>
            </a:r>
            <a:r>
              <a:rPr lang="en" sz="1600">
                <a:solidFill>
                  <a:schemeClr val="dk1"/>
                </a:solidFill>
                <a:highlight>
                  <a:srgbClr val="FFFFFF"/>
                </a:highlight>
                <a:latin typeface="Consolas"/>
                <a:ea typeface="Consolas"/>
                <a:cs typeface="Consolas"/>
                <a:sym typeface="Consolas"/>
              </a:rPr>
              <a:t>.</a:t>
            </a:r>
            <a:r>
              <a:rPr lang="en" sz="1600">
                <a:solidFill>
                  <a:srgbClr val="001080"/>
                </a:solidFill>
                <a:highlight>
                  <a:srgbClr val="FFFFFF"/>
                </a:highlight>
                <a:latin typeface="Consolas"/>
                <a:ea typeface="Consolas"/>
                <a:cs typeface="Consolas"/>
                <a:sym typeface="Consolas"/>
              </a:rPr>
              <a:t>http</a:t>
            </a:r>
            <a:r>
              <a:rPr lang="en" sz="1600">
                <a:solidFill>
                  <a:schemeClr val="dk1"/>
                </a:solidFill>
                <a:highlight>
                  <a:srgbClr val="FFFFFF"/>
                </a:highlight>
                <a:latin typeface="Consolas"/>
                <a:ea typeface="Consolas"/>
                <a:cs typeface="Consolas"/>
                <a:sym typeface="Consolas"/>
              </a:rPr>
              <a:t>.</a:t>
            </a:r>
            <a:r>
              <a:rPr lang="en" sz="1600">
                <a:solidFill>
                  <a:srgbClr val="795E26"/>
                </a:solidFill>
                <a:highlight>
                  <a:srgbClr val="FFFFFF"/>
                </a:highlight>
                <a:latin typeface="Consolas"/>
                <a:ea typeface="Consolas"/>
                <a:cs typeface="Consolas"/>
                <a:sym typeface="Consolas"/>
              </a:rPr>
              <a:t>get</a:t>
            </a:r>
            <a:r>
              <a:rPr lang="en" sz="1600">
                <a:solidFill>
                  <a:schemeClr val="dk1"/>
                </a:solidFill>
                <a:highlight>
                  <a:srgbClr val="FFFFFF"/>
                </a:highlight>
                <a:latin typeface="Consolas"/>
                <a:ea typeface="Consolas"/>
                <a:cs typeface="Consolas"/>
                <a:sym typeface="Consolas"/>
              </a:rPr>
              <a:t>&lt;</a:t>
            </a:r>
            <a:r>
              <a:rPr lang="en" sz="1600">
                <a:solidFill>
                  <a:srgbClr val="267F99"/>
                </a:solidFill>
                <a:highlight>
                  <a:srgbClr val="FFFFFF"/>
                </a:highlight>
                <a:latin typeface="Consolas"/>
                <a:ea typeface="Consolas"/>
                <a:cs typeface="Consolas"/>
                <a:sym typeface="Consolas"/>
              </a:rPr>
              <a:t>Customer</a:t>
            </a:r>
            <a:r>
              <a:rPr lang="en" sz="1600">
                <a:solidFill>
                  <a:schemeClr val="dk1"/>
                </a:solidFill>
                <a:highlight>
                  <a:srgbClr val="FFFFFF"/>
                </a:highlight>
                <a:latin typeface="Consolas"/>
                <a:ea typeface="Consolas"/>
                <a:cs typeface="Consolas"/>
                <a:sym typeface="Consolas"/>
              </a:rPr>
              <a:t>[]&gt;(</a:t>
            </a:r>
            <a:r>
              <a:rPr lang="en" sz="1600">
                <a:solidFill>
                  <a:srgbClr val="0000FF"/>
                </a:solidFill>
                <a:highlight>
                  <a:srgbClr val="FFFFFF"/>
                </a:highlight>
                <a:latin typeface="Consolas"/>
                <a:ea typeface="Consolas"/>
                <a:cs typeface="Consolas"/>
                <a:sym typeface="Consolas"/>
              </a:rPr>
              <a:t>this</a:t>
            </a:r>
            <a:r>
              <a:rPr lang="en" sz="1600">
                <a:solidFill>
                  <a:schemeClr val="dk1"/>
                </a:solidFill>
                <a:highlight>
                  <a:srgbClr val="FFFFFF"/>
                </a:highlight>
                <a:latin typeface="Consolas"/>
                <a:ea typeface="Consolas"/>
                <a:cs typeface="Consolas"/>
                <a:sym typeface="Consolas"/>
              </a:rPr>
              <a:t>.</a:t>
            </a:r>
            <a:r>
              <a:rPr lang="en" sz="1600">
                <a:solidFill>
                  <a:srgbClr val="001080"/>
                </a:solidFill>
                <a:highlight>
                  <a:srgbClr val="FFFFFF"/>
                </a:highlight>
                <a:latin typeface="Consolas"/>
                <a:ea typeface="Consolas"/>
                <a:cs typeface="Consolas"/>
                <a:sym typeface="Consolas"/>
              </a:rPr>
              <a:t>apiUrl</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highlight>
                  <a:srgbClr val="FFFFFF"/>
                </a:highlight>
                <a:latin typeface="Consolas"/>
                <a:ea typeface="Consolas"/>
                <a:cs typeface="Consolas"/>
                <a:sym typeface="Consolas"/>
              </a:rPr>
              <a:t>   .</a:t>
            </a:r>
            <a:r>
              <a:rPr lang="en" sz="1600">
                <a:solidFill>
                  <a:srgbClr val="795E26"/>
                </a:solidFill>
                <a:highlight>
                  <a:srgbClr val="FFFFFF"/>
                </a:highlight>
                <a:latin typeface="Consolas"/>
                <a:ea typeface="Consolas"/>
                <a:cs typeface="Consolas"/>
                <a:sym typeface="Consolas"/>
              </a:rPr>
              <a:t>pipe</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highlight>
                  <a:srgbClr val="FFFFFF"/>
                </a:highlight>
                <a:latin typeface="Consolas"/>
                <a:ea typeface="Consolas"/>
                <a:cs typeface="Consolas"/>
                <a:sym typeface="Consolas"/>
              </a:rPr>
              <a:t>     </a:t>
            </a:r>
            <a:r>
              <a:rPr lang="en" sz="1600">
                <a:solidFill>
                  <a:srgbClr val="795E26"/>
                </a:solidFill>
                <a:highlight>
                  <a:srgbClr val="FFFFFF"/>
                </a:highlight>
                <a:latin typeface="Consolas"/>
                <a:ea typeface="Consolas"/>
                <a:cs typeface="Consolas"/>
                <a:sym typeface="Consolas"/>
              </a:rPr>
              <a:t>map</a:t>
            </a:r>
            <a:r>
              <a:rPr lang="en" sz="1600">
                <a:solidFill>
                  <a:schemeClr val="dk1"/>
                </a:solidFill>
                <a:highlight>
                  <a:srgbClr val="FFFFFF"/>
                </a:highlight>
                <a:latin typeface="Consolas"/>
                <a:ea typeface="Consolas"/>
                <a:cs typeface="Consolas"/>
                <a:sym typeface="Consolas"/>
              </a:rPr>
              <a:t>(</a:t>
            </a:r>
            <a:r>
              <a:rPr lang="en" sz="1600">
                <a:solidFill>
                  <a:srgbClr val="001080"/>
                </a:solidFill>
                <a:highlight>
                  <a:srgbClr val="FFFFFF"/>
                </a:highlight>
                <a:latin typeface="Consolas"/>
                <a:ea typeface="Consolas"/>
                <a:cs typeface="Consolas"/>
                <a:sym typeface="Consolas"/>
              </a:rPr>
              <a:t>customers</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=&gt;</a:t>
            </a:r>
            <a:r>
              <a:rPr lang="en" sz="1600">
                <a:solidFill>
                  <a:schemeClr val="dk1"/>
                </a:solidFill>
                <a:highlight>
                  <a:srgbClr val="FFFFFF"/>
                </a:highlight>
                <a:latin typeface="Consolas"/>
                <a:ea typeface="Consolas"/>
                <a:cs typeface="Consolas"/>
                <a:sym typeface="Consolas"/>
              </a:rPr>
              <a:t> {</a:t>
            </a:r>
            <a:endParaRPr sz="16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this</a:t>
            </a:r>
            <a:r>
              <a:rPr lang="en" sz="1600">
                <a:solidFill>
                  <a:schemeClr val="dk1"/>
                </a:solidFill>
                <a:highlight>
                  <a:srgbClr val="FFFFFF"/>
                </a:highlight>
                <a:latin typeface="Consolas"/>
                <a:ea typeface="Consolas"/>
                <a:cs typeface="Consolas"/>
                <a:sym typeface="Consolas"/>
              </a:rPr>
              <a:t>.</a:t>
            </a:r>
            <a:r>
              <a:rPr lang="en" sz="1600">
                <a:solidFill>
                  <a:srgbClr val="795E26"/>
                </a:solidFill>
                <a:highlight>
                  <a:srgbClr val="FFFFFF"/>
                </a:highlight>
                <a:latin typeface="Consolas"/>
                <a:ea typeface="Consolas"/>
                <a:cs typeface="Consolas"/>
                <a:sym typeface="Consolas"/>
              </a:rPr>
              <a:t>setState</a:t>
            </a:r>
            <a:r>
              <a:rPr lang="en" sz="1600">
                <a:solidFill>
                  <a:schemeClr val="dk1"/>
                </a:solidFill>
                <a:highlight>
                  <a:srgbClr val="FFFFFF"/>
                </a:highlight>
                <a:latin typeface="Consolas"/>
                <a:ea typeface="Consolas"/>
                <a:cs typeface="Consolas"/>
                <a:sym typeface="Consolas"/>
              </a:rPr>
              <a:t>({ </a:t>
            </a:r>
            <a:r>
              <a:rPr lang="en" sz="1600">
                <a:solidFill>
                  <a:srgbClr val="001080"/>
                </a:solidFill>
                <a:highlight>
                  <a:srgbClr val="FFFFFF"/>
                </a:highlight>
                <a:latin typeface="Consolas"/>
                <a:ea typeface="Consolas"/>
                <a:cs typeface="Consolas"/>
                <a:sym typeface="Consolas"/>
              </a:rPr>
              <a:t>customers</a:t>
            </a:r>
            <a:r>
              <a:rPr lang="en" sz="1600">
                <a:solidFill>
                  <a:schemeClr val="dk1"/>
                </a:solidFill>
                <a:highlight>
                  <a:srgbClr val="FFFFFF"/>
                </a:highlight>
                <a:latin typeface="Consolas"/>
                <a:ea typeface="Consolas"/>
                <a:cs typeface="Consolas"/>
                <a:sym typeface="Consolas"/>
              </a:rPr>
              <a:t> }, </a:t>
            </a:r>
            <a:r>
              <a:rPr lang="en" sz="1600">
                <a:solidFill>
                  <a:srgbClr val="001080"/>
                </a:solidFill>
                <a:highlight>
                  <a:srgbClr val="FFFFFF"/>
                </a:highlight>
                <a:latin typeface="Consolas"/>
                <a:ea typeface="Consolas"/>
                <a:cs typeface="Consolas"/>
                <a:sym typeface="Consolas"/>
              </a:rPr>
              <a:t>CustomersStoreActions</a:t>
            </a:r>
            <a:r>
              <a:rPr lang="en" sz="1600">
                <a:solidFill>
                  <a:schemeClr val="dk1"/>
                </a:solidFill>
                <a:highlight>
                  <a:srgbClr val="FFFFFF"/>
                </a:highlight>
                <a:latin typeface="Consolas"/>
                <a:ea typeface="Consolas"/>
                <a:cs typeface="Consolas"/>
                <a:sym typeface="Consolas"/>
              </a:rPr>
              <a:t>.</a:t>
            </a:r>
            <a:r>
              <a:rPr lang="en" sz="1600">
                <a:solidFill>
                  <a:srgbClr val="001080"/>
                </a:solidFill>
                <a:highlight>
                  <a:srgbClr val="FFFFFF"/>
                </a:highlight>
                <a:latin typeface="Consolas"/>
                <a:ea typeface="Consolas"/>
                <a:cs typeface="Consolas"/>
                <a:sym typeface="Consolas"/>
              </a:rPr>
              <a:t>GetCustomers</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highlight>
                  <a:srgbClr val="FFFFFF"/>
                </a:highlight>
                <a:latin typeface="Consolas"/>
                <a:ea typeface="Consolas"/>
                <a:cs typeface="Consolas"/>
                <a:sym typeface="Consolas"/>
              </a:rPr>
              <a:t>       </a:t>
            </a:r>
            <a:r>
              <a:rPr lang="en" sz="1600">
                <a:solidFill>
                  <a:srgbClr val="AF00DB"/>
                </a:solidFill>
                <a:highlight>
                  <a:srgbClr val="FFFFFF"/>
                </a:highlight>
                <a:latin typeface="Consolas"/>
                <a:ea typeface="Consolas"/>
                <a:cs typeface="Consolas"/>
                <a:sym typeface="Consolas"/>
              </a:rPr>
              <a:t>return</a:t>
            </a:r>
            <a:r>
              <a:rPr lang="en" sz="1600">
                <a:solidFill>
                  <a:schemeClr val="dk1"/>
                </a:solidFill>
                <a:highlight>
                  <a:srgbClr val="FFFFFF"/>
                </a:highlight>
                <a:latin typeface="Consolas"/>
                <a:ea typeface="Consolas"/>
                <a:cs typeface="Consolas"/>
                <a:sym typeface="Consolas"/>
              </a:rPr>
              <a:t> </a:t>
            </a:r>
            <a:r>
              <a:rPr lang="en" sz="1600">
                <a:solidFill>
                  <a:srgbClr val="001080"/>
                </a:solidFill>
                <a:highlight>
                  <a:srgbClr val="FFFFFF"/>
                </a:highlight>
                <a:latin typeface="Consolas"/>
                <a:ea typeface="Consolas"/>
                <a:cs typeface="Consolas"/>
                <a:sym typeface="Consolas"/>
              </a:rPr>
              <a:t>customers</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highlight>
                  <a:srgbClr val="FFFFFF"/>
                </a:highlight>
                <a:latin typeface="Consolas"/>
                <a:ea typeface="Consolas"/>
                <a:cs typeface="Consolas"/>
                <a:sym typeface="Consolas"/>
              </a:rPr>
              <a:t>     }),</a:t>
            </a:r>
            <a:endParaRPr sz="16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highlight>
                  <a:srgbClr val="FFFFFF"/>
                </a:highlight>
                <a:latin typeface="Consolas"/>
                <a:ea typeface="Consolas"/>
                <a:cs typeface="Consolas"/>
                <a:sym typeface="Consolas"/>
              </a:rPr>
              <a:t>     </a:t>
            </a:r>
            <a:r>
              <a:rPr lang="en" sz="1600">
                <a:solidFill>
                  <a:srgbClr val="795E26"/>
                </a:solidFill>
                <a:highlight>
                  <a:srgbClr val="FFFFFF"/>
                </a:highlight>
                <a:latin typeface="Consolas"/>
                <a:ea typeface="Consolas"/>
                <a:cs typeface="Consolas"/>
                <a:sym typeface="Consolas"/>
              </a:rPr>
              <a:t>catchError</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this</a:t>
            </a:r>
            <a:r>
              <a:rPr lang="en" sz="1600">
                <a:solidFill>
                  <a:schemeClr val="dk1"/>
                </a:solidFill>
                <a:highlight>
                  <a:srgbClr val="FFFFFF"/>
                </a:highlight>
                <a:latin typeface="Consolas"/>
                <a:ea typeface="Consolas"/>
                <a:cs typeface="Consolas"/>
                <a:sym typeface="Consolas"/>
              </a:rPr>
              <a:t>.</a:t>
            </a:r>
            <a:r>
              <a:rPr lang="en" sz="1600">
                <a:solidFill>
                  <a:srgbClr val="001080"/>
                </a:solidFill>
                <a:highlight>
                  <a:srgbClr val="FFFFFF"/>
                </a:highlight>
                <a:latin typeface="Consolas"/>
                <a:ea typeface="Consolas"/>
                <a:cs typeface="Consolas"/>
                <a:sym typeface="Consolas"/>
              </a:rPr>
              <a:t>handleError</a:t>
            </a: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highlight>
                  <a:srgbClr val="FFFFFF"/>
                </a:highlight>
                <a:latin typeface="Consolas"/>
                <a:ea typeface="Consolas"/>
                <a:cs typeface="Consolas"/>
                <a:sym typeface="Consolas"/>
              </a:rPr>
              <a:t>   );</a:t>
            </a:r>
            <a:endParaRPr sz="16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highlight>
                  <a:srgbClr val="FFFFFF"/>
                </a:highlight>
                <a:latin typeface="Consolas"/>
                <a:ea typeface="Consolas"/>
                <a:cs typeface="Consolas"/>
                <a:sym typeface="Consolas"/>
              </a:rPr>
              <a:t>}</a:t>
            </a:r>
            <a:endParaRPr sz="1600">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None/>
            </a:pPr>
            <a:r>
              <a:t/>
            </a:r>
            <a:endParaRPr sz="1600">
              <a:solidFill>
                <a:srgbClr val="569CD6"/>
              </a:solidFill>
              <a:latin typeface="Consolas"/>
              <a:ea typeface="Consolas"/>
              <a:cs typeface="Consolas"/>
              <a:sym typeface="Consolas"/>
            </a:endParaRPr>
          </a:p>
        </p:txBody>
      </p:sp>
      <p:sp>
        <p:nvSpPr>
          <p:cNvPr id="2063" name="Google Shape;2063;p238"/>
          <p:cNvSpPr txBox="1"/>
          <p:nvPr/>
        </p:nvSpPr>
        <p:spPr>
          <a:xfrm>
            <a:off x="986036" y="2461244"/>
            <a:ext cx="7658100" cy="318600"/>
          </a:xfrm>
          <a:prstGeom prst="rect">
            <a:avLst/>
          </a:prstGeom>
          <a:noFill/>
          <a:ln cap="flat" cmpd="sng" w="19050">
            <a:solidFill>
              <a:srgbClr val="AB2D3A"/>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64" name="Google Shape;2064;p238"/>
          <p:cNvSpPr/>
          <p:nvPr/>
        </p:nvSpPr>
        <p:spPr>
          <a:xfrm>
            <a:off x="4457700" y="3289129"/>
            <a:ext cx="2571900" cy="724500"/>
          </a:xfrm>
          <a:prstGeom prst="wedgeRectCallout">
            <a:avLst>
              <a:gd fmla="val -839" name="adj1"/>
              <a:gd fmla="val -108306" name="adj2"/>
            </a:avLst>
          </a:prstGeom>
          <a:solidFill>
            <a:srgbClr val="0070C0"/>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Arial"/>
                <a:ea typeface="Arial"/>
                <a:cs typeface="Arial"/>
                <a:sym typeface="Arial"/>
              </a:rPr>
              <a:t>customers value added to store</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3"/>
                                        </p:tgtEl>
                                        <p:attrNameLst>
                                          <p:attrName>style.visibility</p:attrName>
                                        </p:attrNameLst>
                                      </p:cBhvr>
                                      <p:to>
                                        <p:strVal val="visible"/>
                                      </p:to>
                                    </p:set>
                                    <p:animEffect filter="fade" transition="in">
                                      <p:cBhvr>
                                        <p:cTn dur="500"/>
                                        <p:tgtEl>
                                          <p:spTgt spid="20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4"/>
                                        </p:tgtEl>
                                        <p:attrNameLst>
                                          <p:attrName>style.visibility</p:attrName>
                                        </p:attrNameLst>
                                      </p:cBhvr>
                                      <p:to>
                                        <p:strVal val="visible"/>
                                      </p:to>
                                    </p:set>
                                    <p:animEffect filter="fade" transition="in">
                                      <p:cBhvr>
                                        <p:cTn dur="500"/>
                                        <p:tgtEl>
                                          <p:spTgt spid="20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8" name="Shape 2068"/>
        <p:cNvGrpSpPr/>
        <p:nvPr/>
      </p:nvGrpSpPr>
      <p:grpSpPr>
        <a:xfrm>
          <a:off x="0" y="0"/>
          <a:ext cx="0" cy="0"/>
          <a:chOff x="0" y="0"/>
          <a:chExt cx="0" cy="0"/>
        </a:xfrm>
      </p:grpSpPr>
      <p:sp>
        <p:nvSpPr>
          <p:cNvPr id="2069" name="Google Shape;2069;p239"/>
          <p:cNvSpPr/>
          <p:nvPr/>
        </p:nvSpPr>
        <p:spPr>
          <a:xfrm>
            <a:off x="0" y="0"/>
            <a:ext cx="9144000" cy="5355900"/>
          </a:xfrm>
          <a:prstGeom prst="rect">
            <a:avLst/>
          </a:prstGeom>
          <a:solidFill>
            <a:srgbClr val="FFFFFF"/>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070" name="Google Shape;2070;p239"/>
          <p:cNvSpPr txBox="1"/>
          <p:nvPr/>
        </p:nvSpPr>
        <p:spPr>
          <a:xfrm>
            <a:off x="-9939" y="0"/>
            <a:ext cx="9153900" cy="346200"/>
          </a:xfrm>
          <a:prstGeom prst="rect">
            <a:avLst/>
          </a:prstGeom>
          <a:solidFill>
            <a:srgbClr val="666666"/>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Get State by Calling the getState() Function</a:t>
            </a:r>
            <a:endParaRPr sz="1100">
              <a:latin typeface="Tahoma"/>
              <a:ea typeface="Tahoma"/>
              <a:cs typeface="Tahoma"/>
              <a:sym typeface="Tahoma"/>
            </a:endParaRPr>
          </a:p>
        </p:txBody>
      </p:sp>
      <p:sp>
        <p:nvSpPr>
          <p:cNvPr id="2071" name="Google Shape;2071;p239"/>
          <p:cNvSpPr/>
          <p:nvPr/>
        </p:nvSpPr>
        <p:spPr>
          <a:xfrm>
            <a:off x="285038" y="419100"/>
            <a:ext cx="8564100" cy="37212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0"/>
              </a:spcBef>
              <a:spcAft>
                <a:spcPts val="0"/>
              </a:spcAft>
              <a:buClr>
                <a:schemeClr val="dk1"/>
              </a:buClr>
              <a:buSzPts val="1100"/>
              <a:buFont typeface="Arial"/>
              <a:buNone/>
            </a:pPr>
            <a:r>
              <a:rPr lang="en" sz="1500">
                <a:solidFill>
                  <a:srgbClr val="795E26"/>
                </a:solidFill>
                <a:highlight>
                  <a:srgbClr val="FFFFFF"/>
                </a:highlight>
                <a:latin typeface="Consolas"/>
                <a:ea typeface="Consolas"/>
                <a:cs typeface="Consolas"/>
                <a:sym typeface="Consolas"/>
              </a:rPr>
              <a:t>getAll</a:t>
            </a:r>
            <a:r>
              <a:rPr lang="en" sz="1500">
                <a:solidFill>
                  <a:schemeClr val="dk1"/>
                </a:solidFill>
                <a:highlight>
                  <a:srgbClr val="FFFFFF"/>
                </a:highlight>
                <a:latin typeface="Consolas"/>
                <a:ea typeface="Consolas"/>
                <a:cs typeface="Consolas"/>
                <a:sym typeface="Consolas"/>
              </a:rPr>
              <a:t>() {</a:t>
            </a:r>
            <a:endParaRPr sz="15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500">
                <a:solidFill>
                  <a:schemeClr val="dk1"/>
                </a:solidFill>
                <a:highlight>
                  <a:srgbClr val="FFFFFF"/>
                </a:highlight>
                <a:latin typeface="Consolas"/>
                <a:ea typeface="Consolas"/>
                <a:cs typeface="Consolas"/>
                <a:sym typeface="Consolas"/>
              </a:rPr>
              <a:t> </a:t>
            </a:r>
            <a:r>
              <a:rPr lang="en" sz="1500">
                <a:solidFill>
                  <a:srgbClr val="0000FF"/>
                </a:solidFill>
                <a:highlight>
                  <a:srgbClr val="FFFFFF"/>
                </a:highlight>
                <a:latin typeface="Consolas"/>
                <a:ea typeface="Consolas"/>
                <a:cs typeface="Consolas"/>
                <a:sym typeface="Consolas"/>
              </a:rPr>
              <a:t>const</a:t>
            </a:r>
            <a:r>
              <a:rPr lang="en" sz="1500">
                <a:solidFill>
                  <a:schemeClr val="dk1"/>
                </a:solidFill>
                <a:highlight>
                  <a:srgbClr val="FFFFFF"/>
                </a:highlight>
                <a:latin typeface="Consolas"/>
                <a:ea typeface="Consolas"/>
                <a:cs typeface="Consolas"/>
                <a:sym typeface="Consolas"/>
              </a:rPr>
              <a:t> </a:t>
            </a:r>
            <a:r>
              <a:rPr lang="en" sz="1500">
                <a:solidFill>
                  <a:srgbClr val="001080"/>
                </a:solidFill>
                <a:highlight>
                  <a:srgbClr val="FFFFFF"/>
                </a:highlight>
                <a:latin typeface="Consolas"/>
                <a:ea typeface="Consolas"/>
                <a:cs typeface="Consolas"/>
                <a:sym typeface="Consolas"/>
              </a:rPr>
              <a:t>state</a:t>
            </a:r>
            <a:r>
              <a:rPr lang="en" sz="1500">
                <a:solidFill>
                  <a:schemeClr val="dk1"/>
                </a:solidFill>
                <a:highlight>
                  <a:srgbClr val="FFFFFF"/>
                </a:highlight>
                <a:latin typeface="Consolas"/>
                <a:ea typeface="Consolas"/>
                <a:cs typeface="Consolas"/>
                <a:sym typeface="Consolas"/>
              </a:rPr>
              <a:t> = </a:t>
            </a:r>
            <a:r>
              <a:rPr lang="en" sz="1500">
                <a:solidFill>
                  <a:srgbClr val="0000FF"/>
                </a:solidFill>
                <a:highlight>
                  <a:srgbClr val="FFFFFF"/>
                </a:highlight>
                <a:latin typeface="Consolas"/>
                <a:ea typeface="Consolas"/>
                <a:cs typeface="Consolas"/>
                <a:sym typeface="Consolas"/>
              </a:rPr>
              <a:t>this</a:t>
            </a:r>
            <a:r>
              <a:rPr lang="en" sz="1500">
                <a:solidFill>
                  <a:schemeClr val="dk1"/>
                </a:solidFill>
                <a:highlight>
                  <a:srgbClr val="FFFFFF"/>
                </a:highlight>
                <a:latin typeface="Consolas"/>
                <a:ea typeface="Consolas"/>
                <a:cs typeface="Consolas"/>
                <a:sym typeface="Consolas"/>
              </a:rPr>
              <a:t>.</a:t>
            </a:r>
            <a:r>
              <a:rPr lang="en" sz="1500">
                <a:solidFill>
                  <a:srgbClr val="795E26"/>
                </a:solidFill>
                <a:highlight>
                  <a:srgbClr val="FFFFFF"/>
                </a:highlight>
                <a:latin typeface="Consolas"/>
                <a:ea typeface="Consolas"/>
                <a:cs typeface="Consolas"/>
                <a:sym typeface="Consolas"/>
              </a:rPr>
              <a:t>getState</a:t>
            </a:r>
            <a:r>
              <a:rPr lang="en" sz="1500">
                <a:solidFill>
                  <a:schemeClr val="dk1"/>
                </a:solidFill>
                <a:highlight>
                  <a:srgbClr val="FFFFFF"/>
                </a:highlight>
                <a:latin typeface="Consolas"/>
                <a:ea typeface="Consolas"/>
                <a:cs typeface="Consolas"/>
                <a:sym typeface="Consolas"/>
              </a:rPr>
              <a:t>();</a:t>
            </a:r>
            <a:endParaRPr sz="15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500">
                <a:solidFill>
                  <a:schemeClr val="dk1"/>
                </a:solidFill>
                <a:highlight>
                  <a:srgbClr val="FFFFFF"/>
                </a:highlight>
                <a:latin typeface="Consolas"/>
                <a:ea typeface="Consolas"/>
                <a:cs typeface="Consolas"/>
                <a:sym typeface="Consolas"/>
              </a:rPr>
              <a:t> </a:t>
            </a:r>
            <a:r>
              <a:rPr lang="en" sz="1500">
                <a:solidFill>
                  <a:srgbClr val="008000"/>
                </a:solidFill>
                <a:highlight>
                  <a:srgbClr val="FFFFFF"/>
                </a:highlight>
                <a:latin typeface="Consolas"/>
                <a:ea typeface="Consolas"/>
                <a:cs typeface="Consolas"/>
                <a:sym typeface="Consolas"/>
              </a:rPr>
              <a:t>// pull from store cache</a:t>
            </a:r>
            <a:endParaRPr sz="1500">
              <a:solidFill>
                <a:srgbClr val="008000"/>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500">
                <a:solidFill>
                  <a:schemeClr val="dk1"/>
                </a:solidFill>
                <a:highlight>
                  <a:srgbClr val="FFFFFF"/>
                </a:highlight>
                <a:latin typeface="Consolas"/>
                <a:ea typeface="Consolas"/>
                <a:cs typeface="Consolas"/>
                <a:sym typeface="Consolas"/>
              </a:rPr>
              <a:t> </a:t>
            </a:r>
            <a:r>
              <a:rPr lang="en" sz="1500">
                <a:solidFill>
                  <a:srgbClr val="AF00DB"/>
                </a:solidFill>
                <a:highlight>
                  <a:srgbClr val="FFFFFF"/>
                </a:highlight>
                <a:latin typeface="Consolas"/>
                <a:ea typeface="Consolas"/>
                <a:cs typeface="Consolas"/>
                <a:sym typeface="Consolas"/>
              </a:rPr>
              <a:t>if</a:t>
            </a:r>
            <a:r>
              <a:rPr lang="en" sz="1500">
                <a:solidFill>
                  <a:schemeClr val="dk1"/>
                </a:solidFill>
                <a:highlight>
                  <a:srgbClr val="FFFFFF"/>
                </a:highlight>
                <a:latin typeface="Consolas"/>
                <a:ea typeface="Consolas"/>
                <a:cs typeface="Consolas"/>
                <a:sym typeface="Consolas"/>
              </a:rPr>
              <a:t> (</a:t>
            </a:r>
            <a:r>
              <a:rPr lang="en" sz="1500">
                <a:solidFill>
                  <a:srgbClr val="001080"/>
                </a:solidFill>
                <a:highlight>
                  <a:srgbClr val="FFFFFF"/>
                </a:highlight>
                <a:latin typeface="Consolas"/>
                <a:ea typeface="Consolas"/>
                <a:cs typeface="Consolas"/>
                <a:sym typeface="Consolas"/>
              </a:rPr>
              <a:t>state</a:t>
            </a:r>
            <a:r>
              <a:rPr lang="en" sz="1500">
                <a:solidFill>
                  <a:schemeClr val="dk1"/>
                </a:solidFill>
                <a:highlight>
                  <a:srgbClr val="FFFFFF"/>
                </a:highlight>
                <a:latin typeface="Consolas"/>
                <a:ea typeface="Consolas"/>
                <a:cs typeface="Consolas"/>
                <a:sym typeface="Consolas"/>
              </a:rPr>
              <a:t> &amp;&amp; </a:t>
            </a:r>
            <a:r>
              <a:rPr lang="en" sz="1500">
                <a:solidFill>
                  <a:srgbClr val="001080"/>
                </a:solidFill>
                <a:highlight>
                  <a:srgbClr val="FFFFFF"/>
                </a:highlight>
                <a:latin typeface="Consolas"/>
                <a:ea typeface="Consolas"/>
                <a:cs typeface="Consolas"/>
                <a:sym typeface="Consolas"/>
              </a:rPr>
              <a:t>state</a:t>
            </a:r>
            <a:r>
              <a:rPr lang="en" sz="1500">
                <a:solidFill>
                  <a:schemeClr val="dk1"/>
                </a:solidFill>
                <a:highlight>
                  <a:srgbClr val="FFFFFF"/>
                </a:highlight>
                <a:latin typeface="Consolas"/>
                <a:ea typeface="Consolas"/>
                <a:cs typeface="Consolas"/>
                <a:sym typeface="Consolas"/>
              </a:rPr>
              <a:t>.</a:t>
            </a:r>
            <a:r>
              <a:rPr lang="en" sz="1500">
                <a:solidFill>
                  <a:srgbClr val="001080"/>
                </a:solidFill>
                <a:highlight>
                  <a:srgbClr val="FFFFFF"/>
                </a:highlight>
                <a:latin typeface="Consolas"/>
                <a:ea typeface="Consolas"/>
                <a:cs typeface="Consolas"/>
                <a:sym typeface="Consolas"/>
              </a:rPr>
              <a:t>customers</a:t>
            </a:r>
            <a:r>
              <a:rPr lang="en" sz="1500">
                <a:solidFill>
                  <a:schemeClr val="dk1"/>
                </a:solidFill>
                <a:highlight>
                  <a:srgbClr val="FFFFFF"/>
                </a:highlight>
                <a:latin typeface="Consolas"/>
                <a:ea typeface="Consolas"/>
                <a:cs typeface="Consolas"/>
                <a:sym typeface="Consolas"/>
              </a:rPr>
              <a:t>) {</a:t>
            </a:r>
            <a:endParaRPr sz="15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500">
                <a:solidFill>
                  <a:schemeClr val="dk1"/>
                </a:solidFill>
                <a:highlight>
                  <a:srgbClr val="FFFFFF"/>
                </a:highlight>
                <a:latin typeface="Consolas"/>
                <a:ea typeface="Consolas"/>
                <a:cs typeface="Consolas"/>
                <a:sym typeface="Consolas"/>
              </a:rPr>
              <a:t>   </a:t>
            </a:r>
            <a:r>
              <a:rPr lang="en" sz="1500">
                <a:solidFill>
                  <a:srgbClr val="AF00DB"/>
                </a:solidFill>
                <a:highlight>
                  <a:srgbClr val="FFFFFF"/>
                </a:highlight>
                <a:latin typeface="Consolas"/>
                <a:ea typeface="Consolas"/>
                <a:cs typeface="Consolas"/>
                <a:sym typeface="Consolas"/>
              </a:rPr>
              <a:t>return</a:t>
            </a:r>
            <a:r>
              <a:rPr lang="en" sz="1500">
                <a:solidFill>
                  <a:schemeClr val="dk1"/>
                </a:solidFill>
                <a:highlight>
                  <a:srgbClr val="FFFFFF"/>
                </a:highlight>
                <a:latin typeface="Consolas"/>
                <a:ea typeface="Consolas"/>
                <a:cs typeface="Consolas"/>
                <a:sym typeface="Consolas"/>
              </a:rPr>
              <a:t> </a:t>
            </a:r>
            <a:r>
              <a:rPr lang="en" sz="1500">
                <a:solidFill>
                  <a:srgbClr val="795E26"/>
                </a:solidFill>
                <a:highlight>
                  <a:srgbClr val="FFFFFF"/>
                </a:highlight>
                <a:latin typeface="Consolas"/>
                <a:ea typeface="Consolas"/>
                <a:cs typeface="Consolas"/>
                <a:sym typeface="Consolas"/>
              </a:rPr>
              <a:t>of</a:t>
            </a:r>
            <a:r>
              <a:rPr lang="en" sz="1500">
                <a:solidFill>
                  <a:schemeClr val="dk1"/>
                </a:solidFill>
                <a:highlight>
                  <a:srgbClr val="FFFFFF"/>
                </a:highlight>
                <a:latin typeface="Consolas"/>
                <a:ea typeface="Consolas"/>
                <a:cs typeface="Consolas"/>
                <a:sym typeface="Consolas"/>
              </a:rPr>
              <a:t>(</a:t>
            </a:r>
            <a:r>
              <a:rPr lang="en" sz="1500">
                <a:solidFill>
                  <a:srgbClr val="001080"/>
                </a:solidFill>
                <a:highlight>
                  <a:srgbClr val="FFFFFF"/>
                </a:highlight>
                <a:latin typeface="Consolas"/>
                <a:ea typeface="Consolas"/>
                <a:cs typeface="Consolas"/>
                <a:sym typeface="Consolas"/>
              </a:rPr>
              <a:t>state</a:t>
            </a:r>
            <a:r>
              <a:rPr lang="en" sz="1500">
                <a:solidFill>
                  <a:schemeClr val="dk1"/>
                </a:solidFill>
                <a:highlight>
                  <a:srgbClr val="FFFFFF"/>
                </a:highlight>
                <a:latin typeface="Consolas"/>
                <a:ea typeface="Consolas"/>
                <a:cs typeface="Consolas"/>
                <a:sym typeface="Consolas"/>
              </a:rPr>
              <a:t>.</a:t>
            </a:r>
            <a:r>
              <a:rPr lang="en" sz="1500">
                <a:solidFill>
                  <a:srgbClr val="001080"/>
                </a:solidFill>
                <a:highlight>
                  <a:srgbClr val="FFFFFF"/>
                </a:highlight>
                <a:latin typeface="Consolas"/>
                <a:ea typeface="Consolas"/>
                <a:cs typeface="Consolas"/>
                <a:sym typeface="Consolas"/>
              </a:rPr>
              <a:t>customers</a:t>
            </a:r>
            <a:r>
              <a:rPr lang="en" sz="1500">
                <a:solidFill>
                  <a:schemeClr val="dk1"/>
                </a:solidFill>
                <a:highlight>
                  <a:srgbClr val="FFFFFF"/>
                </a:highlight>
                <a:latin typeface="Consolas"/>
                <a:ea typeface="Consolas"/>
                <a:cs typeface="Consolas"/>
                <a:sym typeface="Consolas"/>
              </a:rPr>
              <a:t>);</a:t>
            </a:r>
            <a:endParaRPr sz="15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500">
                <a:solidFill>
                  <a:schemeClr val="dk1"/>
                </a:solidFill>
                <a:highlight>
                  <a:srgbClr val="FFFFFF"/>
                </a:highlight>
                <a:latin typeface="Consolas"/>
                <a:ea typeface="Consolas"/>
                <a:cs typeface="Consolas"/>
                <a:sym typeface="Consolas"/>
              </a:rPr>
              <a:t> }</a:t>
            </a:r>
            <a:endParaRPr sz="15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500">
                <a:solidFill>
                  <a:schemeClr val="dk1"/>
                </a:solidFill>
                <a:highlight>
                  <a:srgbClr val="FFFFFF"/>
                </a:highlight>
                <a:latin typeface="Consolas"/>
                <a:ea typeface="Consolas"/>
                <a:cs typeface="Consolas"/>
                <a:sym typeface="Consolas"/>
              </a:rPr>
              <a:t> </a:t>
            </a:r>
            <a:r>
              <a:rPr lang="en" sz="1500">
                <a:solidFill>
                  <a:srgbClr val="008000"/>
                </a:solidFill>
                <a:highlight>
                  <a:srgbClr val="FFFFFF"/>
                </a:highlight>
                <a:latin typeface="Consolas"/>
                <a:ea typeface="Consolas"/>
                <a:cs typeface="Consolas"/>
                <a:sym typeface="Consolas"/>
              </a:rPr>
              <a:t>// doesn't exist in store so fetch from server</a:t>
            </a:r>
            <a:endParaRPr sz="1500">
              <a:solidFill>
                <a:srgbClr val="008000"/>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500">
                <a:solidFill>
                  <a:schemeClr val="dk1"/>
                </a:solidFill>
                <a:highlight>
                  <a:srgbClr val="FFFFFF"/>
                </a:highlight>
                <a:latin typeface="Consolas"/>
                <a:ea typeface="Consolas"/>
                <a:cs typeface="Consolas"/>
                <a:sym typeface="Consolas"/>
              </a:rPr>
              <a:t> </a:t>
            </a:r>
            <a:r>
              <a:rPr lang="en" sz="1500">
                <a:solidFill>
                  <a:srgbClr val="AF00DB"/>
                </a:solidFill>
                <a:highlight>
                  <a:srgbClr val="FFFFFF"/>
                </a:highlight>
                <a:latin typeface="Consolas"/>
                <a:ea typeface="Consolas"/>
                <a:cs typeface="Consolas"/>
                <a:sym typeface="Consolas"/>
              </a:rPr>
              <a:t>else</a:t>
            </a:r>
            <a:r>
              <a:rPr lang="en" sz="1500">
                <a:solidFill>
                  <a:schemeClr val="dk1"/>
                </a:solidFill>
                <a:highlight>
                  <a:srgbClr val="FFFFFF"/>
                </a:highlight>
                <a:latin typeface="Consolas"/>
                <a:ea typeface="Consolas"/>
                <a:cs typeface="Consolas"/>
                <a:sym typeface="Consolas"/>
              </a:rPr>
              <a:t> {</a:t>
            </a:r>
            <a:endParaRPr sz="15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500">
                <a:solidFill>
                  <a:schemeClr val="dk1"/>
                </a:solidFill>
                <a:highlight>
                  <a:srgbClr val="FFFFFF"/>
                </a:highlight>
                <a:latin typeface="Consolas"/>
                <a:ea typeface="Consolas"/>
                <a:cs typeface="Consolas"/>
                <a:sym typeface="Consolas"/>
              </a:rPr>
              <a:t>   </a:t>
            </a:r>
            <a:r>
              <a:rPr lang="en" sz="1500">
                <a:solidFill>
                  <a:srgbClr val="AF00DB"/>
                </a:solidFill>
                <a:highlight>
                  <a:srgbClr val="FFFFFF"/>
                </a:highlight>
                <a:latin typeface="Consolas"/>
                <a:ea typeface="Consolas"/>
                <a:cs typeface="Consolas"/>
                <a:sym typeface="Consolas"/>
              </a:rPr>
              <a:t>return</a:t>
            </a:r>
            <a:r>
              <a:rPr lang="en" sz="1500">
                <a:solidFill>
                  <a:schemeClr val="dk1"/>
                </a:solidFill>
                <a:highlight>
                  <a:srgbClr val="FFFFFF"/>
                </a:highlight>
                <a:latin typeface="Consolas"/>
                <a:ea typeface="Consolas"/>
                <a:cs typeface="Consolas"/>
                <a:sym typeface="Consolas"/>
              </a:rPr>
              <a:t> </a:t>
            </a:r>
            <a:r>
              <a:rPr lang="en" sz="1500">
                <a:solidFill>
                  <a:srgbClr val="0000FF"/>
                </a:solidFill>
                <a:highlight>
                  <a:srgbClr val="FFFFFF"/>
                </a:highlight>
                <a:latin typeface="Consolas"/>
                <a:ea typeface="Consolas"/>
                <a:cs typeface="Consolas"/>
                <a:sym typeface="Consolas"/>
              </a:rPr>
              <a:t>this</a:t>
            </a:r>
            <a:r>
              <a:rPr lang="en" sz="1500">
                <a:solidFill>
                  <a:schemeClr val="dk1"/>
                </a:solidFill>
                <a:highlight>
                  <a:srgbClr val="FFFFFF"/>
                </a:highlight>
                <a:latin typeface="Consolas"/>
                <a:ea typeface="Consolas"/>
                <a:cs typeface="Consolas"/>
                <a:sym typeface="Consolas"/>
              </a:rPr>
              <a:t>.</a:t>
            </a:r>
            <a:r>
              <a:rPr lang="en" sz="1500">
                <a:solidFill>
                  <a:srgbClr val="795E26"/>
                </a:solidFill>
                <a:highlight>
                  <a:srgbClr val="FFFFFF"/>
                </a:highlight>
                <a:latin typeface="Consolas"/>
                <a:ea typeface="Consolas"/>
                <a:cs typeface="Consolas"/>
                <a:sym typeface="Consolas"/>
              </a:rPr>
              <a:t>fetchCustomers</a:t>
            </a:r>
            <a:r>
              <a:rPr lang="en" sz="1500">
                <a:solidFill>
                  <a:schemeClr val="dk1"/>
                </a:solidFill>
                <a:highlight>
                  <a:srgbClr val="FFFFFF"/>
                </a:highlight>
                <a:latin typeface="Consolas"/>
                <a:ea typeface="Consolas"/>
                <a:cs typeface="Consolas"/>
                <a:sym typeface="Consolas"/>
              </a:rPr>
              <a:t>()</a:t>
            </a:r>
            <a:endParaRPr sz="15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500">
                <a:solidFill>
                  <a:schemeClr val="dk1"/>
                </a:solidFill>
                <a:highlight>
                  <a:srgbClr val="FFFFFF"/>
                </a:highlight>
                <a:latin typeface="Consolas"/>
                <a:ea typeface="Consolas"/>
                <a:cs typeface="Consolas"/>
                <a:sym typeface="Consolas"/>
              </a:rPr>
              <a:t>     .</a:t>
            </a:r>
            <a:r>
              <a:rPr lang="en" sz="1500">
                <a:solidFill>
                  <a:srgbClr val="795E26"/>
                </a:solidFill>
                <a:highlight>
                  <a:srgbClr val="FFFFFF"/>
                </a:highlight>
                <a:latin typeface="Consolas"/>
                <a:ea typeface="Consolas"/>
                <a:cs typeface="Consolas"/>
                <a:sym typeface="Consolas"/>
              </a:rPr>
              <a:t>pipe</a:t>
            </a:r>
            <a:r>
              <a:rPr lang="en" sz="1500">
                <a:solidFill>
                  <a:schemeClr val="dk1"/>
                </a:solidFill>
                <a:highlight>
                  <a:srgbClr val="FFFFFF"/>
                </a:highlight>
                <a:latin typeface="Consolas"/>
                <a:ea typeface="Consolas"/>
                <a:cs typeface="Consolas"/>
                <a:sym typeface="Consolas"/>
              </a:rPr>
              <a:t>(</a:t>
            </a:r>
            <a:endParaRPr sz="15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500">
                <a:solidFill>
                  <a:schemeClr val="dk1"/>
                </a:solidFill>
                <a:highlight>
                  <a:srgbClr val="FFFFFF"/>
                </a:highlight>
                <a:latin typeface="Consolas"/>
                <a:ea typeface="Consolas"/>
                <a:cs typeface="Consolas"/>
                <a:sym typeface="Consolas"/>
              </a:rPr>
              <a:t>       </a:t>
            </a:r>
            <a:r>
              <a:rPr lang="en" sz="1500">
                <a:solidFill>
                  <a:srgbClr val="795E26"/>
                </a:solidFill>
                <a:highlight>
                  <a:srgbClr val="FFFFFF"/>
                </a:highlight>
                <a:latin typeface="Consolas"/>
                <a:ea typeface="Consolas"/>
                <a:cs typeface="Consolas"/>
                <a:sym typeface="Consolas"/>
              </a:rPr>
              <a:t>catchError</a:t>
            </a:r>
            <a:r>
              <a:rPr lang="en" sz="1500">
                <a:solidFill>
                  <a:schemeClr val="dk1"/>
                </a:solidFill>
                <a:highlight>
                  <a:srgbClr val="FFFFFF"/>
                </a:highlight>
                <a:latin typeface="Consolas"/>
                <a:ea typeface="Consolas"/>
                <a:cs typeface="Consolas"/>
                <a:sym typeface="Consolas"/>
              </a:rPr>
              <a:t>(</a:t>
            </a:r>
            <a:r>
              <a:rPr lang="en" sz="1500">
                <a:solidFill>
                  <a:srgbClr val="0000FF"/>
                </a:solidFill>
                <a:highlight>
                  <a:srgbClr val="FFFFFF"/>
                </a:highlight>
                <a:latin typeface="Consolas"/>
                <a:ea typeface="Consolas"/>
                <a:cs typeface="Consolas"/>
                <a:sym typeface="Consolas"/>
              </a:rPr>
              <a:t>this</a:t>
            </a:r>
            <a:r>
              <a:rPr lang="en" sz="1500">
                <a:solidFill>
                  <a:schemeClr val="dk1"/>
                </a:solidFill>
                <a:highlight>
                  <a:srgbClr val="FFFFFF"/>
                </a:highlight>
                <a:latin typeface="Consolas"/>
                <a:ea typeface="Consolas"/>
                <a:cs typeface="Consolas"/>
                <a:sym typeface="Consolas"/>
              </a:rPr>
              <a:t>.</a:t>
            </a:r>
            <a:r>
              <a:rPr lang="en" sz="1500">
                <a:solidFill>
                  <a:srgbClr val="001080"/>
                </a:solidFill>
                <a:highlight>
                  <a:srgbClr val="FFFFFF"/>
                </a:highlight>
                <a:latin typeface="Consolas"/>
                <a:ea typeface="Consolas"/>
                <a:cs typeface="Consolas"/>
                <a:sym typeface="Consolas"/>
              </a:rPr>
              <a:t>handleError</a:t>
            </a:r>
            <a:r>
              <a:rPr lang="en" sz="1500">
                <a:solidFill>
                  <a:schemeClr val="dk1"/>
                </a:solidFill>
                <a:highlight>
                  <a:srgbClr val="FFFFFF"/>
                </a:highlight>
                <a:latin typeface="Consolas"/>
                <a:ea typeface="Consolas"/>
                <a:cs typeface="Consolas"/>
                <a:sym typeface="Consolas"/>
              </a:rPr>
              <a:t>)</a:t>
            </a:r>
            <a:endParaRPr sz="15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500">
                <a:solidFill>
                  <a:schemeClr val="dk1"/>
                </a:solidFill>
                <a:highlight>
                  <a:srgbClr val="FFFFFF"/>
                </a:highlight>
                <a:latin typeface="Consolas"/>
                <a:ea typeface="Consolas"/>
                <a:cs typeface="Consolas"/>
                <a:sym typeface="Consolas"/>
              </a:rPr>
              <a:t>     );</a:t>
            </a:r>
            <a:endParaRPr sz="15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500">
                <a:solidFill>
                  <a:schemeClr val="dk1"/>
                </a:solidFill>
                <a:highlight>
                  <a:srgbClr val="FFFFFF"/>
                </a:highlight>
                <a:latin typeface="Consolas"/>
                <a:ea typeface="Consolas"/>
                <a:cs typeface="Consolas"/>
                <a:sym typeface="Consolas"/>
              </a:rPr>
              <a:t> }</a:t>
            </a:r>
            <a:endParaRPr sz="1500">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500">
                <a:solidFill>
                  <a:schemeClr val="dk1"/>
                </a:solidFill>
                <a:highlight>
                  <a:srgbClr val="FFFFFF"/>
                </a:highlight>
                <a:latin typeface="Consolas"/>
                <a:ea typeface="Consolas"/>
                <a:cs typeface="Consolas"/>
                <a:sym typeface="Consolas"/>
              </a:rPr>
              <a:t>}</a:t>
            </a:r>
            <a:endParaRPr sz="1500">
              <a:solidFill>
                <a:schemeClr val="dk1"/>
              </a:solidFill>
              <a:highlight>
                <a:srgbClr val="FFFFFF"/>
              </a:highlight>
              <a:latin typeface="Consolas"/>
              <a:ea typeface="Consolas"/>
              <a:cs typeface="Consolas"/>
              <a:sym typeface="Consolas"/>
            </a:endParaRPr>
          </a:p>
          <a:p>
            <a:pPr indent="0" lvl="0" marL="0" marR="0" rtl="0" algn="l">
              <a:spcBef>
                <a:spcPts val="0"/>
              </a:spcBef>
              <a:spcAft>
                <a:spcPts val="0"/>
              </a:spcAft>
              <a:buNone/>
            </a:pPr>
            <a:r>
              <a:t/>
            </a:r>
            <a:endParaRPr sz="1500">
              <a:solidFill>
                <a:srgbClr val="DCDCAA"/>
              </a:solidFill>
              <a:latin typeface="Consolas"/>
              <a:ea typeface="Consolas"/>
              <a:cs typeface="Consolas"/>
              <a:sym typeface="Consolas"/>
            </a:endParaRPr>
          </a:p>
        </p:txBody>
      </p:sp>
      <p:sp>
        <p:nvSpPr>
          <p:cNvPr id="2072" name="Google Shape;2072;p239"/>
          <p:cNvSpPr txBox="1"/>
          <p:nvPr/>
        </p:nvSpPr>
        <p:spPr>
          <a:xfrm>
            <a:off x="413425" y="794525"/>
            <a:ext cx="3414000" cy="262800"/>
          </a:xfrm>
          <a:prstGeom prst="rect">
            <a:avLst/>
          </a:prstGeom>
          <a:noFill/>
          <a:ln cap="flat" cmpd="sng" w="19050">
            <a:solidFill>
              <a:srgbClr val="AB2D3A"/>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73" name="Google Shape;2073;p239"/>
          <p:cNvSpPr txBox="1"/>
          <p:nvPr/>
        </p:nvSpPr>
        <p:spPr>
          <a:xfrm>
            <a:off x="413425" y="1136800"/>
            <a:ext cx="3414000" cy="1332000"/>
          </a:xfrm>
          <a:prstGeom prst="rect">
            <a:avLst/>
          </a:prstGeom>
          <a:noFill/>
          <a:ln cap="flat" cmpd="sng" w="19050">
            <a:solidFill>
              <a:srgbClr val="AB2D3A"/>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2"/>
                                        </p:tgtEl>
                                        <p:attrNameLst>
                                          <p:attrName>style.visibility</p:attrName>
                                        </p:attrNameLst>
                                      </p:cBhvr>
                                      <p:to>
                                        <p:strVal val="visible"/>
                                      </p:to>
                                    </p:set>
                                    <p:animEffect filter="fade" transition="in">
                                      <p:cBhvr>
                                        <p:cTn dur="500"/>
                                        <p:tgtEl>
                                          <p:spTgt spid="20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3"/>
                                        </p:tgtEl>
                                        <p:attrNameLst>
                                          <p:attrName>style.visibility</p:attrName>
                                        </p:attrNameLst>
                                      </p:cBhvr>
                                      <p:to>
                                        <p:strVal val="visible"/>
                                      </p:to>
                                    </p:set>
                                    <p:animEffect filter="fade" transition="in">
                                      <p:cBhvr>
                                        <p:cTn dur="500"/>
                                        <p:tgtEl>
                                          <p:spTgt spid="20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7" name="Shape 2077"/>
        <p:cNvGrpSpPr/>
        <p:nvPr/>
      </p:nvGrpSpPr>
      <p:grpSpPr>
        <a:xfrm>
          <a:off x="0" y="0"/>
          <a:ext cx="0" cy="0"/>
          <a:chOff x="0" y="0"/>
          <a:chExt cx="0" cy="0"/>
        </a:xfrm>
      </p:grpSpPr>
      <p:sp>
        <p:nvSpPr>
          <p:cNvPr id="2078" name="Google Shape;2078;p240"/>
          <p:cNvSpPr txBox="1"/>
          <p:nvPr/>
        </p:nvSpPr>
        <p:spPr>
          <a:xfrm>
            <a:off x="9144000" y="1633"/>
            <a:ext cx="3200400" cy="346200"/>
          </a:xfrm>
          <a:prstGeom prst="rect">
            <a:avLst/>
          </a:prstGeom>
          <a:solidFill>
            <a:srgbClr val="F05C2A"/>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Arial"/>
                <a:ea typeface="Arial"/>
                <a:cs typeface="Arial"/>
                <a:sym typeface="Arial"/>
              </a:rPr>
              <a:t>event-bus.service.ts</a:t>
            </a:r>
            <a:endParaRPr sz="1800">
              <a:solidFill>
                <a:schemeClr val="lt1"/>
              </a:solidFill>
              <a:latin typeface="Arial"/>
              <a:ea typeface="Arial"/>
              <a:cs typeface="Arial"/>
              <a:sym typeface="Arial"/>
            </a:endParaRPr>
          </a:p>
        </p:txBody>
      </p:sp>
      <p:sp>
        <p:nvSpPr>
          <p:cNvPr id="2079" name="Google Shape;2079;p240"/>
          <p:cNvSpPr txBox="1"/>
          <p:nvPr/>
        </p:nvSpPr>
        <p:spPr>
          <a:xfrm>
            <a:off x="0" y="2225501"/>
            <a:ext cx="9144000" cy="692400"/>
          </a:xfrm>
          <a:prstGeom prst="rect">
            <a:avLst/>
          </a:prstGeom>
          <a:solidFill>
            <a:srgbClr val="007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4100">
                <a:solidFill>
                  <a:schemeClr val="lt1"/>
                </a:solidFill>
                <a:latin typeface="Tahoma"/>
                <a:ea typeface="Tahoma"/>
                <a:cs typeface="Tahoma"/>
                <a:sym typeface="Tahoma"/>
              </a:rPr>
              <a:t>          Subscribe to State Changes</a:t>
            </a:r>
            <a:endParaRPr sz="1100"/>
          </a:p>
        </p:txBody>
      </p:sp>
      <p:sp>
        <p:nvSpPr>
          <p:cNvPr id="2080" name="Google Shape;2080;p240"/>
          <p:cNvSpPr/>
          <p:nvPr/>
        </p:nvSpPr>
        <p:spPr>
          <a:xfrm>
            <a:off x="800100" y="2057400"/>
            <a:ext cx="1028700" cy="1028700"/>
          </a:xfrm>
          <a:prstGeom prst="ellipse">
            <a:avLst/>
          </a:prstGeom>
          <a:solidFill>
            <a:srgbClr val="00B050"/>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4100">
                <a:solidFill>
                  <a:schemeClr val="lt1"/>
                </a:solidFill>
                <a:latin typeface="Arial"/>
                <a:ea typeface="Arial"/>
                <a:cs typeface="Arial"/>
                <a:sym typeface="Arial"/>
              </a:rPr>
              <a:t>5</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080"/>
                                        </p:tgtEl>
                                        <p:attrNameLst>
                                          <p:attrName>style.visibility</p:attrName>
                                        </p:attrNameLst>
                                      </p:cBhvr>
                                      <p:to>
                                        <p:strVal val="visible"/>
                                      </p:to>
                                    </p:set>
                                    <p:anim calcmode="lin" valueType="num">
                                      <p:cBhvr additive="base">
                                        <p:cTn dur="500"/>
                                        <p:tgtEl>
                                          <p:spTgt spid="208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4" name="Shape 2084"/>
        <p:cNvGrpSpPr/>
        <p:nvPr/>
      </p:nvGrpSpPr>
      <p:grpSpPr>
        <a:xfrm>
          <a:off x="0" y="0"/>
          <a:ext cx="0" cy="0"/>
          <a:chOff x="0" y="0"/>
          <a:chExt cx="0" cy="0"/>
        </a:xfrm>
      </p:grpSpPr>
      <p:sp>
        <p:nvSpPr>
          <p:cNvPr id="2085" name="Google Shape;2085;p241"/>
          <p:cNvSpPr/>
          <p:nvPr/>
        </p:nvSpPr>
        <p:spPr>
          <a:xfrm>
            <a:off x="0" y="0"/>
            <a:ext cx="9144000" cy="5355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  </a:t>
            </a:r>
            <a:endParaRPr sz="1100"/>
          </a:p>
        </p:txBody>
      </p:sp>
      <p:sp>
        <p:nvSpPr>
          <p:cNvPr id="2086" name="Google Shape;2086;p241"/>
          <p:cNvSpPr txBox="1"/>
          <p:nvPr/>
        </p:nvSpPr>
        <p:spPr>
          <a:xfrm>
            <a:off x="-9939" y="0"/>
            <a:ext cx="9153900" cy="346200"/>
          </a:xfrm>
          <a:prstGeom prst="rect">
            <a:avLst/>
          </a:prstGeom>
          <a:solidFill>
            <a:srgbClr val="666666"/>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Subscribe to Store Changes</a:t>
            </a:r>
            <a:endParaRPr sz="1100">
              <a:latin typeface="Tahoma"/>
              <a:ea typeface="Tahoma"/>
              <a:cs typeface="Tahoma"/>
              <a:sym typeface="Tahoma"/>
            </a:endParaRPr>
          </a:p>
        </p:txBody>
      </p:sp>
      <p:sp>
        <p:nvSpPr>
          <p:cNvPr id="2087" name="Google Shape;2087;p241"/>
          <p:cNvSpPr/>
          <p:nvPr/>
        </p:nvSpPr>
        <p:spPr>
          <a:xfrm>
            <a:off x="285038" y="571500"/>
            <a:ext cx="8564100" cy="37212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0"/>
              </a:spcBef>
              <a:spcAft>
                <a:spcPts val="0"/>
              </a:spcAft>
              <a:buClr>
                <a:schemeClr val="dk1"/>
              </a:buClr>
              <a:buSzPts val="1100"/>
              <a:buFont typeface="Arial"/>
              <a:buNone/>
            </a:pPr>
            <a:r>
              <a:rPr lang="en" sz="1200">
                <a:solidFill>
                  <a:srgbClr val="AF00DB"/>
                </a:solidFill>
                <a:latin typeface="Consolas"/>
                <a:ea typeface="Consolas"/>
                <a:cs typeface="Consolas"/>
                <a:sym typeface="Consolas"/>
              </a:rPr>
              <a:t>export</a:t>
            </a: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class</a:t>
            </a:r>
            <a:r>
              <a:rPr lang="en" sz="1200">
                <a:solidFill>
                  <a:schemeClr val="dk1"/>
                </a:solidFill>
                <a:latin typeface="Consolas"/>
                <a:ea typeface="Consolas"/>
                <a:cs typeface="Consolas"/>
                <a:sym typeface="Consolas"/>
              </a:rPr>
              <a:t> </a:t>
            </a:r>
            <a:r>
              <a:rPr lang="en" sz="1200">
                <a:solidFill>
                  <a:srgbClr val="267F99"/>
                </a:solidFill>
                <a:latin typeface="Consolas"/>
                <a:ea typeface="Consolas"/>
                <a:cs typeface="Consolas"/>
                <a:sym typeface="Consolas"/>
              </a:rPr>
              <a:t>CustomersComponent</a:t>
            </a: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implements</a:t>
            </a:r>
            <a:r>
              <a:rPr lang="en" sz="1200">
                <a:solidFill>
                  <a:schemeClr val="dk1"/>
                </a:solidFill>
                <a:latin typeface="Consolas"/>
                <a:ea typeface="Consolas"/>
                <a:cs typeface="Consolas"/>
                <a:sym typeface="Consolas"/>
              </a:rPr>
              <a:t> </a:t>
            </a:r>
            <a:r>
              <a:rPr lang="en" sz="1200">
                <a:solidFill>
                  <a:srgbClr val="267F99"/>
                </a:solidFill>
                <a:latin typeface="Consolas"/>
                <a:ea typeface="Consolas"/>
                <a:cs typeface="Consolas"/>
                <a:sym typeface="Consolas"/>
              </a:rPr>
              <a:t>OnInit</a:t>
            </a:r>
            <a:r>
              <a:rPr lang="en" sz="1200">
                <a:solidFill>
                  <a:schemeClr val="dk1"/>
                </a:solidFill>
                <a:latin typeface="Consolas"/>
                <a:ea typeface="Consolas"/>
                <a:cs typeface="Consolas"/>
                <a:sym typeface="Consolas"/>
              </a:rPr>
              <a:t>, </a:t>
            </a:r>
            <a:r>
              <a:rPr lang="en" sz="1200">
                <a:solidFill>
                  <a:srgbClr val="267F99"/>
                </a:solidFill>
                <a:latin typeface="Consolas"/>
                <a:ea typeface="Consolas"/>
                <a:cs typeface="Consolas"/>
                <a:sym typeface="Consolas"/>
              </a:rPr>
              <a:t>OnDestroy</a:t>
            </a:r>
            <a:r>
              <a:rPr lang="en"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a:t>
            </a:r>
            <a:r>
              <a:rPr lang="en" sz="1200">
                <a:solidFill>
                  <a:srgbClr val="001080"/>
                </a:solidFill>
                <a:latin typeface="Consolas"/>
                <a:ea typeface="Consolas"/>
                <a:cs typeface="Consolas"/>
                <a:sym typeface="Consolas"/>
              </a:rPr>
              <a:t>subsink</a:t>
            </a:r>
            <a:r>
              <a:rPr lang="en" sz="1200">
                <a:solidFill>
                  <a:schemeClr val="dk1"/>
                </a:solidFill>
                <a:latin typeface="Consolas"/>
                <a:ea typeface="Consolas"/>
                <a:cs typeface="Consolas"/>
                <a:sym typeface="Consolas"/>
              </a:rPr>
              <a:t> = </a:t>
            </a:r>
            <a:r>
              <a:rPr lang="en" sz="1200">
                <a:solidFill>
                  <a:srgbClr val="0000FF"/>
                </a:solidFill>
                <a:latin typeface="Consolas"/>
                <a:ea typeface="Consolas"/>
                <a:cs typeface="Consolas"/>
                <a:sym typeface="Consolas"/>
              </a:rPr>
              <a:t>new</a:t>
            </a:r>
            <a:r>
              <a:rPr lang="en" sz="1200">
                <a:solidFill>
                  <a:schemeClr val="dk1"/>
                </a:solidFill>
                <a:latin typeface="Consolas"/>
                <a:ea typeface="Consolas"/>
                <a:cs typeface="Consolas"/>
                <a:sym typeface="Consolas"/>
              </a:rPr>
              <a:t> </a:t>
            </a:r>
            <a:r>
              <a:rPr lang="en" sz="1200">
                <a:solidFill>
                  <a:srgbClr val="267F99"/>
                </a:solidFill>
                <a:latin typeface="Consolas"/>
                <a:ea typeface="Consolas"/>
                <a:cs typeface="Consolas"/>
                <a:sym typeface="Consolas"/>
              </a:rPr>
              <a:t>SubSink</a:t>
            </a:r>
            <a:r>
              <a:rPr lang="en"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constructor</a:t>
            </a:r>
            <a:r>
              <a:rPr lang="en" sz="1200">
                <a:solidFill>
                  <a:schemeClr val="dk1"/>
                </a:solidFill>
                <a:latin typeface="Consolas"/>
                <a:ea typeface="Consolas"/>
                <a:cs typeface="Consolas"/>
                <a:sym typeface="Consolas"/>
              </a:rPr>
              <a:t>(</a:t>
            </a:r>
            <a:r>
              <a:rPr lang="en" sz="1200">
                <a:solidFill>
                  <a:srgbClr val="0000FF"/>
                </a:solidFill>
                <a:latin typeface="Consolas"/>
                <a:ea typeface="Consolas"/>
                <a:cs typeface="Consolas"/>
                <a:sym typeface="Consolas"/>
              </a:rPr>
              <a:t>private</a:t>
            </a:r>
            <a:r>
              <a:rPr lang="en" sz="1200">
                <a:solidFill>
                  <a:schemeClr val="dk1"/>
                </a:solidFill>
                <a:latin typeface="Consolas"/>
                <a:ea typeface="Consolas"/>
                <a:cs typeface="Consolas"/>
                <a:sym typeface="Consolas"/>
              </a:rPr>
              <a:t> </a:t>
            </a:r>
            <a:r>
              <a:rPr lang="en" sz="1200">
                <a:solidFill>
                  <a:srgbClr val="001080"/>
                </a:solidFill>
                <a:latin typeface="Consolas"/>
                <a:ea typeface="Consolas"/>
                <a:cs typeface="Consolas"/>
                <a:sym typeface="Consolas"/>
              </a:rPr>
              <a:t>customersService</a:t>
            </a:r>
            <a:r>
              <a:rPr lang="en" sz="1200">
                <a:solidFill>
                  <a:schemeClr val="dk1"/>
                </a:solidFill>
                <a:latin typeface="Consolas"/>
                <a:ea typeface="Consolas"/>
                <a:cs typeface="Consolas"/>
                <a:sym typeface="Consolas"/>
              </a:rPr>
              <a:t>: </a:t>
            </a:r>
            <a:r>
              <a:rPr lang="en" sz="1200">
                <a:solidFill>
                  <a:srgbClr val="267F99"/>
                </a:solidFill>
                <a:latin typeface="Consolas"/>
                <a:ea typeface="Consolas"/>
                <a:cs typeface="Consolas"/>
                <a:sym typeface="Consolas"/>
              </a:rPr>
              <a:t>CustomersService</a:t>
            </a:r>
            <a:r>
              <a:rPr lang="en" sz="1200">
                <a:solidFill>
                  <a:schemeClr val="dk1"/>
                </a:solidFill>
                <a:latin typeface="Consolas"/>
                <a:ea typeface="Consolas"/>
                <a:cs typeface="Consolas"/>
                <a:sym typeface="Consolas"/>
              </a:rPr>
              <a:t>) {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a:t>
            </a:r>
            <a:r>
              <a:rPr lang="en" sz="1200">
                <a:solidFill>
                  <a:srgbClr val="795E26"/>
                </a:solidFill>
                <a:latin typeface="Consolas"/>
                <a:ea typeface="Consolas"/>
                <a:cs typeface="Consolas"/>
                <a:sym typeface="Consolas"/>
              </a:rPr>
              <a:t>ngOnInit</a:t>
            </a:r>
            <a:r>
              <a:rPr lang="en"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this</a:t>
            </a:r>
            <a:r>
              <a:rPr lang="en" sz="1200">
                <a:solidFill>
                  <a:schemeClr val="dk1"/>
                </a:solidFill>
                <a:latin typeface="Consolas"/>
                <a:ea typeface="Consolas"/>
                <a:cs typeface="Consolas"/>
                <a:sym typeface="Consolas"/>
              </a:rPr>
              <a:t>.</a:t>
            </a:r>
            <a:r>
              <a:rPr lang="en" sz="1200">
                <a:solidFill>
                  <a:srgbClr val="001080"/>
                </a:solidFill>
                <a:latin typeface="Consolas"/>
                <a:ea typeface="Consolas"/>
                <a:cs typeface="Consolas"/>
                <a:sym typeface="Consolas"/>
              </a:rPr>
              <a:t>subsink</a:t>
            </a:r>
            <a:r>
              <a:rPr lang="en" sz="1200">
                <a:solidFill>
                  <a:schemeClr val="dk1"/>
                </a:solidFill>
                <a:latin typeface="Consolas"/>
                <a:ea typeface="Consolas"/>
                <a:cs typeface="Consolas"/>
                <a:sym typeface="Consolas"/>
              </a:rPr>
              <a:t>.</a:t>
            </a:r>
            <a:r>
              <a:rPr lang="en" sz="1200">
                <a:solidFill>
                  <a:srgbClr val="001080"/>
                </a:solidFill>
                <a:latin typeface="Consolas"/>
                <a:ea typeface="Consolas"/>
                <a:cs typeface="Consolas"/>
                <a:sym typeface="Consolas"/>
              </a:rPr>
              <a:t>sink</a:t>
            </a:r>
            <a:r>
              <a:rPr lang="en" sz="1200">
                <a:solidFill>
                  <a:schemeClr val="dk1"/>
                </a:solidFill>
                <a:latin typeface="Consolas"/>
                <a:ea typeface="Consolas"/>
                <a:cs typeface="Consolas"/>
                <a:sym typeface="Consolas"/>
              </a:rPr>
              <a:t> = </a:t>
            </a:r>
            <a:r>
              <a:rPr lang="en" sz="1200">
                <a:solidFill>
                  <a:srgbClr val="0000FF"/>
                </a:solidFill>
                <a:latin typeface="Consolas"/>
                <a:ea typeface="Consolas"/>
                <a:cs typeface="Consolas"/>
                <a:sym typeface="Consolas"/>
              </a:rPr>
              <a:t>this</a:t>
            </a:r>
            <a:r>
              <a:rPr lang="en" sz="1200">
                <a:solidFill>
                  <a:schemeClr val="dk1"/>
                </a:solidFill>
                <a:latin typeface="Consolas"/>
                <a:ea typeface="Consolas"/>
                <a:cs typeface="Consolas"/>
                <a:sym typeface="Consolas"/>
              </a:rPr>
              <a:t>.</a:t>
            </a:r>
            <a:r>
              <a:rPr lang="en" sz="1200">
                <a:solidFill>
                  <a:srgbClr val="001080"/>
                </a:solidFill>
                <a:latin typeface="Consolas"/>
                <a:ea typeface="Consolas"/>
                <a:cs typeface="Consolas"/>
                <a:sym typeface="Consolas"/>
              </a:rPr>
              <a:t>customersService</a:t>
            </a:r>
            <a:r>
              <a:rPr lang="en" sz="1200">
                <a:solidFill>
                  <a:schemeClr val="dk1"/>
                </a:solidFill>
                <a:latin typeface="Consolas"/>
                <a:ea typeface="Consolas"/>
                <a:cs typeface="Consolas"/>
                <a:sym typeface="Consolas"/>
              </a:rPr>
              <a:t>.</a:t>
            </a:r>
            <a:r>
              <a:rPr lang="en" sz="1200">
                <a:solidFill>
                  <a:srgbClr val="001080"/>
                </a:solidFill>
                <a:latin typeface="Consolas"/>
                <a:ea typeface="Consolas"/>
                <a:cs typeface="Consolas"/>
                <a:sym typeface="Consolas"/>
              </a:rPr>
              <a:t>stateChanged</a:t>
            </a:r>
            <a:r>
              <a:rPr lang="en" sz="1200">
                <a:solidFill>
                  <a:schemeClr val="dk1"/>
                </a:solidFill>
                <a:latin typeface="Consolas"/>
                <a:ea typeface="Consolas"/>
                <a:cs typeface="Consolas"/>
                <a:sym typeface="Consolas"/>
              </a:rPr>
              <a:t>.</a:t>
            </a:r>
            <a:r>
              <a:rPr lang="en" sz="1200">
                <a:solidFill>
                  <a:srgbClr val="795E26"/>
                </a:solidFill>
                <a:latin typeface="Consolas"/>
                <a:ea typeface="Consolas"/>
                <a:cs typeface="Consolas"/>
                <a:sym typeface="Consolas"/>
              </a:rPr>
              <a:t>subscribe</a:t>
            </a:r>
            <a:r>
              <a:rPr lang="en" sz="1200">
                <a:solidFill>
                  <a:schemeClr val="dk1"/>
                </a:solidFill>
                <a:latin typeface="Consolas"/>
                <a:ea typeface="Consolas"/>
                <a:cs typeface="Consolas"/>
                <a:sym typeface="Consolas"/>
              </a:rPr>
              <a:t>(</a:t>
            </a:r>
            <a:r>
              <a:rPr lang="en" sz="1200">
                <a:solidFill>
                  <a:srgbClr val="001080"/>
                </a:solidFill>
                <a:latin typeface="Consolas"/>
                <a:ea typeface="Consolas"/>
                <a:cs typeface="Consolas"/>
                <a:sym typeface="Consolas"/>
              </a:rPr>
              <a:t>state</a:t>
            </a: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=&gt;</a:t>
            </a:r>
            <a:r>
              <a:rPr lang="en"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a:t>
            </a:r>
            <a:r>
              <a:rPr lang="en" sz="1200">
                <a:solidFill>
                  <a:srgbClr val="AF00DB"/>
                </a:solidFill>
                <a:latin typeface="Consolas"/>
                <a:ea typeface="Consolas"/>
                <a:cs typeface="Consolas"/>
                <a:sym typeface="Consolas"/>
              </a:rPr>
              <a:t>if</a:t>
            </a:r>
            <a:r>
              <a:rPr lang="en" sz="1200">
                <a:solidFill>
                  <a:schemeClr val="dk1"/>
                </a:solidFill>
                <a:latin typeface="Consolas"/>
                <a:ea typeface="Consolas"/>
                <a:cs typeface="Consolas"/>
                <a:sym typeface="Consolas"/>
              </a:rPr>
              <a:t> (</a:t>
            </a:r>
            <a:r>
              <a:rPr lang="en" sz="1200">
                <a:solidFill>
                  <a:srgbClr val="001080"/>
                </a:solidFill>
                <a:latin typeface="Consolas"/>
                <a:ea typeface="Consolas"/>
                <a:cs typeface="Consolas"/>
                <a:sym typeface="Consolas"/>
              </a:rPr>
              <a:t>state</a:t>
            </a:r>
            <a:r>
              <a:rPr lang="en"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a:t>
            </a:r>
            <a:r>
              <a:rPr lang="en" sz="1200">
                <a:solidFill>
                  <a:srgbClr val="001080"/>
                </a:solidFill>
                <a:latin typeface="Consolas"/>
                <a:ea typeface="Consolas"/>
                <a:cs typeface="Consolas"/>
                <a:sym typeface="Consolas"/>
              </a:rPr>
              <a:t>console</a:t>
            </a:r>
            <a:r>
              <a:rPr lang="en" sz="1200">
                <a:solidFill>
                  <a:schemeClr val="dk1"/>
                </a:solidFill>
                <a:latin typeface="Consolas"/>
                <a:ea typeface="Consolas"/>
                <a:cs typeface="Consolas"/>
                <a:sym typeface="Consolas"/>
              </a:rPr>
              <a:t>.</a:t>
            </a:r>
            <a:r>
              <a:rPr lang="en" sz="1200">
                <a:solidFill>
                  <a:srgbClr val="795E26"/>
                </a:solidFill>
                <a:latin typeface="Consolas"/>
                <a:ea typeface="Consolas"/>
                <a:cs typeface="Consolas"/>
                <a:sym typeface="Consolas"/>
              </a:rPr>
              <a:t>log</a:t>
            </a:r>
            <a:r>
              <a:rPr lang="en" sz="1200">
                <a:solidFill>
                  <a:schemeClr val="dk1"/>
                </a:solidFill>
                <a:latin typeface="Consolas"/>
                <a:ea typeface="Consolas"/>
                <a:cs typeface="Consolas"/>
                <a:sym typeface="Consolas"/>
              </a:rPr>
              <a:t>(</a:t>
            </a:r>
            <a:r>
              <a:rPr lang="en" sz="1200">
                <a:solidFill>
                  <a:srgbClr val="0000FF"/>
                </a:solidFill>
                <a:latin typeface="Consolas"/>
                <a:ea typeface="Consolas"/>
                <a:cs typeface="Consolas"/>
                <a:sym typeface="Consolas"/>
              </a:rPr>
              <a:t>this</a:t>
            </a:r>
            <a:r>
              <a:rPr lang="en" sz="1200">
                <a:solidFill>
                  <a:schemeClr val="dk1"/>
                </a:solidFill>
                <a:latin typeface="Consolas"/>
                <a:ea typeface="Consolas"/>
                <a:cs typeface="Consolas"/>
                <a:sym typeface="Consolas"/>
              </a:rPr>
              <a:t>.</a:t>
            </a:r>
            <a:r>
              <a:rPr lang="en" sz="1200">
                <a:solidFill>
                  <a:srgbClr val="001080"/>
                </a:solidFill>
                <a:latin typeface="Consolas"/>
                <a:ea typeface="Consolas"/>
                <a:cs typeface="Consolas"/>
                <a:sym typeface="Consolas"/>
              </a:rPr>
              <a:t>customersService</a:t>
            </a:r>
            <a:r>
              <a:rPr lang="en" sz="1200">
                <a:solidFill>
                  <a:schemeClr val="dk1"/>
                </a:solidFill>
                <a:latin typeface="Consolas"/>
                <a:ea typeface="Consolas"/>
                <a:cs typeface="Consolas"/>
                <a:sym typeface="Consolas"/>
              </a:rPr>
              <a:t>.</a:t>
            </a:r>
            <a:r>
              <a:rPr lang="en" sz="1200">
                <a:solidFill>
                  <a:srgbClr val="001080"/>
                </a:solidFill>
                <a:latin typeface="Consolas"/>
                <a:ea typeface="Consolas"/>
                <a:cs typeface="Consolas"/>
                <a:sym typeface="Consolas"/>
              </a:rPr>
              <a:t>stateHistory</a:t>
            </a:r>
            <a:r>
              <a:rPr lang="en"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this</a:t>
            </a:r>
            <a:r>
              <a:rPr lang="en" sz="1200">
                <a:solidFill>
                  <a:schemeClr val="dk1"/>
                </a:solidFill>
                <a:latin typeface="Consolas"/>
                <a:ea typeface="Consolas"/>
                <a:cs typeface="Consolas"/>
                <a:sym typeface="Consolas"/>
              </a:rPr>
              <a:t>.</a:t>
            </a:r>
            <a:r>
              <a:rPr lang="en" sz="1200">
                <a:solidFill>
                  <a:srgbClr val="001080"/>
                </a:solidFill>
                <a:latin typeface="Consolas"/>
                <a:ea typeface="Consolas"/>
                <a:cs typeface="Consolas"/>
                <a:sym typeface="Consolas"/>
              </a:rPr>
              <a:t>customers</a:t>
            </a:r>
            <a:r>
              <a:rPr lang="en" sz="1200">
                <a:solidFill>
                  <a:schemeClr val="dk1"/>
                </a:solidFill>
                <a:latin typeface="Consolas"/>
                <a:ea typeface="Consolas"/>
                <a:cs typeface="Consolas"/>
                <a:sym typeface="Consolas"/>
              </a:rPr>
              <a:t> = </a:t>
            </a:r>
            <a:r>
              <a:rPr lang="en" sz="1200">
                <a:solidFill>
                  <a:srgbClr val="001080"/>
                </a:solidFill>
                <a:latin typeface="Consolas"/>
                <a:ea typeface="Consolas"/>
                <a:cs typeface="Consolas"/>
                <a:sym typeface="Consolas"/>
              </a:rPr>
              <a:t>state</a:t>
            </a:r>
            <a:r>
              <a:rPr lang="en" sz="1200">
                <a:solidFill>
                  <a:schemeClr val="dk1"/>
                </a:solidFill>
                <a:latin typeface="Consolas"/>
                <a:ea typeface="Consolas"/>
                <a:cs typeface="Consolas"/>
                <a:sym typeface="Consolas"/>
              </a:rPr>
              <a:t>.</a:t>
            </a:r>
            <a:r>
              <a:rPr lang="en" sz="1200">
                <a:solidFill>
                  <a:srgbClr val="001080"/>
                </a:solidFill>
                <a:latin typeface="Consolas"/>
                <a:ea typeface="Consolas"/>
                <a:cs typeface="Consolas"/>
                <a:sym typeface="Consolas"/>
              </a:rPr>
              <a:t>customers</a:t>
            </a:r>
            <a:r>
              <a:rPr lang="en"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a:t>
            </a:r>
            <a:r>
              <a:rPr lang="en" sz="1200">
                <a:solidFill>
                  <a:srgbClr val="795E26"/>
                </a:solidFill>
                <a:latin typeface="Consolas"/>
                <a:ea typeface="Consolas"/>
                <a:cs typeface="Consolas"/>
                <a:sym typeface="Consolas"/>
              </a:rPr>
              <a:t>ngOnDestroy</a:t>
            </a:r>
            <a:r>
              <a:rPr lang="en"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a:t>
            </a:r>
            <a:r>
              <a:rPr lang="en" sz="1200">
                <a:solidFill>
                  <a:srgbClr val="0000FF"/>
                </a:solidFill>
                <a:latin typeface="Consolas"/>
                <a:ea typeface="Consolas"/>
                <a:cs typeface="Consolas"/>
                <a:sym typeface="Consolas"/>
              </a:rPr>
              <a:t>this</a:t>
            </a:r>
            <a:r>
              <a:rPr lang="en" sz="1200">
                <a:solidFill>
                  <a:schemeClr val="dk1"/>
                </a:solidFill>
                <a:latin typeface="Consolas"/>
                <a:ea typeface="Consolas"/>
                <a:cs typeface="Consolas"/>
                <a:sym typeface="Consolas"/>
              </a:rPr>
              <a:t>.</a:t>
            </a:r>
            <a:r>
              <a:rPr lang="en" sz="1200">
                <a:solidFill>
                  <a:srgbClr val="001080"/>
                </a:solidFill>
                <a:latin typeface="Consolas"/>
                <a:ea typeface="Consolas"/>
                <a:cs typeface="Consolas"/>
                <a:sym typeface="Consolas"/>
              </a:rPr>
              <a:t>subsink</a:t>
            </a:r>
            <a:r>
              <a:rPr lang="en" sz="1200">
                <a:solidFill>
                  <a:schemeClr val="dk1"/>
                </a:solidFill>
                <a:latin typeface="Consolas"/>
                <a:ea typeface="Consolas"/>
                <a:cs typeface="Consolas"/>
                <a:sym typeface="Consolas"/>
              </a:rPr>
              <a:t>.</a:t>
            </a:r>
            <a:r>
              <a:rPr lang="en" sz="1200">
                <a:solidFill>
                  <a:srgbClr val="795E26"/>
                </a:solidFill>
                <a:latin typeface="Consolas"/>
                <a:ea typeface="Consolas"/>
                <a:cs typeface="Consolas"/>
                <a:sym typeface="Consolas"/>
              </a:rPr>
              <a:t>unsubscribe</a:t>
            </a:r>
            <a:r>
              <a:rPr lang="en"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marR="0" rtl="0" algn="l">
              <a:lnSpc>
                <a:spcPct val="166666"/>
              </a:lnSpc>
              <a:spcBef>
                <a:spcPts val="0"/>
              </a:spcBef>
              <a:spcAft>
                <a:spcPts val="0"/>
              </a:spcAft>
              <a:buNone/>
            </a:pPr>
            <a:r>
              <a:t/>
            </a:r>
            <a:endParaRPr>
              <a:solidFill>
                <a:srgbClr val="C586C0"/>
              </a:solidFill>
            </a:endParaRPr>
          </a:p>
        </p:txBody>
      </p:sp>
      <p:sp>
        <p:nvSpPr>
          <p:cNvPr id="2088" name="Google Shape;2088;p241"/>
          <p:cNvSpPr txBox="1"/>
          <p:nvPr/>
        </p:nvSpPr>
        <p:spPr>
          <a:xfrm>
            <a:off x="544600" y="1677000"/>
            <a:ext cx="6510000" cy="1674000"/>
          </a:xfrm>
          <a:prstGeom prst="rect">
            <a:avLst/>
          </a:prstGeom>
          <a:noFill/>
          <a:ln cap="flat" cmpd="sng" w="19050">
            <a:solidFill>
              <a:srgbClr val="AB2D3A"/>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8"/>
                                        </p:tgtEl>
                                        <p:attrNameLst>
                                          <p:attrName>style.visibility</p:attrName>
                                        </p:attrNameLst>
                                      </p:cBhvr>
                                      <p:to>
                                        <p:strVal val="visible"/>
                                      </p:to>
                                    </p:set>
                                    <p:animEffect filter="fade" transition="in">
                                      <p:cBhvr>
                                        <p:cTn dur="500"/>
                                        <p:tgtEl>
                                          <p:spTgt spid="20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3" name="Shape 2093"/>
        <p:cNvGrpSpPr/>
        <p:nvPr/>
      </p:nvGrpSpPr>
      <p:grpSpPr>
        <a:xfrm>
          <a:off x="0" y="0"/>
          <a:ext cx="0" cy="0"/>
          <a:chOff x="0" y="0"/>
          <a:chExt cx="0" cy="0"/>
        </a:xfrm>
      </p:grpSpPr>
      <p:sp>
        <p:nvSpPr>
          <p:cNvPr id="2094" name="Google Shape;2094;p242"/>
          <p:cNvSpPr txBox="1"/>
          <p:nvPr>
            <p:ph idx="1" type="body"/>
          </p:nvPr>
        </p:nvSpPr>
        <p:spPr>
          <a:xfrm>
            <a:off x="4722611" y="2171700"/>
            <a:ext cx="1750800" cy="1293900"/>
          </a:xfrm>
          <a:prstGeom prst="rect">
            <a:avLst/>
          </a:prstGeom>
          <a:solidFill>
            <a:srgbClr val="00B050"/>
          </a:solidFill>
          <a:ln>
            <a:noFill/>
          </a:ln>
        </p:spPr>
        <p:txBody>
          <a:bodyPr anchorCtr="0" anchor="ctr" bIns="205725" lIns="205725" spcFirstLastPara="1" rIns="205725" wrap="square" tIns="205725">
            <a:noAutofit/>
          </a:bodyPr>
          <a:lstStyle/>
          <a:p>
            <a:pPr indent="0" lvl="0" marL="0" rtl="0" algn="ctr">
              <a:lnSpc>
                <a:spcPct val="90000"/>
              </a:lnSpc>
              <a:spcBef>
                <a:spcPts val="0"/>
              </a:spcBef>
              <a:spcAft>
                <a:spcPts val="0"/>
              </a:spcAft>
              <a:buClr>
                <a:schemeClr val="lt1"/>
              </a:buClr>
              <a:buSzPts val="1800"/>
              <a:buNone/>
            </a:pPr>
            <a:r>
              <a:rPr lang="en">
                <a:solidFill>
                  <a:schemeClr val="lt1"/>
                </a:solidFill>
                <a:latin typeface="Tahoma"/>
                <a:ea typeface="Tahoma"/>
                <a:cs typeface="Tahoma"/>
                <a:sym typeface="Tahoma"/>
              </a:rPr>
              <a:t>Change notifications</a:t>
            </a:r>
            <a:endParaRPr>
              <a:latin typeface="Tahoma"/>
              <a:ea typeface="Tahoma"/>
              <a:cs typeface="Tahoma"/>
              <a:sym typeface="Tahoma"/>
            </a:endParaRPr>
          </a:p>
        </p:txBody>
      </p:sp>
      <p:sp>
        <p:nvSpPr>
          <p:cNvPr id="2095" name="Google Shape;2095;p242"/>
          <p:cNvSpPr txBox="1"/>
          <p:nvPr>
            <p:ph idx="2" type="body"/>
          </p:nvPr>
        </p:nvSpPr>
        <p:spPr>
          <a:xfrm>
            <a:off x="2544435" y="2171700"/>
            <a:ext cx="1750800" cy="1293900"/>
          </a:xfrm>
          <a:prstGeom prst="rect">
            <a:avLst/>
          </a:prstGeom>
          <a:solidFill>
            <a:srgbClr val="FF6600"/>
          </a:solidFill>
          <a:ln>
            <a:noFill/>
          </a:ln>
        </p:spPr>
        <p:txBody>
          <a:bodyPr anchorCtr="0" anchor="ctr" bIns="205725" lIns="205725" spcFirstLastPara="1" rIns="205725" wrap="square" tIns="205725">
            <a:noAutofit/>
          </a:bodyPr>
          <a:lstStyle/>
          <a:p>
            <a:pPr indent="0" lvl="0" marL="0" rtl="0" algn="ctr">
              <a:lnSpc>
                <a:spcPct val="90000"/>
              </a:lnSpc>
              <a:spcBef>
                <a:spcPts val="0"/>
              </a:spcBef>
              <a:spcAft>
                <a:spcPts val="0"/>
              </a:spcAft>
              <a:buClr>
                <a:schemeClr val="lt1"/>
              </a:buClr>
              <a:buSzPts val="1800"/>
              <a:buNone/>
            </a:pPr>
            <a:r>
              <a:rPr lang="en">
                <a:solidFill>
                  <a:schemeClr val="lt1"/>
                </a:solidFill>
                <a:latin typeface="Tahoma"/>
                <a:ea typeface="Tahoma"/>
                <a:cs typeface="Tahoma"/>
                <a:sym typeface="Tahoma"/>
              </a:rPr>
              <a:t>Immutable state</a:t>
            </a:r>
            <a:endParaRPr>
              <a:latin typeface="Tahoma"/>
              <a:ea typeface="Tahoma"/>
              <a:cs typeface="Tahoma"/>
              <a:sym typeface="Tahoma"/>
            </a:endParaRPr>
          </a:p>
        </p:txBody>
      </p:sp>
      <p:sp>
        <p:nvSpPr>
          <p:cNvPr id="2096" name="Google Shape;2096;p242"/>
          <p:cNvSpPr txBox="1"/>
          <p:nvPr>
            <p:ph idx="3" type="body"/>
          </p:nvPr>
        </p:nvSpPr>
        <p:spPr>
          <a:xfrm>
            <a:off x="366260" y="2171700"/>
            <a:ext cx="1750800" cy="1293900"/>
          </a:xfrm>
          <a:prstGeom prst="rect">
            <a:avLst/>
          </a:prstGeom>
          <a:solidFill>
            <a:srgbClr val="0070C0"/>
          </a:solidFill>
          <a:ln>
            <a:noFill/>
          </a:ln>
        </p:spPr>
        <p:txBody>
          <a:bodyPr anchorCtr="0" anchor="ctr" bIns="205725" lIns="205725" spcFirstLastPara="1" rIns="205725" wrap="square" tIns="205725">
            <a:noAutofit/>
          </a:bodyPr>
          <a:lstStyle/>
          <a:p>
            <a:pPr indent="0" lvl="0" marL="0" rtl="0" algn="ctr">
              <a:lnSpc>
                <a:spcPct val="90000"/>
              </a:lnSpc>
              <a:spcBef>
                <a:spcPts val="0"/>
              </a:spcBef>
              <a:spcAft>
                <a:spcPts val="0"/>
              </a:spcAft>
              <a:buClr>
                <a:schemeClr val="lt1"/>
              </a:buClr>
              <a:buSzPts val="1800"/>
              <a:buNone/>
            </a:pPr>
            <a:r>
              <a:rPr lang="en">
                <a:solidFill>
                  <a:schemeClr val="lt1"/>
                </a:solidFill>
                <a:latin typeface="Tahoma"/>
                <a:ea typeface="Tahoma"/>
                <a:cs typeface="Tahoma"/>
                <a:sym typeface="Tahoma"/>
              </a:rPr>
              <a:t>Single source of truth</a:t>
            </a:r>
            <a:endParaRPr>
              <a:latin typeface="Tahoma"/>
              <a:ea typeface="Tahoma"/>
              <a:cs typeface="Tahoma"/>
              <a:sym typeface="Tahoma"/>
            </a:endParaRPr>
          </a:p>
        </p:txBody>
      </p:sp>
      <p:sp>
        <p:nvSpPr>
          <p:cNvPr id="2097" name="Google Shape;2097;p242"/>
          <p:cNvSpPr txBox="1"/>
          <p:nvPr>
            <p:ph type="title"/>
          </p:nvPr>
        </p:nvSpPr>
        <p:spPr>
          <a:xfrm>
            <a:off x="529889" y="441293"/>
            <a:ext cx="8084100" cy="327900"/>
          </a:xfrm>
          <a:prstGeom prst="rect">
            <a:avLst/>
          </a:prstGeom>
          <a:noFill/>
          <a:ln>
            <a:noFill/>
          </a:ln>
        </p:spPr>
        <p:txBody>
          <a:bodyPr anchorCtr="0" anchor="ctr" bIns="32975" lIns="0" spcFirstLastPara="1" rIns="65925" wrap="square" tIns="32975">
            <a:noAutofit/>
          </a:bodyPr>
          <a:lstStyle/>
          <a:p>
            <a:pPr indent="0" lvl="0" marL="0" rtl="0" algn="ctr">
              <a:lnSpc>
                <a:spcPct val="90000"/>
              </a:lnSpc>
              <a:spcBef>
                <a:spcPts val="0"/>
              </a:spcBef>
              <a:spcAft>
                <a:spcPts val="0"/>
              </a:spcAft>
              <a:buClr>
                <a:schemeClr val="dk1"/>
              </a:buClr>
              <a:buSzPts val="3300"/>
              <a:buFont typeface="Tahoma"/>
              <a:buNone/>
            </a:pPr>
            <a:r>
              <a:rPr b="0" lang="en" sz="3400">
                <a:solidFill>
                  <a:srgbClr val="000000"/>
                </a:solidFill>
                <a:latin typeface="Tahoma"/>
                <a:ea typeface="Tahoma"/>
                <a:cs typeface="Tahoma"/>
                <a:sym typeface="Tahoma"/>
              </a:rPr>
              <a:t>Key Observable Store Goals</a:t>
            </a:r>
            <a:endParaRPr b="0" sz="3400">
              <a:solidFill>
                <a:srgbClr val="000000"/>
              </a:solidFill>
              <a:latin typeface="Tahoma"/>
              <a:ea typeface="Tahoma"/>
              <a:cs typeface="Tahoma"/>
              <a:sym typeface="Tahoma"/>
            </a:endParaRPr>
          </a:p>
        </p:txBody>
      </p:sp>
      <p:sp>
        <p:nvSpPr>
          <p:cNvPr id="2098" name="Google Shape;2098;p242"/>
          <p:cNvSpPr txBox="1"/>
          <p:nvPr/>
        </p:nvSpPr>
        <p:spPr>
          <a:xfrm>
            <a:off x="6900786" y="2171700"/>
            <a:ext cx="1750800" cy="1293900"/>
          </a:xfrm>
          <a:prstGeom prst="rect">
            <a:avLst/>
          </a:prstGeom>
          <a:solidFill>
            <a:srgbClr val="7030A0"/>
          </a:solidFill>
          <a:ln>
            <a:noFill/>
          </a:ln>
        </p:spPr>
        <p:txBody>
          <a:bodyPr anchorCtr="0" anchor="ctr" bIns="205725" lIns="205725" spcFirstLastPara="1" rIns="205725" wrap="square" tIns="205725">
            <a:noAutofit/>
          </a:bodyPr>
          <a:lstStyle/>
          <a:p>
            <a:pPr indent="0" lvl="0" marL="0" marR="0" rtl="0" algn="ctr">
              <a:lnSpc>
                <a:spcPct val="90000"/>
              </a:lnSpc>
              <a:spcBef>
                <a:spcPts val="0"/>
              </a:spcBef>
              <a:spcAft>
                <a:spcPts val="0"/>
              </a:spcAft>
              <a:buClr>
                <a:schemeClr val="lt1"/>
              </a:buClr>
              <a:buSzPts val="1800"/>
              <a:buFont typeface="Arial"/>
              <a:buNone/>
            </a:pPr>
            <a:r>
              <a:rPr i="0" lang="en" sz="1800">
                <a:solidFill>
                  <a:schemeClr val="lt1"/>
                </a:solidFill>
                <a:latin typeface="Tahoma"/>
                <a:ea typeface="Tahoma"/>
                <a:cs typeface="Tahoma"/>
                <a:sym typeface="Tahoma"/>
              </a:rPr>
              <a:t>Track state history</a:t>
            </a:r>
            <a:endParaRPr sz="1800">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6"/>
                                        </p:tgtEl>
                                        <p:attrNameLst>
                                          <p:attrName>style.visibility</p:attrName>
                                        </p:attrNameLst>
                                      </p:cBhvr>
                                      <p:to>
                                        <p:strVal val="visible"/>
                                      </p:to>
                                    </p:set>
                                    <p:animEffect filter="fade" transition="in">
                                      <p:cBhvr>
                                        <p:cTn dur="1000"/>
                                        <p:tgtEl>
                                          <p:spTgt spid="20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5"/>
                                        </p:tgtEl>
                                        <p:attrNameLst>
                                          <p:attrName>style.visibility</p:attrName>
                                        </p:attrNameLst>
                                      </p:cBhvr>
                                      <p:to>
                                        <p:strVal val="visible"/>
                                      </p:to>
                                    </p:set>
                                    <p:animEffect filter="fade" transition="in">
                                      <p:cBhvr>
                                        <p:cTn dur="1000"/>
                                        <p:tgtEl>
                                          <p:spTgt spid="20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4"/>
                                        </p:tgtEl>
                                        <p:attrNameLst>
                                          <p:attrName>style.visibility</p:attrName>
                                        </p:attrNameLst>
                                      </p:cBhvr>
                                      <p:to>
                                        <p:strVal val="visible"/>
                                      </p:to>
                                    </p:set>
                                    <p:animEffect filter="fade" transition="in">
                                      <p:cBhvr>
                                        <p:cTn dur="1000"/>
                                        <p:tgtEl>
                                          <p:spTgt spid="20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8"/>
                                        </p:tgtEl>
                                        <p:attrNameLst>
                                          <p:attrName>style.visibility</p:attrName>
                                        </p:attrNameLst>
                                      </p:cBhvr>
                                      <p:to>
                                        <p:strVal val="visible"/>
                                      </p:to>
                                    </p:set>
                                    <p:animEffect filter="fade" transition="in">
                                      <p:cBhvr>
                                        <p:cTn dur="1000"/>
                                        <p:tgtEl>
                                          <p:spTgt spid="20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3" name="Shape 2103"/>
        <p:cNvGrpSpPr/>
        <p:nvPr/>
      </p:nvGrpSpPr>
      <p:grpSpPr>
        <a:xfrm>
          <a:off x="0" y="0"/>
          <a:ext cx="0" cy="0"/>
          <a:chOff x="0" y="0"/>
          <a:chExt cx="0" cy="0"/>
        </a:xfrm>
      </p:grpSpPr>
      <p:sp>
        <p:nvSpPr>
          <p:cNvPr id="2104" name="Google Shape;2104;p243"/>
          <p:cNvSpPr txBox="1"/>
          <p:nvPr>
            <p:ph idx="1" type="body"/>
          </p:nvPr>
        </p:nvSpPr>
        <p:spPr>
          <a:xfrm>
            <a:off x="353106" y="2310845"/>
            <a:ext cx="7552800" cy="129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PT Sans"/>
              <a:buNone/>
            </a:pPr>
            <a:r>
              <a:rPr lang="en" sz="2400">
                <a:solidFill>
                  <a:srgbClr val="666666"/>
                </a:solidFill>
                <a:latin typeface="PT Sans"/>
                <a:ea typeface="PT Sans"/>
                <a:cs typeface="PT Sans"/>
                <a:sym typeface="PT Sans"/>
              </a:rPr>
              <a:t>State management for “forms over data”</a:t>
            </a:r>
            <a:endParaRPr>
              <a:solidFill>
                <a:srgbClr val="666666"/>
              </a:solidFill>
            </a:endParaRPr>
          </a:p>
        </p:txBody>
      </p:sp>
      <p:sp>
        <p:nvSpPr>
          <p:cNvPr id="2105" name="Google Shape;2105;p243"/>
          <p:cNvSpPr txBox="1"/>
          <p:nvPr>
            <p:ph type="title"/>
          </p:nvPr>
        </p:nvSpPr>
        <p:spPr>
          <a:xfrm>
            <a:off x="792333" y="1553903"/>
            <a:ext cx="7552800" cy="624900"/>
          </a:xfrm>
          <a:prstGeom prst="rect">
            <a:avLst/>
          </a:prstGeom>
          <a:noFill/>
          <a:ln>
            <a:noFill/>
          </a:ln>
        </p:spPr>
        <p:txBody>
          <a:bodyPr anchorCtr="0" anchor="b" bIns="32975" lIns="0" spcFirstLastPara="1" rIns="65925" wrap="square" tIns="32975">
            <a:noAutofit/>
          </a:bodyPr>
          <a:lstStyle/>
          <a:p>
            <a:pPr indent="0" lvl="0" marL="0" rtl="0" algn="l">
              <a:spcBef>
                <a:spcPts val="0"/>
              </a:spcBef>
              <a:spcAft>
                <a:spcPts val="0"/>
              </a:spcAft>
              <a:buNone/>
            </a:pPr>
            <a:r>
              <a:rPr lang="en">
                <a:solidFill>
                  <a:srgbClr val="0070D0"/>
                </a:solidFill>
              </a:rPr>
              <a:t>NgRx Data</a:t>
            </a:r>
            <a:endParaRPr>
              <a:solidFill>
                <a:srgbClr val="43434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10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Usage Scenario: Drive Consistency</a:t>
            </a:r>
            <a:endParaRPr/>
          </a:p>
        </p:txBody>
      </p:sp>
      <p:sp>
        <p:nvSpPr>
          <p:cNvPr id="581" name="Google Shape;581;p109"/>
          <p:cNvSpPr/>
          <p:nvPr/>
        </p:nvSpPr>
        <p:spPr>
          <a:xfrm>
            <a:off x="3945655" y="1390650"/>
            <a:ext cx="4795200" cy="407700"/>
          </a:xfrm>
          <a:prstGeom prst="rect">
            <a:avLst/>
          </a:prstGeom>
          <a:solidFill>
            <a:srgbClr val="00B050"/>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Drive Consistency</a:t>
            </a:r>
            <a:endParaRPr sz="1800">
              <a:solidFill>
                <a:schemeClr val="lt1"/>
              </a:solidFill>
              <a:latin typeface="Tahoma"/>
              <a:ea typeface="Tahoma"/>
              <a:cs typeface="Tahoma"/>
              <a:sym typeface="Tahoma"/>
            </a:endParaRPr>
          </a:p>
        </p:txBody>
      </p:sp>
      <p:sp>
        <p:nvSpPr>
          <p:cNvPr id="582" name="Google Shape;582;p109"/>
          <p:cNvSpPr txBox="1"/>
          <p:nvPr/>
        </p:nvSpPr>
        <p:spPr>
          <a:xfrm>
            <a:off x="3945650" y="1798350"/>
            <a:ext cx="4795200" cy="3117900"/>
          </a:xfrm>
          <a:prstGeom prst="rect">
            <a:avLst/>
          </a:prstGeom>
          <a:solidFill>
            <a:srgbClr val="F3F3F3"/>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class Customer </a:t>
            </a:r>
            <a:r>
              <a:rPr lang="en">
                <a:solidFill>
                  <a:srgbClr val="0070C0"/>
                </a:solidFill>
                <a:latin typeface="Consolas"/>
                <a:ea typeface="Consolas"/>
                <a:cs typeface="Consolas"/>
                <a:sym typeface="Consolas"/>
              </a:rPr>
              <a:t>implements CustomerInfo</a:t>
            </a:r>
            <a:r>
              <a:rPr lang="en">
                <a:solidFill>
                  <a:schemeClr val="dk1"/>
                </a:solidFill>
                <a:latin typeface="Consolas"/>
                <a:ea typeface="Consolas"/>
                <a:cs typeface="Consolas"/>
                <a:sym typeface="Consolas"/>
              </a:rPr>
              <a:t> {</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i</a:t>
            </a:r>
            <a:r>
              <a:rPr lang="en">
                <a:solidFill>
                  <a:schemeClr val="dk1"/>
                </a:solidFill>
                <a:latin typeface="Consolas"/>
                <a:ea typeface="Consolas"/>
                <a:cs typeface="Consolas"/>
                <a:sym typeface="Consolas"/>
              </a:rPr>
              <a:t>d: number;</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n</a:t>
            </a:r>
            <a:r>
              <a:rPr lang="en">
                <a:solidFill>
                  <a:schemeClr val="dk1"/>
                </a:solidFill>
                <a:latin typeface="Consolas"/>
                <a:ea typeface="Consolas"/>
                <a:cs typeface="Consolas"/>
                <a:sym typeface="Consolas"/>
              </a:rPr>
              <a:t>ame: string;</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a</a:t>
            </a:r>
            <a:r>
              <a:rPr lang="en">
                <a:solidFill>
                  <a:schemeClr val="dk1"/>
                </a:solidFill>
                <a:latin typeface="Consolas"/>
                <a:ea typeface="Consolas"/>
                <a:cs typeface="Consolas"/>
                <a:sym typeface="Consolas"/>
              </a:rPr>
              <a:t>ddress: string;</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updateAddress(</a:t>
            </a:r>
            <a:r>
              <a:rPr lang="en">
                <a:solidFill>
                  <a:schemeClr val="dk1"/>
                </a:solidFill>
                <a:latin typeface="Consolas"/>
                <a:ea typeface="Consolas"/>
                <a:cs typeface="Consolas"/>
                <a:sym typeface="Consolas"/>
              </a:rPr>
              <a:t>addr: string,</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addr2?: string) : Observable&lt;boolean&gt;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
        <p:nvSpPr>
          <p:cNvPr id="583" name="Google Shape;583;p109"/>
          <p:cNvSpPr/>
          <p:nvPr/>
        </p:nvSpPr>
        <p:spPr>
          <a:xfrm>
            <a:off x="344078" y="1390650"/>
            <a:ext cx="3221400" cy="407700"/>
          </a:xfrm>
          <a:prstGeom prst="rect">
            <a:avLst/>
          </a:prstGeom>
          <a:solidFill>
            <a:srgbClr val="666666"/>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Interface</a:t>
            </a:r>
            <a:endParaRPr sz="1800">
              <a:solidFill>
                <a:schemeClr val="lt1"/>
              </a:solidFill>
              <a:latin typeface="Tahoma"/>
              <a:ea typeface="Tahoma"/>
              <a:cs typeface="Tahoma"/>
              <a:sym typeface="Tahoma"/>
            </a:endParaRPr>
          </a:p>
        </p:txBody>
      </p:sp>
      <p:sp>
        <p:nvSpPr>
          <p:cNvPr id="584" name="Google Shape;584;p109"/>
          <p:cNvSpPr txBox="1"/>
          <p:nvPr/>
        </p:nvSpPr>
        <p:spPr>
          <a:xfrm>
            <a:off x="344075" y="1798350"/>
            <a:ext cx="3221400" cy="3117900"/>
          </a:xfrm>
          <a:prstGeom prst="rect">
            <a:avLst/>
          </a:prstGeom>
          <a:solidFill>
            <a:srgbClr val="F3F3F3"/>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export </a:t>
            </a:r>
            <a:r>
              <a:rPr lang="en">
                <a:solidFill>
                  <a:srgbClr val="0070C0"/>
                </a:solidFill>
                <a:latin typeface="Consolas"/>
                <a:ea typeface="Consolas"/>
                <a:cs typeface="Consolas"/>
                <a:sym typeface="Consolas"/>
              </a:rPr>
              <a:t>interface CustomerInfo</a:t>
            </a: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id: number;</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name: string;</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address: string;</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a</a:t>
            </a:r>
            <a:r>
              <a:rPr lang="en">
                <a:solidFill>
                  <a:schemeClr val="dk1"/>
                </a:solidFill>
                <a:latin typeface="Consolas"/>
                <a:ea typeface="Consolas"/>
                <a:cs typeface="Consolas"/>
                <a:sym typeface="Consolas"/>
              </a:rPr>
              <a:t>ddress2?: string;</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updateAddress(addr: string,</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addr2?: string) : </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    Observable&lt;boolean&gt;;</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9" name="Shape 2109"/>
        <p:cNvGrpSpPr/>
        <p:nvPr/>
      </p:nvGrpSpPr>
      <p:grpSpPr>
        <a:xfrm>
          <a:off x="0" y="0"/>
          <a:ext cx="0" cy="0"/>
          <a:chOff x="0" y="0"/>
          <a:chExt cx="0" cy="0"/>
        </a:xfrm>
      </p:grpSpPr>
      <p:grpSp>
        <p:nvGrpSpPr>
          <p:cNvPr id="2110" name="Google Shape;2110;p244"/>
          <p:cNvGrpSpPr/>
          <p:nvPr/>
        </p:nvGrpSpPr>
        <p:grpSpPr>
          <a:xfrm>
            <a:off x="3396121" y="1937037"/>
            <a:ext cx="2817604" cy="1238379"/>
            <a:chOff x="2617251" y="3934445"/>
            <a:chExt cx="6184381" cy="2317326"/>
          </a:xfrm>
        </p:grpSpPr>
        <p:sp>
          <p:nvSpPr>
            <p:cNvPr id="2111" name="Google Shape;2111;p244"/>
            <p:cNvSpPr/>
            <p:nvPr/>
          </p:nvSpPr>
          <p:spPr>
            <a:xfrm>
              <a:off x="2617251" y="5297471"/>
              <a:ext cx="2594100" cy="9543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sp>
          <p:nvSpPr>
            <p:cNvPr id="2112" name="Google Shape;2112;p244"/>
            <p:cNvSpPr/>
            <p:nvPr/>
          </p:nvSpPr>
          <p:spPr>
            <a:xfrm>
              <a:off x="6664132" y="4624517"/>
              <a:ext cx="2137500" cy="960000"/>
            </a:xfrm>
            <a:prstGeom prst="rect">
              <a:avLst/>
            </a:prstGeom>
            <a:solidFill>
              <a:schemeClr val="accent6"/>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Service </a:t>
              </a:r>
              <a:endParaRPr b="0" i="0" sz="1500" u="none" cap="none" strike="noStrike">
                <a:solidFill>
                  <a:schemeClr val="lt1"/>
                </a:solidFill>
                <a:latin typeface="Arial"/>
                <a:ea typeface="Arial"/>
                <a:cs typeface="Arial"/>
                <a:sym typeface="Arial"/>
              </a:endParaRPr>
            </a:p>
          </p:txBody>
        </p:sp>
        <p:cxnSp>
          <p:nvCxnSpPr>
            <p:cNvPr id="2113" name="Google Shape;2113;p244"/>
            <p:cNvCxnSpPr>
              <a:stCxn id="2112" idx="1"/>
              <a:endCxn id="2111" idx="3"/>
            </p:cNvCxnSpPr>
            <p:nvPr/>
          </p:nvCxnSpPr>
          <p:spPr>
            <a:xfrm flipH="1">
              <a:off x="5211532" y="5104517"/>
              <a:ext cx="1452600" cy="670200"/>
            </a:xfrm>
            <a:prstGeom prst="straightConnector1">
              <a:avLst/>
            </a:prstGeom>
            <a:noFill/>
            <a:ln cap="flat" cmpd="sng" w="28575">
              <a:solidFill>
                <a:srgbClr val="000000"/>
              </a:solidFill>
              <a:prstDash val="solid"/>
              <a:round/>
              <a:headEnd len="sm" w="sm" type="none"/>
              <a:tailEnd len="med" w="med" type="triangle"/>
            </a:ln>
          </p:spPr>
        </p:cxnSp>
        <p:sp>
          <p:nvSpPr>
            <p:cNvPr id="2114" name="Google Shape;2114;p244"/>
            <p:cNvSpPr/>
            <p:nvPr/>
          </p:nvSpPr>
          <p:spPr>
            <a:xfrm>
              <a:off x="2646084" y="3934445"/>
              <a:ext cx="2594100" cy="9543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cxnSp>
          <p:nvCxnSpPr>
            <p:cNvPr id="2115" name="Google Shape;2115;p244"/>
            <p:cNvCxnSpPr>
              <a:stCxn id="2112" idx="1"/>
              <a:endCxn id="2114" idx="3"/>
            </p:cNvCxnSpPr>
            <p:nvPr/>
          </p:nvCxnSpPr>
          <p:spPr>
            <a:xfrm rot="10800000">
              <a:off x="5239732" y="4411817"/>
              <a:ext cx="1424400" cy="692700"/>
            </a:xfrm>
            <a:prstGeom prst="straightConnector1">
              <a:avLst/>
            </a:prstGeom>
            <a:noFill/>
            <a:ln cap="flat" cmpd="sng" w="28575">
              <a:solidFill>
                <a:srgbClr val="000000"/>
              </a:solidFill>
              <a:prstDash val="solid"/>
              <a:round/>
              <a:headEnd len="sm" w="sm" type="none"/>
              <a:tailEnd len="med" w="med" type="triangle"/>
            </a:ln>
          </p:spPr>
        </p:cxnSp>
      </p:grpSp>
      <p:grpSp>
        <p:nvGrpSpPr>
          <p:cNvPr id="2116" name="Google Shape;2116;p244"/>
          <p:cNvGrpSpPr/>
          <p:nvPr/>
        </p:nvGrpSpPr>
        <p:grpSpPr>
          <a:xfrm>
            <a:off x="315467" y="328930"/>
            <a:ext cx="2998745" cy="1238379"/>
            <a:chOff x="2219663" y="3934445"/>
            <a:chExt cx="6581969" cy="2317326"/>
          </a:xfrm>
        </p:grpSpPr>
        <p:sp>
          <p:nvSpPr>
            <p:cNvPr id="2117" name="Google Shape;2117;p244"/>
            <p:cNvSpPr/>
            <p:nvPr/>
          </p:nvSpPr>
          <p:spPr>
            <a:xfrm>
              <a:off x="2219663" y="5297471"/>
              <a:ext cx="2991600" cy="9543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sp>
          <p:nvSpPr>
            <p:cNvPr id="2118" name="Google Shape;2118;p244"/>
            <p:cNvSpPr/>
            <p:nvPr/>
          </p:nvSpPr>
          <p:spPr>
            <a:xfrm>
              <a:off x="6664132" y="4624517"/>
              <a:ext cx="2137500" cy="960000"/>
            </a:xfrm>
            <a:prstGeom prst="rect">
              <a:avLst/>
            </a:prstGeom>
            <a:solidFill>
              <a:schemeClr val="accent1"/>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Service </a:t>
              </a:r>
              <a:endParaRPr b="0" i="0" sz="1500" u="none" cap="none" strike="noStrike">
                <a:solidFill>
                  <a:schemeClr val="lt1"/>
                </a:solidFill>
                <a:latin typeface="Arial"/>
                <a:ea typeface="Arial"/>
                <a:cs typeface="Arial"/>
                <a:sym typeface="Arial"/>
              </a:endParaRPr>
            </a:p>
          </p:txBody>
        </p:sp>
        <p:cxnSp>
          <p:nvCxnSpPr>
            <p:cNvPr id="2119" name="Google Shape;2119;p244"/>
            <p:cNvCxnSpPr>
              <a:stCxn id="2118" idx="1"/>
              <a:endCxn id="2117" idx="3"/>
            </p:cNvCxnSpPr>
            <p:nvPr/>
          </p:nvCxnSpPr>
          <p:spPr>
            <a:xfrm flipH="1">
              <a:off x="5211532" y="5104517"/>
              <a:ext cx="1452600" cy="670200"/>
            </a:xfrm>
            <a:prstGeom prst="straightConnector1">
              <a:avLst/>
            </a:prstGeom>
            <a:noFill/>
            <a:ln cap="flat" cmpd="sng" w="28575">
              <a:solidFill>
                <a:srgbClr val="000000"/>
              </a:solidFill>
              <a:prstDash val="solid"/>
              <a:round/>
              <a:headEnd len="sm" w="sm" type="none"/>
              <a:tailEnd len="med" w="med" type="triangle"/>
            </a:ln>
          </p:spPr>
        </p:cxnSp>
        <p:sp>
          <p:nvSpPr>
            <p:cNvPr id="2120" name="Google Shape;2120;p244"/>
            <p:cNvSpPr/>
            <p:nvPr/>
          </p:nvSpPr>
          <p:spPr>
            <a:xfrm>
              <a:off x="2248496" y="3934445"/>
              <a:ext cx="2991600" cy="9543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cxnSp>
          <p:nvCxnSpPr>
            <p:cNvPr id="2121" name="Google Shape;2121;p244"/>
            <p:cNvCxnSpPr>
              <a:stCxn id="2118" idx="1"/>
              <a:endCxn id="2120" idx="3"/>
            </p:cNvCxnSpPr>
            <p:nvPr/>
          </p:nvCxnSpPr>
          <p:spPr>
            <a:xfrm rot="10800000">
              <a:off x="5239732" y="4411817"/>
              <a:ext cx="1424400" cy="692700"/>
            </a:xfrm>
            <a:prstGeom prst="straightConnector1">
              <a:avLst/>
            </a:prstGeom>
            <a:noFill/>
            <a:ln cap="flat" cmpd="sng" w="28575">
              <a:solidFill>
                <a:srgbClr val="000000"/>
              </a:solidFill>
              <a:prstDash val="solid"/>
              <a:round/>
              <a:headEnd len="sm" w="sm" type="none"/>
              <a:tailEnd len="med" w="med" type="triangle"/>
            </a:ln>
          </p:spPr>
        </p:cxnSp>
      </p:grpSp>
      <p:grpSp>
        <p:nvGrpSpPr>
          <p:cNvPr id="2122" name="Google Shape;2122;p244"/>
          <p:cNvGrpSpPr/>
          <p:nvPr/>
        </p:nvGrpSpPr>
        <p:grpSpPr>
          <a:xfrm>
            <a:off x="5917420" y="438110"/>
            <a:ext cx="2898019" cy="1238379"/>
            <a:chOff x="2440747" y="3934445"/>
            <a:chExt cx="6360885" cy="2317326"/>
          </a:xfrm>
        </p:grpSpPr>
        <p:sp>
          <p:nvSpPr>
            <p:cNvPr id="2123" name="Google Shape;2123;p244"/>
            <p:cNvSpPr/>
            <p:nvPr/>
          </p:nvSpPr>
          <p:spPr>
            <a:xfrm>
              <a:off x="2440747" y="5297471"/>
              <a:ext cx="2770500" cy="9543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sp>
          <p:nvSpPr>
            <p:cNvPr id="2124" name="Google Shape;2124;p244"/>
            <p:cNvSpPr/>
            <p:nvPr/>
          </p:nvSpPr>
          <p:spPr>
            <a:xfrm>
              <a:off x="6664132" y="4624517"/>
              <a:ext cx="2137500" cy="960000"/>
            </a:xfrm>
            <a:prstGeom prst="rect">
              <a:avLst/>
            </a:prstGeom>
            <a:solidFill>
              <a:srgbClr val="7030A0"/>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Service </a:t>
              </a:r>
              <a:endParaRPr b="0" i="0" sz="1500" u="none" cap="none" strike="noStrike">
                <a:solidFill>
                  <a:schemeClr val="lt1"/>
                </a:solidFill>
                <a:latin typeface="Arial"/>
                <a:ea typeface="Arial"/>
                <a:cs typeface="Arial"/>
                <a:sym typeface="Arial"/>
              </a:endParaRPr>
            </a:p>
          </p:txBody>
        </p:sp>
        <p:cxnSp>
          <p:nvCxnSpPr>
            <p:cNvPr id="2125" name="Google Shape;2125;p244"/>
            <p:cNvCxnSpPr>
              <a:stCxn id="2124" idx="1"/>
              <a:endCxn id="2123" idx="3"/>
            </p:cNvCxnSpPr>
            <p:nvPr/>
          </p:nvCxnSpPr>
          <p:spPr>
            <a:xfrm flipH="1">
              <a:off x="5211532" y="5104517"/>
              <a:ext cx="1452600" cy="670200"/>
            </a:xfrm>
            <a:prstGeom prst="straightConnector1">
              <a:avLst/>
            </a:prstGeom>
            <a:noFill/>
            <a:ln cap="flat" cmpd="sng" w="28575">
              <a:solidFill>
                <a:srgbClr val="000000"/>
              </a:solidFill>
              <a:prstDash val="solid"/>
              <a:round/>
              <a:headEnd len="sm" w="sm" type="none"/>
              <a:tailEnd len="med" w="med" type="triangle"/>
            </a:ln>
          </p:spPr>
        </p:cxnSp>
        <p:sp>
          <p:nvSpPr>
            <p:cNvPr id="2126" name="Google Shape;2126;p244"/>
            <p:cNvSpPr/>
            <p:nvPr/>
          </p:nvSpPr>
          <p:spPr>
            <a:xfrm>
              <a:off x="2469580" y="3934445"/>
              <a:ext cx="2770500" cy="9543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cxnSp>
          <p:nvCxnSpPr>
            <p:cNvPr id="2127" name="Google Shape;2127;p244"/>
            <p:cNvCxnSpPr>
              <a:stCxn id="2124" idx="1"/>
              <a:endCxn id="2126" idx="3"/>
            </p:cNvCxnSpPr>
            <p:nvPr/>
          </p:nvCxnSpPr>
          <p:spPr>
            <a:xfrm rot="10800000">
              <a:off x="5239732" y="4411817"/>
              <a:ext cx="1424400" cy="692700"/>
            </a:xfrm>
            <a:prstGeom prst="straightConnector1">
              <a:avLst/>
            </a:prstGeom>
            <a:noFill/>
            <a:ln cap="flat" cmpd="sng" w="28575">
              <a:solidFill>
                <a:srgbClr val="000000"/>
              </a:solidFill>
              <a:prstDash val="solid"/>
              <a:round/>
              <a:headEnd len="sm" w="sm" type="none"/>
              <a:tailEnd len="med" w="med" type="triangle"/>
            </a:ln>
          </p:spPr>
        </p:cxnSp>
      </p:grpSp>
      <p:grpSp>
        <p:nvGrpSpPr>
          <p:cNvPr id="2128" name="Google Shape;2128;p244"/>
          <p:cNvGrpSpPr/>
          <p:nvPr/>
        </p:nvGrpSpPr>
        <p:grpSpPr>
          <a:xfrm>
            <a:off x="5930556" y="3407624"/>
            <a:ext cx="2898019" cy="1238379"/>
            <a:chOff x="2440747" y="3934445"/>
            <a:chExt cx="6360885" cy="2317326"/>
          </a:xfrm>
        </p:grpSpPr>
        <p:sp>
          <p:nvSpPr>
            <p:cNvPr id="2129" name="Google Shape;2129;p244"/>
            <p:cNvSpPr/>
            <p:nvPr/>
          </p:nvSpPr>
          <p:spPr>
            <a:xfrm>
              <a:off x="2440747" y="5297471"/>
              <a:ext cx="2770500" cy="9543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sp>
          <p:nvSpPr>
            <p:cNvPr id="2130" name="Google Shape;2130;p244"/>
            <p:cNvSpPr/>
            <p:nvPr/>
          </p:nvSpPr>
          <p:spPr>
            <a:xfrm>
              <a:off x="6664132" y="4624517"/>
              <a:ext cx="2137500" cy="960000"/>
            </a:xfrm>
            <a:prstGeom prst="rect">
              <a:avLst/>
            </a:prstGeom>
            <a:solidFill>
              <a:srgbClr val="7F7F7F"/>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Service </a:t>
              </a:r>
              <a:endParaRPr b="0" i="0" sz="1500" u="none" cap="none" strike="noStrike">
                <a:solidFill>
                  <a:schemeClr val="lt1"/>
                </a:solidFill>
                <a:latin typeface="Arial"/>
                <a:ea typeface="Arial"/>
                <a:cs typeface="Arial"/>
                <a:sym typeface="Arial"/>
              </a:endParaRPr>
            </a:p>
          </p:txBody>
        </p:sp>
        <p:cxnSp>
          <p:nvCxnSpPr>
            <p:cNvPr id="2131" name="Google Shape;2131;p244"/>
            <p:cNvCxnSpPr>
              <a:stCxn id="2130" idx="1"/>
              <a:endCxn id="2129" idx="3"/>
            </p:cNvCxnSpPr>
            <p:nvPr/>
          </p:nvCxnSpPr>
          <p:spPr>
            <a:xfrm flipH="1">
              <a:off x="5211532" y="5104517"/>
              <a:ext cx="1452600" cy="670200"/>
            </a:xfrm>
            <a:prstGeom prst="straightConnector1">
              <a:avLst/>
            </a:prstGeom>
            <a:noFill/>
            <a:ln cap="flat" cmpd="sng" w="28575">
              <a:solidFill>
                <a:srgbClr val="000000"/>
              </a:solidFill>
              <a:prstDash val="solid"/>
              <a:round/>
              <a:headEnd len="sm" w="sm" type="none"/>
              <a:tailEnd len="med" w="med" type="triangle"/>
            </a:ln>
          </p:spPr>
        </p:cxnSp>
        <p:sp>
          <p:nvSpPr>
            <p:cNvPr id="2132" name="Google Shape;2132;p244"/>
            <p:cNvSpPr/>
            <p:nvPr/>
          </p:nvSpPr>
          <p:spPr>
            <a:xfrm>
              <a:off x="2469580" y="3934445"/>
              <a:ext cx="2770500" cy="9543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cxnSp>
          <p:nvCxnSpPr>
            <p:cNvPr id="2133" name="Google Shape;2133;p244"/>
            <p:cNvCxnSpPr>
              <a:stCxn id="2130" idx="1"/>
              <a:endCxn id="2132" idx="3"/>
            </p:cNvCxnSpPr>
            <p:nvPr/>
          </p:nvCxnSpPr>
          <p:spPr>
            <a:xfrm rot="10800000">
              <a:off x="5239732" y="4411817"/>
              <a:ext cx="1424400" cy="692700"/>
            </a:xfrm>
            <a:prstGeom prst="straightConnector1">
              <a:avLst/>
            </a:prstGeom>
            <a:noFill/>
            <a:ln cap="flat" cmpd="sng" w="28575">
              <a:solidFill>
                <a:srgbClr val="000000"/>
              </a:solidFill>
              <a:prstDash val="solid"/>
              <a:round/>
              <a:headEnd len="sm" w="sm" type="none"/>
              <a:tailEnd len="med" w="med" type="triangle"/>
            </a:ln>
          </p:spPr>
        </p:cxnSp>
      </p:grpSp>
      <p:grpSp>
        <p:nvGrpSpPr>
          <p:cNvPr id="2134" name="Google Shape;2134;p244"/>
          <p:cNvGrpSpPr/>
          <p:nvPr/>
        </p:nvGrpSpPr>
        <p:grpSpPr>
          <a:xfrm>
            <a:off x="496390" y="3582404"/>
            <a:ext cx="2912872" cy="1238379"/>
            <a:chOff x="2408147" y="3934445"/>
            <a:chExt cx="6393485" cy="2317326"/>
          </a:xfrm>
        </p:grpSpPr>
        <p:sp>
          <p:nvSpPr>
            <p:cNvPr id="2135" name="Google Shape;2135;p244"/>
            <p:cNvSpPr/>
            <p:nvPr/>
          </p:nvSpPr>
          <p:spPr>
            <a:xfrm>
              <a:off x="2408147" y="5297471"/>
              <a:ext cx="2803200" cy="9543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sp>
          <p:nvSpPr>
            <p:cNvPr id="2136" name="Google Shape;2136;p244"/>
            <p:cNvSpPr/>
            <p:nvPr/>
          </p:nvSpPr>
          <p:spPr>
            <a:xfrm>
              <a:off x="6664132" y="4624517"/>
              <a:ext cx="2137500" cy="960000"/>
            </a:xfrm>
            <a:prstGeom prst="rect">
              <a:avLst/>
            </a:prstGeom>
            <a:solidFill>
              <a:schemeClr val="accent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Service </a:t>
              </a:r>
              <a:endParaRPr b="0" i="0" sz="1500" u="none" cap="none" strike="noStrike">
                <a:solidFill>
                  <a:schemeClr val="lt1"/>
                </a:solidFill>
                <a:latin typeface="Arial"/>
                <a:ea typeface="Arial"/>
                <a:cs typeface="Arial"/>
                <a:sym typeface="Arial"/>
              </a:endParaRPr>
            </a:p>
          </p:txBody>
        </p:sp>
        <p:cxnSp>
          <p:nvCxnSpPr>
            <p:cNvPr id="2137" name="Google Shape;2137;p244"/>
            <p:cNvCxnSpPr>
              <a:stCxn id="2136" idx="1"/>
              <a:endCxn id="2135" idx="3"/>
            </p:cNvCxnSpPr>
            <p:nvPr/>
          </p:nvCxnSpPr>
          <p:spPr>
            <a:xfrm flipH="1">
              <a:off x="5211532" y="5104517"/>
              <a:ext cx="1452600" cy="670200"/>
            </a:xfrm>
            <a:prstGeom prst="straightConnector1">
              <a:avLst/>
            </a:prstGeom>
            <a:noFill/>
            <a:ln cap="flat" cmpd="sng" w="28575">
              <a:solidFill>
                <a:srgbClr val="000000"/>
              </a:solidFill>
              <a:prstDash val="solid"/>
              <a:round/>
              <a:headEnd len="sm" w="sm" type="none"/>
              <a:tailEnd len="med" w="med" type="triangle"/>
            </a:ln>
          </p:spPr>
        </p:cxnSp>
        <p:sp>
          <p:nvSpPr>
            <p:cNvPr id="2138" name="Google Shape;2138;p244"/>
            <p:cNvSpPr/>
            <p:nvPr/>
          </p:nvSpPr>
          <p:spPr>
            <a:xfrm>
              <a:off x="2436980" y="3934445"/>
              <a:ext cx="2803200" cy="9543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cxnSp>
          <p:nvCxnSpPr>
            <p:cNvPr id="2139" name="Google Shape;2139;p244"/>
            <p:cNvCxnSpPr>
              <a:stCxn id="2136" idx="1"/>
              <a:endCxn id="2138" idx="3"/>
            </p:cNvCxnSpPr>
            <p:nvPr/>
          </p:nvCxnSpPr>
          <p:spPr>
            <a:xfrm rot="10800000">
              <a:off x="5239732" y="4411817"/>
              <a:ext cx="1424400" cy="692700"/>
            </a:xfrm>
            <a:prstGeom prst="straightConnector1">
              <a:avLst/>
            </a:prstGeom>
            <a:noFill/>
            <a:ln cap="flat" cmpd="sng" w="28575">
              <a:solidFill>
                <a:srgbClr val="000000"/>
              </a:solidFill>
              <a:prstDash val="solid"/>
              <a:round/>
              <a:headEnd len="sm" w="sm" type="none"/>
              <a:tailEnd len="med" w="med" type="triangle"/>
            </a:ln>
          </p:spPr>
        </p:cxnSp>
      </p:grpSp>
      <p:cxnSp>
        <p:nvCxnSpPr>
          <p:cNvPr id="2140" name="Google Shape;2140;p244"/>
          <p:cNvCxnSpPr>
            <a:stCxn id="2136" idx="3"/>
          </p:cNvCxnSpPr>
          <p:nvPr/>
        </p:nvCxnSpPr>
        <p:spPr>
          <a:xfrm flipH="1" rot="10800000">
            <a:off x="3409262" y="3138490"/>
            <a:ext cx="595500" cy="1069200"/>
          </a:xfrm>
          <a:prstGeom prst="curvedConnector2">
            <a:avLst/>
          </a:prstGeom>
          <a:noFill/>
          <a:ln cap="flat" cmpd="sng" w="28575">
            <a:solidFill>
              <a:schemeClr val="dk1"/>
            </a:solidFill>
            <a:prstDash val="solid"/>
            <a:round/>
            <a:headEnd len="sm" w="sm" type="none"/>
            <a:tailEnd len="lg" w="lg" type="triangle"/>
          </a:ln>
        </p:spPr>
      </p:cxnSp>
      <p:cxnSp>
        <p:nvCxnSpPr>
          <p:cNvPr id="2141" name="Google Shape;2141;p244"/>
          <p:cNvCxnSpPr>
            <a:stCxn id="2118" idx="2"/>
            <a:endCxn id="2114" idx="1"/>
          </p:cNvCxnSpPr>
          <p:nvPr/>
        </p:nvCxnSpPr>
        <p:spPr>
          <a:xfrm flipH="1" rot="-5400000">
            <a:off x="2627639" y="1410378"/>
            <a:ext cx="981300" cy="582000"/>
          </a:xfrm>
          <a:prstGeom prst="curvedConnector2">
            <a:avLst/>
          </a:prstGeom>
          <a:noFill/>
          <a:ln cap="flat" cmpd="sng" w="28575">
            <a:solidFill>
              <a:schemeClr val="dk1"/>
            </a:solidFill>
            <a:prstDash val="solid"/>
            <a:round/>
            <a:headEnd len="sm" w="sm"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6"/>
                                        </p:tgtEl>
                                        <p:attrNameLst>
                                          <p:attrName>style.visibility</p:attrName>
                                        </p:attrNameLst>
                                      </p:cBhvr>
                                      <p:to>
                                        <p:strVal val="visible"/>
                                      </p:to>
                                    </p:set>
                                    <p:animEffect filter="fade" transition="in">
                                      <p:cBhvr>
                                        <p:cTn dur="500"/>
                                        <p:tgtEl>
                                          <p:spTgt spid="2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gtEl>
                                        <p:attrNameLst>
                                          <p:attrName>style.visibility</p:attrName>
                                        </p:attrNameLst>
                                      </p:cBhvr>
                                      <p:to>
                                        <p:strVal val="visible"/>
                                      </p:to>
                                    </p:set>
                                    <p:animEffect filter="fade" transition="in">
                                      <p:cBhvr>
                                        <p:cTn dur="500"/>
                                        <p:tgtEl>
                                          <p:spTgt spid="2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gtEl>
                                        <p:attrNameLst>
                                          <p:attrName>style.visibility</p:attrName>
                                        </p:attrNameLst>
                                      </p:cBhvr>
                                      <p:to>
                                        <p:strVal val="visible"/>
                                      </p:to>
                                    </p:set>
                                    <p:animEffect filter="fade" transition="in">
                                      <p:cBhvr>
                                        <p:cTn dur="500"/>
                                        <p:tgtEl>
                                          <p:spTgt spid="2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gtEl>
                                        <p:attrNameLst>
                                          <p:attrName>style.visibility</p:attrName>
                                        </p:attrNameLst>
                                      </p:cBhvr>
                                      <p:to>
                                        <p:strVal val="visible"/>
                                      </p:to>
                                    </p:set>
                                    <p:animEffect filter="fade" transition="in">
                                      <p:cBhvr>
                                        <p:cTn dur="500"/>
                                        <p:tgtEl>
                                          <p:spTgt spid="2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gtEl>
                                        <p:attrNameLst>
                                          <p:attrName>style.visibility</p:attrName>
                                        </p:attrNameLst>
                                      </p:cBhvr>
                                      <p:to>
                                        <p:strVal val="visible"/>
                                      </p:to>
                                    </p:set>
                                    <p:animEffect filter="fade" transition="in">
                                      <p:cBhvr>
                                        <p:cTn dur="500"/>
                                        <p:tgtEl>
                                          <p:spTgt spid="2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1"/>
                                        </p:tgtEl>
                                        <p:attrNameLst>
                                          <p:attrName>style.visibility</p:attrName>
                                        </p:attrNameLst>
                                      </p:cBhvr>
                                      <p:to>
                                        <p:strVal val="visible"/>
                                      </p:to>
                                    </p:set>
                                    <p:animEffect filter="fade" transition="in">
                                      <p:cBhvr>
                                        <p:cTn dur="500"/>
                                        <p:tgtEl>
                                          <p:spTgt spid="2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5" name="Shape 2145"/>
        <p:cNvGrpSpPr/>
        <p:nvPr/>
      </p:nvGrpSpPr>
      <p:grpSpPr>
        <a:xfrm>
          <a:off x="0" y="0"/>
          <a:ext cx="0" cy="0"/>
          <a:chOff x="0" y="0"/>
          <a:chExt cx="0" cy="0"/>
        </a:xfrm>
      </p:grpSpPr>
      <p:sp>
        <p:nvSpPr>
          <p:cNvPr id="2146" name="Google Shape;2146;p24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a:latin typeface="Arial"/>
                <a:ea typeface="Arial"/>
                <a:cs typeface="Arial"/>
                <a:sym typeface="Arial"/>
              </a:rPr>
              <a:t>Problem</a:t>
            </a:r>
            <a:endParaRPr>
              <a:latin typeface="Arial"/>
              <a:ea typeface="Arial"/>
              <a:cs typeface="Arial"/>
              <a:sym typeface="Arial"/>
            </a:endParaRPr>
          </a:p>
        </p:txBody>
      </p:sp>
      <p:sp>
        <p:nvSpPr>
          <p:cNvPr id="2147" name="Google Shape;2147;p24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342892" lvl="0" marL="342892" rtl="0" algn="l">
              <a:lnSpc>
                <a:spcPct val="100000"/>
              </a:lnSpc>
              <a:spcBef>
                <a:spcPts val="1600"/>
              </a:spcBef>
              <a:spcAft>
                <a:spcPts val="0"/>
              </a:spcAft>
              <a:buSzPts val="2600"/>
              <a:buFont typeface="Noto Sans Symbols"/>
              <a:buChar char="▪"/>
            </a:pPr>
            <a:r>
              <a:rPr lang="en" sz="2400"/>
              <a:t>Proliferating services</a:t>
            </a:r>
            <a:endParaRPr/>
          </a:p>
          <a:p>
            <a:pPr indent="-342892" lvl="0" marL="342892" rtl="0" algn="l">
              <a:lnSpc>
                <a:spcPct val="100000"/>
              </a:lnSpc>
              <a:spcBef>
                <a:spcPts val="1600"/>
              </a:spcBef>
              <a:spcAft>
                <a:spcPts val="0"/>
              </a:spcAft>
              <a:buSzPts val="2600"/>
              <a:buFont typeface="Noto Sans Symbols"/>
              <a:buChar char="▪"/>
            </a:pPr>
            <a:r>
              <a:rPr lang="en" sz="2400"/>
              <a:t>Multiple copies of shared data</a:t>
            </a:r>
            <a:endParaRPr/>
          </a:p>
          <a:p>
            <a:pPr indent="-342892" lvl="0" marL="342892" rtl="0" algn="l">
              <a:lnSpc>
                <a:spcPct val="100000"/>
              </a:lnSpc>
              <a:spcBef>
                <a:spcPts val="1600"/>
              </a:spcBef>
              <a:spcAft>
                <a:spcPts val="0"/>
              </a:spcAft>
              <a:buSzPts val="2600"/>
              <a:buFont typeface="Noto Sans Symbols"/>
              <a:buChar char="▪"/>
            </a:pPr>
            <a:r>
              <a:rPr lang="en" sz="2400"/>
              <a:t>Inconsistent design and interaction patterns</a:t>
            </a:r>
            <a:endParaRPr/>
          </a:p>
          <a:p>
            <a:pPr indent="-342892" lvl="0" marL="342892" rtl="0" algn="l">
              <a:lnSpc>
                <a:spcPct val="100000"/>
              </a:lnSpc>
              <a:spcBef>
                <a:spcPts val="1600"/>
              </a:spcBef>
              <a:spcAft>
                <a:spcPts val="0"/>
              </a:spcAft>
              <a:buSzPts val="2600"/>
              <a:buFont typeface="Noto Sans Symbols"/>
              <a:buChar char="▪"/>
            </a:pPr>
            <a:r>
              <a:rPr lang="en" sz="2400"/>
              <a:t>Hard on teams</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1" name="Shape 2151"/>
        <p:cNvGrpSpPr/>
        <p:nvPr/>
      </p:nvGrpSpPr>
      <p:grpSpPr>
        <a:xfrm>
          <a:off x="0" y="0"/>
          <a:ext cx="0" cy="0"/>
          <a:chOff x="0" y="0"/>
          <a:chExt cx="0" cy="0"/>
        </a:xfrm>
      </p:grpSpPr>
      <p:sp>
        <p:nvSpPr>
          <p:cNvPr id="2152" name="Google Shape;2152;p24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a:ea typeface="PT Sans"/>
                <a:cs typeface="PT Sans"/>
                <a:sym typeface="PT Sans"/>
              </a:rPr>
              <a:t>n</a:t>
            </a:r>
            <a:r>
              <a:rPr lang="en">
                <a:latin typeface="PT Sans"/>
                <a:ea typeface="PT Sans"/>
                <a:cs typeface="PT Sans"/>
                <a:sym typeface="PT Sans"/>
              </a:rPr>
              <a:t>grx</a:t>
            </a:r>
            <a:endParaRPr>
              <a:latin typeface="PT Sans"/>
              <a:ea typeface="PT Sans"/>
              <a:cs typeface="PT Sans"/>
              <a:sym typeface="PT Sans"/>
            </a:endParaRPr>
          </a:p>
        </p:txBody>
      </p:sp>
      <p:sp>
        <p:nvSpPr>
          <p:cNvPr id="2153" name="Google Shape;2153;p24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600"/>
              </a:spcBef>
              <a:spcAft>
                <a:spcPts val="0"/>
              </a:spcAft>
              <a:buSzPts val="2200"/>
              <a:buFont typeface="PT Sans"/>
              <a:buChar char="●"/>
            </a:pPr>
            <a:r>
              <a:rPr lang="en" sz="2200">
                <a:latin typeface="PT Sans"/>
                <a:ea typeface="PT Sans"/>
                <a:cs typeface="PT Sans"/>
                <a:sym typeface="PT Sans"/>
              </a:rPr>
              <a:t>Redux + RxJS = ngrx</a:t>
            </a:r>
            <a:endParaRPr sz="2200">
              <a:latin typeface="PT Sans"/>
              <a:ea typeface="PT Sans"/>
              <a:cs typeface="PT Sans"/>
              <a:sym typeface="PT Sans"/>
            </a:endParaRPr>
          </a:p>
          <a:p>
            <a:pPr indent="-368300" lvl="0" marL="457200" marR="0" rtl="0" algn="l">
              <a:lnSpc>
                <a:spcPct val="150000"/>
              </a:lnSpc>
              <a:spcBef>
                <a:spcPts val="0"/>
              </a:spcBef>
              <a:spcAft>
                <a:spcPts val="0"/>
              </a:spcAft>
              <a:buSzPts val="2200"/>
              <a:buFont typeface="PT Sans"/>
              <a:buChar char="●"/>
            </a:pPr>
            <a:r>
              <a:rPr lang="en" sz="2200">
                <a:latin typeface="PT Sans"/>
                <a:ea typeface="PT Sans"/>
                <a:cs typeface="PT Sans"/>
                <a:sym typeface="PT Sans"/>
              </a:rPr>
              <a:t>Single source of truth for all application state</a:t>
            </a:r>
            <a:endParaRPr sz="2200">
              <a:latin typeface="PT Sans"/>
              <a:ea typeface="PT Sans"/>
              <a:cs typeface="PT Sans"/>
              <a:sym typeface="PT Sans"/>
            </a:endParaRPr>
          </a:p>
          <a:p>
            <a:pPr indent="-368300" lvl="0" marL="457200" marR="0" rtl="0" algn="l">
              <a:lnSpc>
                <a:spcPct val="150000"/>
              </a:lnSpc>
              <a:spcBef>
                <a:spcPts val="0"/>
              </a:spcBef>
              <a:spcAft>
                <a:spcPts val="0"/>
              </a:spcAft>
              <a:buSzPts val="2200"/>
              <a:buFont typeface="PT Sans"/>
              <a:buChar char="●"/>
            </a:pPr>
            <a:r>
              <a:rPr lang="en" sz="2200">
                <a:latin typeface="PT Sans"/>
                <a:ea typeface="PT Sans"/>
                <a:cs typeface="PT Sans"/>
                <a:sym typeface="PT Sans"/>
              </a:rPr>
              <a:t>Immutable data</a:t>
            </a:r>
            <a:endParaRPr sz="2200">
              <a:latin typeface="PT Sans"/>
              <a:ea typeface="PT Sans"/>
              <a:cs typeface="PT Sans"/>
              <a:sym typeface="PT Sans"/>
            </a:endParaRPr>
          </a:p>
          <a:p>
            <a:pPr indent="-368300" lvl="0" marL="457200" marR="0" rtl="0" algn="l">
              <a:lnSpc>
                <a:spcPct val="150000"/>
              </a:lnSpc>
              <a:spcBef>
                <a:spcPts val="0"/>
              </a:spcBef>
              <a:spcAft>
                <a:spcPts val="0"/>
              </a:spcAft>
              <a:buSzPts val="2200"/>
              <a:buFont typeface="PT Sans"/>
              <a:buChar char="●"/>
            </a:pPr>
            <a:r>
              <a:rPr lang="en" sz="2200">
                <a:latin typeface="PT Sans"/>
                <a:ea typeface="PT Sans"/>
                <a:cs typeface="PT Sans"/>
                <a:sym typeface="PT Sans"/>
              </a:rPr>
              <a:t>Provide consistency across a team</a:t>
            </a:r>
            <a:endParaRPr sz="2200">
              <a:latin typeface="PT Sans"/>
              <a:ea typeface="PT Sans"/>
              <a:cs typeface="PT Sans"/>
              <a:sym typeface="PT Sans"/>
            </a:endParaRPr>
          </a:p>
          <a:p>
            <a:pPr indent="-368300" lvl="0" marL="457200" rtl="0" algn="l">
              <a:lnSpc>
                <a:spcPct val="150000"/>
              </a:lnSpc>
              <a:spcBef>
                <a:spcPts val="0"/>
              </a:spcBef>
              <a:spcAft>
                <a:spcPts val="0"/>
              </a:spcAft>
              <a:buSzPts val="2200"/>
              <a:buFont typeface="PT Sans"/>
              <a:buChar char="●"/>
            </a:pPr>
            <a:r>
              <a:rPr lang="en" sz="2200">
                <a:latin typeface="PT Sans"/>
                <a:ea typeface="PT Sans"/>
                <a:cs typeface="PT Sans"/>
                <a:sym typeface="PT Sans"/>
              </a:rPr>
              <a:t>Consolidate multiple services into one </a:t>
            </a:r>
            <a:endParaRPr sz="2200">
              <a:latin typeface="PT Sans"/>
              <a:ea typeface="PT Sans"/>
              <a:cs typeface="PT Sans"/>
              <a:sym typeface="PT Sans"/>
            </a:endParaRPr>
          </a:p>
          <a:p>
            <a:pPr indent="-368300" lvl="0" marL="457200" rtl="0" algn="l">
              <a:lnSpc>
                <a:spcPct val="150000"/>
              </a:lnSpc>
              <a:spcBef>
                <a:spcPts val="0"/>
              </a:spcBef>
              <a:spcAft>
                <a:spcPts val="0"/>
              </a:spcAft>
              <a:buSzPts val="2200"/>
              <a:buFont typeface="PT Sans"/>
              <a:buChar char="●"/>
            </a:pPr>
            <a:r>
              <a:rPr lang="en" sz="2200">
                <a:latin typeface="PT Sans"/>
                <a:ea typeface="PT Sans"/>
                <a:cs typeface="PT Sans"/>
                <a:sym typeface="PT Sans"/>
              </a:rPr>
              <a:t>Diagnostic tool to watch store</a:t>
            </a:r>
            <a:endParaRPr sz="2200">
              <a:latin typeface="PT Sans"/>
              <a:ea typeface="PT Sans"/>
              <a:cs typeface="PT Sans"/>
              <a:sym typeface="PT Sans"/>
            </a:endParaRPr>
          </a:p>
        </p:txBody>
      </p:sp>
      <p:sp>
        <p:nvSpPr>
          <p:cNvPr id="2154" name="Google Shape;2154;p246"/>
          <p:cNvSpPr/>
          <p:nvPr/>
        </p:nvSpPr>
        <p:spPr>
          <a:xfrm>
            <a:off x="7416900" y="4129350"/>
            <a:ext cx="1269900" cy="796500"/>
          </a:xfrm>
          <a:prstGeom prst="rect">
            <a:avLst/>
          </a:prstGeom>
          <a:solidFill>
            <a:schemeClr val="accent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Ngrx Store</a:t>
            </a:r>
            <a:endParaRPr sz="1800">
              <a:solidFill>
                <a:schemeClr val="lt1"/>
              </a:solidFill>
            </a:endParaRPr>
          </a:p>
        </p:txBody>
      </p:sp>
      <p:sp>
        <p:nvSpPr>
          <p:cNvPr id="2155" name="Google Shape;2155;p246"/>
          <p:cNvSpPr txBox="1"/>
          <p:nvPr/>
        </p:nvSpPr>
        <p:spPr>
          <a:xfrm>
            <a:off x="3072000" y="4240850"/>
            <a:ext cx="30000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https://github.com/ngrx/platform</a:t>
            </a:r>
            <a:r>
              <a:rPr lang="en"/>
              <a:t> </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9" name="Shape 2159"/>
        <p:cNvGrpSpPr/>
        <p:nvPr/>
      </p:nvGrpSpPr>
      <p:grpSpPr>
        <a:xfrm>
          <a:off x="0" y="0"/>
          <a:ext cx="0" cy="0"/>
          <a:chOff x="0" y="0"/>
          <a:chExt cx="0" cy="0"/>
        </a:xfrm>
      </p:grpSpPr>
      <p:pic>
        <p:nvPicPr>
          <p:cNvPr id="2160" name="Google Shape;2160;p247"/>
          <p:cNvPicPr preferRelativeResize="0"/>
          <p:nvPr/>
        </p:nvPicPr>
        <p:blipFill>
          <a:blip r:embed="rId3">
            <a:alphaModFix/>
          </a:blip>
          <a:stretch>
            <a:fillRect/>
          </a:stretch>
        </p:blipFill>
        <p:spPr>
          <a:xfrm>
            <a:off x="754739" y="730668"/>
            <a:ext cx="7634524" cy="4282306"/>
          </a:xfrm>
          <a:prstGeom prst="rect">
            <a:avLst/>
          </a:prstGeom>
          <a:noFill/>
          <a:ln>
            <a:noFill/>
          </a:ln>
        </p:spPr>
      </p:pic>
      <p:sp>
        <p:nvSpPr>
          <p:cNvPr id="2161" name="Google Shape;2161;p247"/>
          <p:cNvSpPr txBox="1"/>
          <p:nvPr/>
        </p:nvSpPr>
        <p:spPr>
          <a:xfrm>
            <a:off x="1547850" y="189700"/>
            <a:ext cx="6048300" cy="3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PT Sans"/>
                <a:ea typeface="PT Sans"/>
                <a:cs typeface="PT Sans"/>
                <a:sym typeface="PT Sans"/>
              </a:rPr>
              <a:t>Ngrx Flow</a:t>
            </a:r>
            <a:endParaRPr sz="3000">
              <a:latin typeface="PT Sans"/>
              <a:ea typeface="PT Sans"/>
              <a:cs typeface="PT Sans"/>
              <a:sym typeface="PT Sans"/>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5" name="Shape 2165"/>
        <p:cNvGrpSpPr/>
        <p:nvPr/>
      </p:nvGrpSpPr>
      <p:grpSpPr>
        <a:xfrm>
          <a:off x="0" y="0"/>
          <a:ext cx="0" cy="0"/>
          <a:chOff x="0" y="0"/>
          <a:chExt cx="0" cy="0"/>
        </a:xfrm>
      </p:grpSpPr>
      <p:sp>
        <p:nvSpPr>
          <p:cNvPr id="2166" name="Google Shape;2166;p24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a:ea typeface="PT Sans"/>
                <a:cs typeface="PT Sans"/>
                <a:sym typeface="PT Sans"/>
              </a:rPr>
              <a:t>Ngrx demo</a:t>
            </a:r>
            <a:endParaRPr>
              <a:latin typeface="PT Sans"/>
              <a:ea typeface="PT Sans"/>
              <a:cs typeface="PT Sans"/>
              <a:sym typeface="PT Sans"/>
            </a:endParaRPr>
          </a:p>
        </p:txBody>
      </p:sp>
      <p:sp>
        <p:nvSpPr>
          <p:cNvPr id="2167" name="Google Shape;2167;p248"/>
          <p:cNvSpPr txBox="1"/>
          <p:nvPr/>
        </p:nvSpPr>
        <p:spPr>
          <a:xfrm>
            <a:off x="2945675" y="4306200"/>
            <a:ext cx="5784600" cy="68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u="sng">
                <a:solidFill>
                  <a:schemeClr val="hlink"/>
                </a:solidFill>
                <a:hlinkClick r:id="rId3"/>
              </a:rPr>
              <a:t>https://github.com/johnpapa/ngrx-demo</a:t>
            </a:r>
            <a:endParaRPr sz="1200"/>
          </a:p>
          <a:p>
            <a:pPr indent="0" lvl="0" marL="0" rtl="0" algn="r">
              <a:spcBef>
                <a:spcPts val="0"/>
              </a:spcBef>
              <a:spcAft>
                <a:spcPts val="0"/>
              </a:spcAft>
              <a:buNone/>
            </a:pPr>
            <a:r>
              <a:rPr lang="en" sz="1200" u="sng">
                <a:solidFill>
                  <a:schemeClr val="hlink"/>
                </a:solidFill>
                <a:hlinkClick r:id="rId4"/>
              </a:rPr>
              <a:t>https://github.com/DanWahlin/angular-architecture/tree/master/state-management</a:t>
            </a:r>
            <a:r>
              <a:rPr lang="en" sz="1200"/>
              <a:t> </a:t>
            </a:r>
            <a:endParaRPr sz="1200"/>
          </a:p>
        </p:txBody>
      </p:sp>
      <p:pic>
        <p:nvPicPr>
          <p:cNvPr id="2168" name="Google Shape;2168;p248"/>
          <p:cNvPicPr preferRelativeResize="0"/>
          <p:nvPr/>
        </p:nvPicPr>
        <p:blipFill>
          <a:blip r:embed="rId5">
            <a:alphaModFix/>
          </a:blip>
          <a:stretch>
            <a:fillRect/>
          </a:stretch>
        </p:blipFill>
        <p:spPr>
          <a:xfrm>
            <a:off x="152400" y="1215778"/>
            <a:ext cx="1948553" cy="3775321"/>
          </a:xfrm>
          <a:prstGeom prst="rect">
            <a:avLst/>
          </a:prstGeom>
          <a:noFill/>
          <a:ln>
            <a:noFill/>
          </a:ln>
        </p:spPr>
      </p:pic>
      <p:sp>
        <p:nvSpPr>
          <p:cNvPr id="2169" name="Google Shape;2169;p24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600"/>
              </a:spcBef>
              <a:spcAft>
                <a:spcPts val="0"/>
              </a:spcAft>
              <a:buSzPts val="2200"/>
              <a:buFont typeface="PT Sans"/>
              <a:buChar char="●"/>
            </a:pPr>
            <a:r>
              <a:rPr lang="en" sz="2200">
                <a:latin typeface="PT Sans"/>
                <a:ea typeface="PT Sans"/>
                <a:cs typeface="PT Sans"/>
                <a:sym typeface="PT Sans"/>
              </a:rPr>
              <a:t>Store</a:t>
            </a:r>
            <a:endParaRPr sz="2200">
              <a:latin typeface="PT Sans"/>
              <a:ea typeface="PT Sans"/>
              <a:cs typeface="PT Sans"/>
              <a:sym typeface="PT Sans"/>
            </a:endParaRPr>
          </a:p>
          <a:p>
            <a:pPr indent="-368300" lvl="0" marL="457200" rtl="0" algn="l">
              <a:lnSpc>
                <a:spcPct val="150000"/>
              </a:lnSpc>
              <a:spcBef>
                <a:spcPts val="0"/>
              </a:spcBef>
              <a:spcAft>
                <a:spcPts val="0"/>
              </a:spcAft>
              <a:buSzPts val="2200"/>
              <a:buFont typeface="PT Sans"/>
              <a:buChar char="●"/>
            </a:pPr>
            <a:r>
              <a:rPr lang="en" sz="2200">
                <a:latin typeface="PT Sans"/>
                <a:ea typeface="PT Sans"/>
                <a:cs typeface="PT Sans"/>
                <a:sym typeface="PT Sans"/>
              </a:rPr>
              <a:t>Actions</a:t>
            </a:r>
            <a:endParaRPr sz="2200">
              <a:latin typeface="PT Sans"/>
              <a:ea typeface="PT Sans"/>
              <a:cs typeface="PT Sans"/>
              <a:sym typeface="PT Sans"/>
            </a:endParaRPr>
          </a:p>
          <a:p>
            <a:pPr indent="-368300" lvl="0" marL="457200" rtl="0" algn="l">
              <a:lnSpc>
                <a:spcPct val="150000"/>
              </a:lnSpc>
              <a:spcBef>
                <a:spcPts val="0"/>
              </a:spcBef>
              <a:spcAft>
                <a:spcPts val="0"/>
              </a:spcAft>
              <a:buSzPts val="2200"/>
              <a:buFont typeface="PT Sans"/>
              <a:buChar char="●"/>
            </a:pPr>
            <a:r>
              <a:rPr lang="en" sz="2200">
                <a:latin typeface="PT Sans"/>
                <a:ea typeface="PT Sans"/>
                <a:cs typeface="PT Sans"/>
                <a:sym typeface="PT Sans"/>
              </a:rPr>
              <a:t>Reducers</a:t>
            </a:r>
            <a:endParaRPr sz="2200">
              <a:latin typeface="PT Sans"/>
              <a:ea typeface="PT Sans"/>
              <a:cs typeface="PT Sans"/>
              <a:sym typeface="PT Sans"/>
            </a:endParaRPr>
          </a:p>
          <a:p>
            <a:pPr indent="-368300" lvl="0" marL="457200" rtl="0" algn="l">
              <a:lnSpc>
                <a:spcPct val="150000"/>
              </a:lnSpc>
              <a:spcBef>
                <a:spcPts val="0"/>
              </a:spcBef>
              <a:spcAft>
                <a:spcPts val="0"/>
              </a:spcAft>
              <a:buSzPts val="2200"/>
              <a:buFont typeface="PT Sans"/>
              <a:buChar char="●"/>
            </a:pPr>
            <a:r>
              <a:rPr lang="en" sz="2200">
                <a:latin typeface="PT Sans"/>
                <a:ea typeface="PT Sans"/>
                <a:cs typeface="PT Sans"/>
                <a:sym typeface="PT Sans"/>
              </a:rPr>
              <a:t>Dispatchers</a:t>
            </a:r>
            <a:endParaRPr sz="2200">
              <a:latin typeface="PT Sans"/>
              <a:ea typeface="PT Sans"/>
              <a:cs typeface="PT Sans"/>
              <a:sym typeface="PT Sans"/>
            </a:endParaRPr>
          </a:p>
          <a:p>
            <a:pPr indent="-368300" lvl="0" marL="457200" rtl="0" algn="l">
              <a:lnSpc>
                <a:spcPct val="150000"/>
              </a:lnSpc>
              <a:spcBef>
                <a:spcPts val="0"/>
              </a:spcBef>
              <a:spcAft>
                <a:spcPts val="0"/>
              </a:spcAft>
              <a:buSzPts val="2200"/>
              <a:buFont typeface="PT Sans"/>
              <a:buChar char="●"/>
            </a:pPr>
            <a:r>
              <a:rPr lang="en" sz="2200">
                <a:latin typeface="PT Sans"/>
                <a:ea typeface="PT Sans"/>
                <a:cs typeface="PT Sans"/>
                <a:sym typeface="PT Sans"/>
              </a:rPr>
              <a:t>Selectors</a:t>
            </a:r>
            <a:endParaRPr sz="2200">
              <a:latin typeface="PT Sans"/>
              <a:ea typeface="PT Sans"/>
              <a:cs typeface="PT Sans"/>
              <a:sym typeface="PT Sans"/>
            </a:endParaRPr>
          </a:p>
          <a:p>
            <a:pPr indent="-368300" lvl="0" marL="457200" rtl="0" algn="l">
              <a:lnSpc>
                <a:spcPct val="150000"/>
              </a:lnSpc>
              <a:spcBef>
                <a:spcPts val="0"/>
              </a:spcBef>
              <a:spcAft>
                <a:spcPts val="0"/>
              </a:spcAft>
              <a:buSzPts val="2200"/>
              <a:buFont typeface="PT Sans"/>
              <a:buChar char="●"/>
            </a:pPr>
            <a:r>
              <a:rPr lang="en" sz="2200">
                <a:latin typeface="PT Sans"/>
                <a:ea typeface="PT Sans"/>
                <a:cs typeface="PT Sans"/>
                <a:sym typeface="PT Sans"/>
              </a:rPr>
              <a:t>Effects</a:t>
            </a:r>
            <a:endParaRPr sz="2200">
              <a:latin typeface="PT Sans"/>
              <a:ea typeface="PT Sans"/>
              <a:cs typeface="PT Sans"/>
              <a:sym typeface="PT Sans"/>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3" name="Shape 2173"/>
        <p:cNvGrpSpPr/>
        <p:nvPr/>
      </p:nvGrpSpPr>
      <p:grpSpPr>
        <a:xfrm>
          <a:off x="0" y="0"/>
          <a:ext cx="0" cy="0"/>
          <a:chOff x="0" y="0"/>
          <a:chExt cx="0" cy="0"/>
        </a:xfrm>
      </p:grpSpPr>
      <p:sp>
        <p:nvSpPr>
          <p:cNvPr id="2174" name="Google Shape;2174;p24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a:ea typeface="PT Sans"/>
                <a:cs typeface="PT Sans"/>
                <a:sym typeface="PT Sans"/>
              </a:rPr>
              <a:t>Let’s Think This Through</a:t>
            </a:r>
            <a:endParaRPr>
              <a:latin typeface="PT Sans"/>
              <a:ea typeface="PT Sans"/>
              <a:cs typeface="PT Sans"/>
              <a:sym typeface="PT Sans"/>
            </a:endParaRPr>
          </a:p>
        </p:txBody>
      </p:sp>
      <p:sp>
        <p:nvSpPr>
          <p:cNvPr id="2175" name="Google Shape;2175;p24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600"/>
              </a:spcBef>
              <a:spcAft>
                <a:spcPts val="0"/>
              </a:spcAft>
              <a:buSzPts val="2200"/>
              <a:buFont typeface="PT Sans"/>
              <a:buChar char="●"/>
            </a:pPr>
            <a:r>
              <a:rPr lang="en" sz="2200">
                <a:latin typeface="PT Sans"/>
                <a:ea typeface="PT Sans"/>
                <a:cs typeface="PT Sans"/>
                <a:sym typeface="PT Sans"/>
              </a:rPr>
              <a:t>Too much boilerplate?</a:t>
            </a:r>
            <a:endParaRPr sz="2200">
              <a:latin typeface="PT Sans"/>
              <a:ea typeface="PT Sans"/>
              <a:cs typeface="PT Sans"/>
              <a:sym typeface="PT Sans"/>
            </a:endParaRPr>
          </a:p>
          <a:p>
            <a:pPr indent="-368300" lvl="0" marL="457200" marR="0" rtl="0" algn="l">
              <a:lnSpc>
                <a:spcPct val="150000"/>
              </a:lnSpc>
              <a:spcBef>
                <a:spcPts val="0"/>
              </a:spcBef>
              <a:spcAft>
                <a:spcPts val="0"/>
              </a:spcAft>
              <a:buSzPts val="2200"/>
              <a:buFont typeface="PT Sans"/>
              <a:buChar char="●"/>
            </a:pPr>
            <a:r>
              <a:rPr lang="en" sz="2200">
                <a:latin typeface="PT Sans"/>
                <a:ea typeface="PT Sans"/>
                <a:cs typeface="PT Sans"/>
                <a:sym typeface="PT Sans"/>
              </a:rPr>
              <a:t>Entities are the bulk of the work</a:t>
            </a:r>
            <a:endParaRPr sz="2200">
              <a:latin typeface="PT Sans"/>
              <a:ea typeface="PT Sans"/>
              <a:cs typeface="PT Sans"/>
              <a:sym typeface="PT Sans"/>
            </a:endParaRPr>
          </a:p>
          <a:p>
            <a:pPr indent="-368300" lvl="0" marL="457200" marR="0" rtl="0" algn="l">
              <a:lnSpc>
                <a:spcPct val="150000"/>
              </a:lnSpc>
              <a:spcBef>
                <a:spcPts val="0"/>
              </a:spcBef>
              <a:spcAft>
                <a:spcPts val="0"/>
              </a:spcAft>
              <a:buSzPts val="2200"/>
              <a:buFont typeface="PT Sans"/>
              <a:buChar char="●"/>
            </a:pPr>
            <a:r>
              <a:rPr lang="en" sz="2200">
                <a:latin typeface="PT Sans"/>
                <a:ea typeface="PT Sans"/>
                <a:cs typeface="PT Sans"/>
                <a:sym typeface="PT Sans"/>
              </a:rPr>
              <a:t>Code generation isn’t the answer (now you have more problems)</a:t>
            </a:r>
            <a:endParaRPr sz="2200">
              <a:latin typeface="PT Sans"/>
              <a:ea typeface="PT Sans"/>
              <a:cs typeface="PT Sans"/>
              <a:sym typeface="PT Sans"/>
            </a:endParaRPr>
          </a:p>
          <a:p>
            <a:pPr indent="-368300" lvl="0" marL="457200" marR="0" rtl="0" algn="l">
              <a:lnSpc>
                <a:spcPct val="150000"/>
              </a:lnSpc>
              <a:spcBef>
                <a:spcPts val="0"/>
              </a:spcBef>
              <a:spcAft>
                <a:spcPts val="0"/>
              </a:spcAft>
              <a:buSzPts val="2200"/>
              <a:buFont typeface="PT Sans"/>
              <a:buChar char="●"/>
            </a:pPr>
            <a:r>
              <a:rPr lang="en" sz="2200">
                <a:latin typeface="PT Sans"/>
                <a:ea typeface="PT Sans"/>
                <a:cs typeface="PT Sans"/>
                <a:sym typeface="PT Sans"/>
              </a:rPr>
              <a:t>What if you wrote NOTHING !?</a:t>
            </a:r>
            <a:endParaRPr sz="2200">
              <a:latin typeface="PT Sans"/>
              <a:ea typeface="PT Sans"/>
              <a:cs typeface="PT Sans"/>
              <a:sym typeface="PT Sans"/>
            </a:endParaRPr>
          </a:p>
          <a:p>
            <a:pPr indent="-368300" lvl="0" marL="457200" rtl="0" algn="l">
              <a:lnSpc>
                <a:spcPct val="150000"/>
              </a:lnSpc>
              <a:spcBef>
                <a:spcPts val="0"/>
              </a:spcBef>
              <a:spcAft>
                <a:spcPts val="0"/>
              </a:spcAft>
              <a:buSzPts val="2200"/>
              <a:buFont typeface="PT Sans"/>
              <a:buChar char="●"/>
            </a:pPr>
            <a:r>
              <a:rPr lang="en" sz="2200">
                <a:latin typeface="PT Sans"/>
                <a:ea typeface="PT Sans"/>
                <a:cs typeface="PT Sans"/>
                <a:sym typeface="PT Sans"/>
              </a:rPr>
              <a:t>1 line of code per entity</a:t>
            </a:r>
            <a:endParaRPr sz="2200">
              <a:latin typeface="PT Sans"/>
              <a:ea typeface="PT Sans"/>
              <a:cs typeface="PT Sans"/>
              <a:sym typeface="PT Sans"/>
            </a:endParaRPr>
          </a:p>
          <a:p>
            <a:pPr indent="-368300" lvl="0" marL="457200" rtl="0" algn="l">
              <a:lnSpc>
                <a:spcPct val="150000"/>
              </a:lnSpc>
              <a:spcBef>
                <a:spcPts val="0"/>
              </a:spcBef>
              <a:spcAft>
                <a:spcPts val="0"/>
              </a:spcAft>
              <a:buSzPts val="2200"/>
              <a:buFont typeface="PT Sans"/>
              <a:buChar char="●"/>
            </a:pPr>
            <a:r>
              <a:rPr lang="en" sz="2200">
                <a:latin typeface="PT Sans"/>
                <a:ea typeface="PT Sans"/>
                <a:cs typeface="PT Sans"/>
                <a:sym typeface="PT Sans"/>
              </a:rPr>
              <a:t>It is ngrx (just greatly simplified)</a:t>
            </a:r>
            <a:endParaRPr sz="2200">
              <a:latin typeface="PT Sans"/>
              <a:ea typeface="PT Sans"/>
              <a:cs typeface="PT Sans"/>
              <a:sym typeface="PT Sans"/>
            </a:endParaRPr>
          </a:p>
        </p:txBody>
      </p:sp>
      <p:sp>
        <p:nvSpPr>
          <p:cNvPr id="2176" name="Google Shape;2176;p249"/>
          <p:cNvSpPr/>
          <p:nvPr/>
        </p:nvSpPr>
        <p:spPr>
          <a:xfrm>
            <a:off x="7416900" y="4129350"/>
            <a:ext cx="1269900" cy="796500"/>
          </a:xfrm>
          <a:prstGeom prst="rect">
            <a:avLst/>
          </a:prstGeom>
          <a:solidFill>
            <a:schemeClr val="accent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ngrx/data</a:t>
            </a:r>
            <a:endParaRPr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5">
                                            <p:txEl>
                                              <p:pRg end="0" st="0"/>
                                            </p:txEl>
                                          </p:spTgt>
                                        </p:tgtEl>
                                        <p:attrNameLst>
                                          <p:attrName>style.visibility</p:attrName>
                                        </p:attrNameLst>
                                      </p:cBhvr>
                                      <p:to>
                                        <p:strVal val="visible"/>
                                      </p:to>
                                    </p:set>
                                    <p:animEffect filter="fade" transition="in">
                                      <p:cBhvr>
                                        <p:cTn dur="1000"/>
                                        <p:tgtEl>
                                          <p:spTgt spid="21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5">
                                            <p:txEl>
                                              <p:pRg end="1" st="1"/>
                                            </p:txEl>
                                          </p:spTgt>
                                        </p:tgtEl>
                                        <p:attrNameLst>
                                          <p:attrName>style.visibility</p:attrName>
                                        </p:attrNameLst>
                                      </p:cBhvr>
                                      <p:to>
                                        <p:strVal val="visible"/>
                                      </p:to>
                                    </p:set>
                                    <p:animEffect filter="fade" transition="in">
                                      <p:cBhvr>
                                        <p:cTn dur="1000"/>
                                        <p:tgtEl>
                                          <p:spTgt spid="21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5">
                                            <p:txEl>
                                              <p:pRg end="2" st="2"/>
                                            </p:txEl>
                                          </p:spTgt>
                                        </p:tgtEl>
                                        <p:attrNameLst>
                                          <p:attrName>style.visibility</p:attrName>
                                        </p:attrNameLst>
                                      </p:cBhvr>
                                      <p:to>
                                        <p:strVal val="visible"/>
                                      </p:to>
                                    </p:set>
                                    <p:animEffect filter="fade" transition="in">
                                      <p:cBhvr>
                                        <p:cTn dur="1000"/>
                                        <p:tgtEl>
                                          <p:spTgt spid="21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5">
                                            <p:txEl>
                                              <p:pRg end="3" st="3"/>
                                            </p:txEl>
                                          </p:spTgt>
                                        </p:tgtEl>
                                        <p:attrNameLst>
                                          <p:attrName>style.visibility</p:attrName>
                                        </p:attrNameLst>
                                      </p:cBhvr>
                                      <p:to>
                                        <p:strVal val="visible"/>
                                      </p:to>
                                    </p:set>
                                    <p:animEffect filter="fade" transition="in">
                                      <p:cBhvr>
                                        <p:cTn dur="1000"/>
                                        <p:tgtEl>
                                          <p:spTgt spid="21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5">
                                            <p:txEl>
                                              <p:pRg end="4" st="4"/>
                                            </p:txEl>
                                          </p:spTgt>
                                        </p:tgtEl>
                                        <p:attrNameLst>
                                          <p:attrName>style.visibility</p:attrName>
                                        </p:attrNameLst>
                                      </p:cBhvr>
                                      <p:to>
                                        <p:strVal val="visible"/>
                                      </p:to>
                                    </p:set>
                                    <p:animEffect filter="fade" transition="in">
                                      <p:cBhvr>
                                        <p:cTn dur="1000"/>
                                        <p:tgtEl>
                                          <p:spTgt spid="217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5">
                                            <p:txEl>
                                              <p:pRg end="5" st="5"/>
                                            </p:txEl>
                                          </p:spTgt>
                                        </p:tgtEl>
                                        <p:attrNameLst>
                                          <p:attrName>style.visibility</p:attrName>
                                        </p:attrNameLst>
                                      </p:cBhvr>
                                      <p:to>
                                        <p:strVal val="visible"/>
                                      </p:to>
                                    </p:set>
                                    <p:animEffect filter="fade" transition="in">
                                      <p:cBhvr>
                                        <p:cTn dur="1000"/>
                                        <p:tgtEl>
                                          <p:spTgt spid="217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0" name="Shape 2180"/>
        <p:cNvGrpSpPr/>
        <p:nvPr/>
      </p:nvGrpSpPr>
      <p:grpSpPr>
        <a:xfrm>
          <a:off x="0" y="0"/>
          <a:ext cx="0" cy="0"/>
          <a:chOff x="0" y="0"/>
          <a:chExt cx="0" cy="0"/>
        </a:xfrm>
      </p:grpSpPr>
      <p:sp>
        <p:nvSpPr>
          <p:cNvPr id="2181" name="Google Shape;2181;p250"/>
          <p:cNvSpPr txBox="1"/>
          <p:nvPr>
            <p:ph type="title"/>
          </p:nvPr>
        </p:nvSpPr>
        <p:spPr>
          <a:xfrm>
            <a:off x="1426599" y="-43800"/>
            <a:ext cx="2086800" cy="77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sz="4400">
                <a:solidFill>
                  <a:srgbClr val="0070C0"/>
                </a:solidFill>
              </a:rPr>
              <a:t>@</a:t>
            </a:r>
            <a:r>
              <a:rPr lang="en" sz="4400">
                <a:solidFill>
                  <a:srgbClr val="0070C0"/>
                </a:solidFill>
              </a:rPr>
              <a:t>ngrx</a:t>
            </a:r>
            <a:endParaRPr i="1">
              <a:solidFill>
                <a:srgbClr val="AB2D3A"/>
              </a:solidFill>
            </a:endParaRPr>
          </a:p>
        </p:txBody>
      </p:sp>
      <p:pic>
        <p:nvPicPr>
          <p:cNvPr id="2182" name="Google Shape;2182;p250"/>
          <p:cNvPicPr preferRelativeResize="0"/>
          <p:nvPr/>
        </p:nvPicPr>
        <p:blipFill rotWithShape="1">
          <a:blip r:embed="rId3">
            <a:alphaModFix/>
          </a:blip>
          <a:srcRect b="0" l="11402" r="0" t="3670"/>
          <a:stretch/>
        </p:blipFill>
        <p:spPr>
          <a:xfrm>
            <a:off x="1426603" y="721894"/>
            <a:ext cx="1629418" cy="4421607"/>
          </a:xfrm>
          <a:prstGeom prst="rect">
            <a:avLst/>
          </a:prstGeom>
          <a:noFill/>
          <a:ln>
            <a:noFill/>
          </a:ln>
        </p:spPr>
      </p:pic>
      <p:sp>
        <p:nvSpPr>
          <p:cNvPr id="2183" name="Google Shape;2183;p250"/>
          <p:cNvSpPr txBox="1"/>
          <p:nvPr/>
        </p:nvSpPr>
        <p:spPr>
          <a:xfrm>
            <a:off x="4638175" y="-43800"/>
            <a:ext cx="3287100" cy="7794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3000"/>
              <a:buFont typeface="Arial"/>
              <a:buNone/>
            </a:pPr>
            <a:r>
              <a:rPr b="1" lang="en" sz="4400">
                <a:solidFill>
                  <a:srgbClr val="0070C0"/>
                </a:solidFill>
                <a:latin typeface="Calibri"/>
                <a:ea typeface="Calibri"/>
                <a:cs typeface="Calibri"/>
                <a:sym typeface="Calibri"/>
              </a:rPr>
              <a:t>@</a:t>
            </a:r>
            <a:r>
              <a:rPr b="1" i="0" lang="en" sz="4400" u="none" cap="none" strike="noStrike">
                <a:solidFill>
                  <a:srgbClr val="0070C0"/>
                </a:solidFill>
                <a:latin typeface="Calibri"/>
                <a:ea typeface="Calibri"/>
                <a:cs typeface="Calibri"/>
                <a:sym typeface="Calibri"/>
              </a:rPr>
              <a:t>ngrx</a:t>
            </a:r>
            <a:r>
              <a:rPr b="1" lang="en" sz="4400">
                <a:solidFill>
                  <a:srgbClr val="0070C0"/>
                </a:solidFill>
                <a:latin typeface="Calibri"/>
                <a:ea typeface="Calibri"/>
                <a:cs typeface="Calibri"/>
                <a:sym typeface="Calibri"/>
              </a:rPr>
              <a:t>/</a:t>
            </a:r>
            <a:r>
              <a:rPr b="1" i="0" lang="en" sz="4400" u="none" cap="none" strike="noStrike">
                <a:solidFill>
                  <a:srgbClr val="0070C0"/>
                </a:solidFill>
                <a:latin typeface="Calibri"/>
                <a:ea typeface="Calibri"/>
                <a:cs typeface="Calibri"/>
                <a:sym typeface="Calibri"/>
              </a:rPr>
              <a:t>data</a:t>
            </a:r>
            <a:endParaRPr b="1" i="1" sz="3000" u="none" cap="none" strike="noStrike">
              <a:solidFill>
                <a:srgbClr val="AB2D3A"/>
              </a:solidFill>
              <a:latin typeface="Calibri"/>
              <a:ea typeface="Calibri"/>
              <a:cs typeface="Calibri"/>
              <a:sym typeface="Calibri"/>
            </a:endParaRPr>
          </a:p>
        </p:txBody>
      </p:sp>
      <p:pic>
        <p:nvPicPr>
          <p:cNvPr id="2184" name="Google Shape;2184;p250"/>
          <p:cNvPicPr preferRelativeResize="0"/>
          <p:nvPr/>
        </p:nvPicPr>
        <p:blipFill rotWithShape="1">
          <a:blip r:embed="rId4">
            <a:alphaModFix/>
          </a:blip>
          <a:srcRect b="0" l="0" r="0" t="0"/>
          <a:stretch/>
        </p:blipFill>
        <p:spPr>
          <a:xfrm>
            <a:off x="4758440" y="721895"/>
            <a:ext cx="2298136" cy="948772"/>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8" name="Shape 2188"/>
        <p:cNvGrpSpPr/>
        <p:nvPr/>
      </p:nvGrpSpPr>
      <p:grpSpPr>
        <a:xfrm>
          <a:off x="0" y="0"/>
          <a:ext cx="0" cy="0"/>
          <a:chOff x="0" y="0"/>
          <a:chExt cx="0" cy="0"/>
        </a:xfrm>
      </p:grpSpPr>
      <p:pic>
        <p:nvPicPr>
          <p:cNvPr id="2189" name="Google Shape;2189;p251"/>
          <p:cNvPicPr preferRelativeResize="0"/>
          <p:nvPr/>
        </p:nvPicPr>
        <p:blipFill rotWithShape="1">
          <a:blip r:embed="rId3">
            <a:alphaModFix/>
          </a:blip>
          <a:srcRect b="0" l="0" r="0" t="0"/>
          <a:stretch/>
        </p:blipFill>
        <p:spPr>
          <a:xfrm>
            <a:off x="0" y="3700"/>
            <a:ext cx="9143999" cy="5089864"/>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3" name="Shape 2193"/>
        <p:cNvGrpSpPr/>
        <p:nvPr/>
      </p:nvGrpSpPr>
      <p:grpSpPr>
        <a:xfrm>
          <a:off x="0" y="0"/>
          <a:ext cx="0" cy="0"/>
          <a:chOff x="0" y="0"/>
          <a:chExt cx="0" cy="0"/>
        </a:xfrm>
      </p:grpSpPr>
      <p:sp>
        <p:nvSpPr>
          <p:cNvPr id="2194" name="Google Shape;2194;p25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ahoma"/>
                <a:ea typeface="Tahoma"/>
                <a:cs typeface="Tahoma"/>
                <a:sym typeface="Tahoma"/>
              </a:rPr>
              <a:t>How to Grow into State Management?</a:t>
            </a:r>
            <a:endParaRPr>
              <a:latin typeface="Tahoma"/>
              <a:ea typeface="Tahoma"/>
              <a:cs typeface="Tahoma"/>
              <a:sym typeface="Tahoma"/>
            </a:endParaRPr>
          </a:p>
        </p:txBody>
      </p:sp>
      <p:sp>
        <p:nvSpPr>
          <p:cNvPr id="2195" name="Google Shape;2195;p25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68300" lvl="0" marL="457200" marR="0" rtl="0" algn="l">
              <a:lnSpc>
                <a:spcPct val="150000"/>
              </a:lnSpc>
              <a:spcBef>
                <a:spcPts val="600"/>
              </a:spcBef>
              <a:spcAft>
                <a:spcPts val="0"/>
              </a:spcAft>
              <a:buSzPts val="2200"/>
              <a:buFont typeface="Tahoma"/>
              <a:buChar char="●"/>
            </a:pPr>
            <a:r>
              <a:rPr lang="en" sz="2200">
                <a:latin typeface="Tahoma"/>
                <a:ea typeface="Tahoma"/>
                <a:cs typeface="Tahoma"/>
                <a:sym typeface="Tahoma"/>
              </a:rPr>
              <a:t>Start here - Components never share data </a:t>
            </a:r>
            <a:endParaRPr sz="2200">
              <a:latin typeface="Tahoma"/>
              <a:ea typeface="Tahoma"/>
              <a:cs typeface="Tahoma"/>
              <a:sym typeface="Tahoma"/>
            </a:endParaRPr>
          </a:p>
          <a:p>
            <a:pPr indent="-368300" lvl="0" marL="457200" marR="0" rtl="0" algn="l">
              <a:lnSpc>
                <a:spcPct val="150000"/>
              </a:lnSpc>
              <a:spcBef>
                <a:spcPts val="0"/>
              </a:spcBef>
              <a:spcAft>
                <a:spcPts val="0"/>
              </a:spcAft>
              <a:buSzPts val="2200"/>
              <a:buFont typeface="Tahoma"/>
              <a:buChar char="●"/>
            </a:pPr>
            <a:r>
              <a:rPr lang="en" sz="2200">
                <a:latin typeface="Tahoma"/>
                <a:ea typeface="Tahoma"/>
                <a:cs typeface="Tahoma"/>
                <a:sym typeface="Tahoma"/>
              </a:rPr>
              <a:t>Then go here - </a:t>
            </a:r>
            <a:r>
              <a:rPr lang="en" sz="2200">
                <a:latin typeface="Tahoma"/>
                <a:ea typeface="Tahoma"/>
                <a:cs typeface="Tahoma"/>
                <a:sym typeface="Tahoma"/>
              </a:rPr>
              <a:t>Services with Subjects/Observables</a:t>
            </a:r>
            <a:endParaRPr sz="2200">
              <a:latin typeface="Tahoma"/>
              <a:ea typeface="Tahoma"/>
              <a:cs typeface="Tahoma"/>
              <a:sym typeface="Tahoma"/>
            </a:endParaRPr>
          </a:p>
          <a:p>
            <a:pPr indent="-368300" lvl="0" marL="457200" marR="0" rtl="0" algn="l">
              <a:lnSpc>
                <a:spcPct val="150000"/>
              </a:lnSpc>
              <a:spcBef>
                <a:spcPts val="0"/>
              </a:spcBef>
              <a:spcAft>
                <a:spcPts val="0"/>
              </a:spcAft>
              <a:buSzPts val="2200"/>
              <a:buFont typeface="Tahoma"/>
              <a:buChar char="●"/>
            </a:pPr>
            <a:r>
              <a:rPr lang="en" sz="2200">
                <a:latin typeface="Tahoma"/>
                <a:ea typeface="Tahoma"/>
                <a:cs typeface="Tahoma"/>
                <a:sym typeface="Tahoma"/>
              </a:rPr>
              <a:t>Then go to Observable Store</a:t>
            </a:r>
            <a:endParaRPr sz="2200">
              <a:latin typeface="Tahoma"/>
              <a:ea typeface="Tahoma"/>
              <a:cs typeface="Tahoma"/>
              <a:sym typeface="Tahoma"/>
            </a:endParaRPr>
          </a:p>
          <a:p>
            <a:pPr indent="-368300" lvl="0" marL="457200" marR="0" rtl="0" algn="l">
              <a:lnSpc>
                <a:spcPct val="150000"/>
              </a:lnSpc>
              <a:spcBef>
                <a:spcPts val="0"/>
              </a:spcBef>
              <a:spcAft>
                <a:spcPts val="0"/>
              </a:spcAft>
              <a:buSzPts val="2200"/>
              <a:buFont typeface="Tahoma"/>
              <a:buChar char="●"/>
            </a:pPr>
            <a:r>
              <a:rPr lang="en" sz="2200">
                <a:latin typeface="Tahoma"/>
                <a:ea typeface="Tahoma"/>
                <a:cs typeface="Tahoma"/>
                <a:sym typeface="Tahoma"/>
              </a:rPr>
              <a:t>Then end up here - Ngrx (with @ngrx/data)</a:t>
            </a:r>
            <a:endParaRPr sz="2200">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5">
                                            <p:txEl>
                                              <p:pRg end="0" st="0"/>
                                            </p:txEl>
                                          </p:spTgt>
                                        </p:tgtEl>
                                        <p:attrNameLst>
                                          <p:attrName>style.visibility</p:attrName>
                                        </p:attrNameLst>
                                      </p:cBhvr>
                                      <p:to>
                                        <p:strVal val="visible"/>
                                      </p:to>
                                    </p:set>
                                    <p:animEffect filter="fade" transition="in">
                                      <p:cBhvr>
                                        <p:cTn dur="1000"/>
                                        <p:tgtEl>
                                          <p:spTgt spid="21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5">
                                            <p:txEl>
                                              <p:pRg end="1" st="1"/>
                                            </p:txEl>
                                          </p:spTgt>
                                        </p:tgtEl>
                                        <p:attrNameLst>
                                          <p:attrName>style.visibility</p:attrName>
                                        </p:attrNameLst>
                                      </p:cBhvr>
                                      <p:to>
                                        <p:strVal val="visible"/>
                                      </p:to>
                                    </p:set>
                                    <p:animEffect filter="fade" transition="in">
                                      <p:cBhvr>
                                        <p:cTn dur="1000"/>
                                        <p:tgtEl>
                                          <p:spTgt spid="21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5">
                                            <p:txEl>
                                              <p:pRg end="2" st="2"/>
                                            </p:txEl>
                                          </p:spTgt>
                                        </p:tgtEl>
                                        <p:attrNameLst>
                                          <p:attrName>style.visibility</p:attrName>
                                        </p:attrNameLst>
                                      </p:cBhvr>
                                      <p:to>
                                        <p:strVal val="visible"/>
                                      </p:to>
                                    </p:set>
                                    <p:animEffect filter="fade" transition="in">
                                      <p:cBhvr>
                                        <p:cTn dur="1000"/>
                                        <p:tgtEl>
                                          <p:spTgt spid="21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5">
                                            <p:txEl>
                                              <p:pRg end="3" st="3"/>
                                            </p:txEl>
                                          </p:spTgt>
                                        </p:tgtEl>
                                        <p:attrNameLst>
                                          <p:attrName>style.visibility</p:attrName>
                                        </p:attrNameLst>
                                      </p:cBhvr>
                                      <p:to>
                                        <p:strVal val="visible"/>
                                      </p:to>
                                    </p:set>
                                    <p:animEffect filter="fade" transition="in">
                                      <p:cBhvr>
                                        <p:cTn dur="1000"/>
                                        <p:tgtEl>
                                          <p:spTgt spid="219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2199" name="Shape 2199"/>
        <p:cNvGrpSpPr/>
        <p:nvPr/>
      </p:nvGrpSpPr>
      <p:grpSpPr>
        <a:xfrm>
          <a:off x="0" y="0"/>
          <a:ext cx="0" cy="0"/>
          <a:chOff x="0" y="0"/>
          <a:chExt cx="0" cy="0"/>
        </a:xfrm>
      </p:grpSpPr>
      <p:sp>
        <p:nvSpPr>
          <p:cNvPr id="2200" name="Google Shape;2200;p253"/>
          <p:cNvSpPr/>
          <p:nvPr/>
        </p:nvSpPr>
        <p:spPr>
          <a:xfrm>
            <a:off x="0" y="-7100"/>
            <a:ext cx="559500" cy="5143500"/>
          </a:xfrm>
          <a:prstGeom prst="rect">
            <a:avLst/>
          </a:prstGeom>
          <a:solidFill>
            <a:srgbClr val="A62E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53"/>
          <p:cNvSpPr txBox="1"/>
          <p:nvPr/>
        </p:nvSpPr>
        <p:spPr>
          <a:xfrm>
            <a:off x="822025" y="1068725"/>
            <a:ext cx="7342800" cy="311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lt1"/>
                </a:solidFill>
              </a:rPr>
              <a:t>Choose your own adventure (pick from 1 of the following):</a:t>
            </a:r>
            <a:endParaRPr sz="1800">
              <a:solidFill>
                <a:schemeClr val="lt1"/>
              </a:solidFill>
            </a:endParaRPr>
          </a:p>
          <a:p>
            <a:pPr indent="-342900" lvl="0" marL="457200" rtl="0" algn="l">
              <a:lnSpc>
                <a:spcPct val="150000"/>
              </a:lnSpc>
              <a:spcBef>
                <a:spcPts val="0"/>
              </a:spcBef>
              <a:spcAft>
                <a:spcPts val="0"/>
              </a:spcAft>
              <a:buClr>
                <a:schemeClr val="lt1"/>
              </a:buClr>
              <a:buSzPts val="1800"/>
              <a:buChar char="●"/>
            </a:pPr>
            <a:r>
              <a:rPr lang="en" sz="1800">
                <a:solidFill>
                  <a:schemeClr val="lt1"/>
                </a:solidFill>
              </a:rPr>
              <a:t>Working with NgRx</a:t>
            </a:r>
            <a:endParaRPr sz="1800">
              <a:solidFill>
                <a:schemeClr val="lt1"/>
              </a:solidFill>
            </a:endParaRPr>
          </a:p>
          <a:p>
            <a:pPr indent="-342900" lvl="0" marL="457200" rtl="0" algn="l">
              <a:lnSpc>
                <a:spcPct val="150000"/>
              </a:lnSpc>
              <a:spcBef>
                <a:spcPts val="0"/>
              </a:spcBef>
              <a:spcAft>
                <a:spcPts val="0"/>
              </a:spcAft>
              <a:buClr>
                <a:schemeClr val="lt1"/>
              </a:buClr>
              <a:buSzPts val="1800"/>
              <a:buChar char="●"/>
            </a:pPr>
            <a:r>
              <a:rPr lang="en" sz="1800">
                <a:solidFill>
                  <a:schemeClr val="lt1"/>
                </a:solidFill>
              </a:rPr>
              <a:t>Working with ngrx-data</a:t>
            </a:r>
            <a:endParaRPr sz="1800">
              <a:solidFill>
                <a:schemeClr val="lt1"/>
              </a:solidFill>
            </a:endParaRPr>
          </a:p>
          <a:p>
            <a:pPr indent="-342900" lvl="0" marL="457200" rtl="0" algn="l">
              <a:lnSpc>
                <a:spcPct val="150000"/>
              </a:lnSpc>
              <a:spcBef>
                <a:spcPts val="0"/>
              </a:spcBef>
              <a:spcAft>
                <a:spcPts val="0"/>
              </a:spcAft>
              <a:buClr>
                <a:schemeClr val="lt1"/>
              </a:buClr>
              <a:buSzPts val="1800"/>
              <a:buChar char="●"/>
            </a:pPr>
            <a:r>
              <a:rPr lang="en" sz="1800">
                <a:solidFill>
                  <a:schemeClr val="lt1"/>
                </a:solidFill>
              </a:rPr>
              <a:t>Working with Observable Store</a:t>
            </a:r>
            <a:endParaRPr sz="1800">
              <a:solidFill>
                <a:schemeClr val="lt1"/>
              </a:solidFill>
            </a:endParaRPr>
          </a:p>
          <a:p>
            <a:pPr indent="0" lvl="0" marL="0" rtl="0" algn="l">
              <a:lnSpc>
                <a:spcPct val="150000"/>
              </a:lnSpc>
              <a:spcBef>
                <a:spcPts val="0"/>
              </a:spcBef>
              <a:spcAft>
                <a:spcPts val="0"/>
              </a:spcAft>
              <a:buNone/>
            </a:pPr>
            <a:r>
              <a:t/>
            </a:r>
            <a:endParaRPr sz="1800">
              <a:solidFill>
                <a:srgbClr val="FFFF00"/>
              </a:solidFill>
            </a:endParaRPr>
          </a:p>
          <a:p>
            <a:pPr indent="0" lvl="0" marL="0" rtl="0" algn="l">
              <a:lnSpc>
                <a:spcPct val="150000"/>
              </a:lnSpc>
              <a:spcBef>
                <a:spcPts val="0"/>
              </a:spcBef>
              <a:spcAft>
                <a:spcPts val="0"/>
              </a:spcAft>
              <a:buNone/>
            </a:pPr>
            <a:r>
              <a:t/>
            </a:r>
            <a:endParaRPr sz="1800">
              <a:solidFill>
                <a:srgbClr val="FFFF00"/>
              </a:solidFill>
            </a:endParaRPr>
          </a:p>
          <a:p>
            <a:pPr indent="0" lvl="0" marL="0" rtl="0" algn="l">
              <a:lnSpc>
                <a:spcPct val="150000"/>
              </a:lnSpc>
              <a:spcBef>
                <a:spcPts val="0"/>
              </a:spcBef>
              <a:spcAft>
                <a:spcPts val="0"/>
              </a:spcAft>
              <a:buClr>
                <a:schemeClr val="dk1"/>
              </a:buClr>
              <a:buSzPts val="1100"/>
              <a:buFont typeface="Arial"/>
              <a:buNone/>
            </a:pPr>
            <a:r>
              <a:rPr lang="en" sz="1600" u="sng">
                <a:solidFill>
                  <a:srgbClr val="FFFFFF"/>
                </a:solidFill>
                <a:latin typeface="Roboto Mono"/>
                <a:ea typeface="Roboto Mono"/>
                <a:cs typeface="Roboto Mono"/>
                <a:sym typeface="Roboto Mono"/>
                <a:hlinkClick r:id="rId3"/>
              </a:rPr>
              <a:t>https://codewithdan.me/angular-arc-labs</a:t>
            </a:r>
            <a:endParaRPr sz="1800">
              <a:solidFill>
                <a:srgbClr val="FFFF00"/>
              </a:solidFill>
            </a:endParaRPr>
          </a:p>
        </p:txBody>
      </p:sp>
      <p:pic>
        <p:nvPicPr>
          <p:cNvPr id="2202" name="Google Shape;2202;p253"/>
          <p:cNvPicPr preferRelativeResize="0"/>
          <p:nvPr/>
        </p:nvPicPr>
        <p:blipFill>
          <a:blip r:embed="rId4">
            <a:alphaModFix/>
          </a:blip>
          <a:stretch>
            <a:fillRect/>
          </a:stretch>
        </p:blipFill>
        <p:spPr>
          <a:xfrm>
            <a:off x="53338" y="82050"/>
            <a:ext cx="474725" cy="516000"/>
          </a:xfrm>
          <a:prstGeom prst="rect">
            <a:avLst/>
          </a:prstGeom>
          <a:noFill/>
          <a:ln>
            <a:noFill/>
          </a:ln>
        </p:spPr>
      </p:pic>
      <p:sp>
        <p:nvSpPr>
          <p:cNvPr id="2203" name="Google Shape;2203;p253"/>
          <p:cNvSpPr txBox="1"/>
          <p:nvPr/>
        </p:nvSpPr>
        <p:spPr>
          <a:xfrm>
            <a:off x="777075" y="291550"/>
            <a:ext cx="8284200" cy="55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Lab (Bonus) - Working with State Management</a:t>
            </a:r>
            <a:endParaRPr sz="3000">
              <a:solidFill>
                <a:schemeClr val="lt1"/>
              </a:solidFill>
            </a:endParaRPr>
          </a:p>
        </p:txBody>
      </p:sp>
      <p:sp>
        <p:nvSpPr>
          <p:cNvPr id="2204" name="Google Shape;2204;p253"/>
          <p:cNvSpPr txBox="1"/>
          <p:nvPr/>
        </p:nvSpPr>
        <p:spPr>
          <a:xfrm>
            <a:off x="4404000" y="0"/>
            <a:ext cx="4746300" cy="267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Slides </a:t>
            </a:r>
            <a:r>
              <a:rPr lang="en" sz="1200" u="sng">
                <a:solidFill>
                  <a:schemeClr val="hlink"/>
                </a:solidFill>
                <a:hlinkClick r:id="rId5"/>
              </a:rPr>
              <a:t>https://jpapa.me/afa-1</a:t>
            </a:r>
            <a:r>
              <a:rPr lang="en" sz="1200">
                <a:solidFill>
                  <a:schemeClr val="dk1"/>
                </a:solidFill>
              </a:rPr>
              <a:t> </a:t>
            </a:r>
            <a:endParaRPr sz="12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11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Discussion: Interface Naming?</a:t>
            </a:r>
            <a:endParaRPr/>
          </a:p>
        </p:txBody>
      </p:sp>
      <p:sp>
        <p:nvSpPr>
          <p:cNvPr id="590" name="Google Shape;590;p110"/>
          <p:cNvSpPr/>
          <p:nvPr/>
        </p:nvSpPr>
        <p:spPr>
          <a:xfrm>
            <a:off x="849403" y="1390650"/>
            <a:ext cx="3221400" cy="407700"/>
          </a:xfrm>
          <a:prstGeom prst="rect">
            <a:avLst/>
          </a:prstGeom>
          <a:solidFill>
            <a:srgbClr val="666666"/>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Is this Correct?</a:t>
            </a:r>
            <a:endParaRPr sz="1800">
              <a:solidFill>
                <a:schemeClr val="lt1"/>
              </a:solidFill>
              <a:latin typeface="Tahoma"/>
              <a:ea typeface="Tahoma"/>
              <a:cs typeface="Tahoma"/>
              <a:sym typeface="Tahoma"/>
            </a:endParaRPr>
          </a:p>
        </p:txBody>
      </p:sp>
      <p:sp>
        <p:nvSpPr>
          <p:cNvPr id="591" name="Google Shape;591;p110"/>
          <p:cNvSpPr txBox="1"/>
          <p:nvPr/>
        </p:nvSpPr>
        <p:spPr>
          <a:xfrm>
            <a:off x="849400" y="1798350"/>
            <a:ext cx="3221400" cy="3117900"/>
          </a:xfrm>
          <a:prstGeom prst="rect">
            <a:avLst/>
          </a:prstGeom>
          <a:solidFill>
            <a:srgbClr val="F3F3F3"/>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export </a:t>
            </a:r>
            <a:r>
              <a:rPr lang="en">
                <a:solidFill>
                  <a:srgbClr val="0070C0"/>
                </a:solidFill>
                <a:latin typeface="Consolas"/>
                <a:ea typeface="Consolas"/>
                <a:cs typeface="Consolas"/>
                <a:sym typeface="Consolas"/>
              </a:rPr>
              <a:t>interface Customer</a:t>
            </a: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id: number;</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name: string;</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address: string;</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address2?: string;</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updateAddress(addr: string,</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addr2?: string) : </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    Observable&lt;boolean&gt;;</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p:txBody>
      </p:sp>
      <p:sp>
        <p:nvSpPr>
          <p:cNvPr id="592" name="Google Shape;592;p110"/>
          <p:cNvSpPr/>
          <p:nvPr/>
        </p:nvSpPr>
        <p:spPr>
          <a:xfrm>
            <a:off x="4984928" y="1390650"/>
            <a:ext cx="3221400" cy="407700"/>
          </a:xfrm>
          <a:prstGeom prst="rect">
            <a:avLst/>
          </a:prstGeom>
          <a:solidFill>
            <a:srgbClr val="666666"/>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Or this</a:t>
            </a:r>
            <a:r>
              <a:rPr lang="en" sz="1800">
                <a:solidFill>
                  <a:schemeClr val="lt1"/>
                </a:solidFill>
                <a:latin typeface="Tahoma"/>
                <a:ea typeface="Tahoma"/>
                <a:cs typeface="Tahoma"/>
                <a:sym typeface="Tahoma"/>
              </a:rPr>
              <a:t>?</a:t>
            </a:r>
            <a:endParaRPr sz="1800">
              <a:solidFill>
                <a:schemeClr val="lt1"/>
              </a:solidFill>
              <a:latin typeface="Tahoma"/>
              <a:ea typeface="Tahoma"/>
              <a:cs typeface="Tahoma"/>
              <a:sym typeface="Tahoma"/>
            </a:endParaRPr>
          </a:p>
        </p:txBody>
      </p:sp>
      <p:sp>
        <p:nvSpPr>
          <p:cNvPr id="593" name="Google Shape;593;p110"/>
          <p:cNvSpPr txBox="1"/>
          <p:nvPr/>
        </p:nvSpPr>
        <p:spPr>
          <a:xfrm>
            <a:off x="4984925" y="1798350"/>
            <a:ext cx="3221400" cy="3117900"/>
          </a:xfrm>
          <a:prstGeom prst="rect">
            <a:avLst/>
          </a:prstGeom>
          <a:solidFill>
            <a:srgbClr val="F3F3F3"/>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export </a:t>
            </a:r>
            <a:r>
              <a:rPr lang="en">
                <a:solidFill>
                  <a:srgbClr val="AB2D3A"/>
                </a:solidFill>
                <a:latin typeface="Consolas"/>
                <a:ea typeface="Consolas"/>
                <a:cs typeface="Consolas"/>
                <a:sym typeface="Consolas"/>
              </a:rPr>
              <a:t>interface ICustomer</a:t>
            </a: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id: number;</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name: string;</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address: string;</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address2?: string;</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updateAddress(addr: string,</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addr2?: string) : </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    Observable&lt;boolean&gt;;</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2600"/>
                                        <p:tgtEl>
                                          <p:spTgt spid="592"/>
                                        </p:tgtEl>
                                      </p:cBhvr>
                                    </p:animEffec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8" name="Shape 2208"/>
        <p:cNvGrpSpPr/>
        <p:nvPr/>
      </p:nvGrpSpPr>
      <p:grpSpPr>
        <a:xfrm>
          <a:off x="0" y="0"/>
          <a:ext cx="0" cy="0"/>
          <a:chOff x="0" y="0"/>
          <a:chExt cx="0" cy="0"/>
        </a:xfrm>
      </p:grpSpPr>
      <p:sp>
        <p:nvSpPr>
          <p:cNvPr id="2209" name="Google Shape;2209;p254"/>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6800"/>
              <a:t>Thanks for Coming!</a:t>
            </a:r>
            <a:br>
              <a:rPr b="0" lang="en" sz="6800"/>
            </a:br>
            <a:br>
              <a:rPr b="0" lang="en" sz="3400"/>
            </a:br>
            <a:r>
              <a:rPr b="0" lang="en" sz="3400"/>
              <a:t>@DanWahlin</a:t>
            </a:r>
            <a:endParaRPr b="0" sz="3400"/>
          </a:p>
          <a:p>
            <a:pPr indent="0" lvl="0" marL="0" rtl="0" algn="ctr">
              <a:spcBef>
                <a:spcPts val="0"/>
              </a:spcBef>
              <a:spcAft>
                <a:spcPts val="0"/>
              </a:spcAft>
              <a:buNone/>
            </a:pPr>
            <a:r>
              <a:rPr b="0" lang="en" sz="3400"/>
              <a:t>@John_Papa</a:t>
            </a:r>
            <a:endParaRPr b="0" sz="3400"/>
          </a:p>
          <a:p>
            <a:pPr indent="0" lvl="0" marL="0" rtl="0" algn="ctr">
              <a:spcBef>
                <a:spcPts val="0"/>
              </a:spcBef>
              <a:spcAft>
                <a:spcPts val="0"/>
              </a:spcAft>
              <a:buNone/>
            </a:pPr>
            <a:r>
              <a:t/>
            </a:r>
            <a:endParaRPr b="0" sz="3400"/>
          </a:p>
        </p:txBody>
      </p:sp>
      <p:sp>
        <p:nvSpPr>
          <p:cNvPr id="2210" name="Google Shape;2210;p254"/>
          <p:cNvSpPr txBox="1"/>
          <p:nvPr>
            <p:ph idx="1" type="subTitle"/>
          </p:nvPr>
        </p:nvSpPr>
        <p:spPr>
          <a:xfrm>
            <a:off x="685800" y="3629627"/>
            <a:ext cx="7772400" cy="774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solidFill>
                  <a:srgbClr val="000000"/>
                </a:solidFill>
              </a:rPr>
              <a:t>Slides: 		</a:t>
            </a:r>
            <a:r>
              <a:rPr lang="en" sz="2000" u="sng">
                <a:solidFill>
                  <a:schemeClr val="hlink"/>
                </a:solidFill>
                <a:highlight>
                  <a:srgbClr val="FFFFFF"/>
                </a:highlight>
                <a:hlinkClick r:id="rId3"/>
              </a:rPr>
              <a:t>https://jpapa.me/afa-1</a:t>
            </a:r>
            <a:r>
              <a:rPr lang="en" sz="2000">
                <a:solidFill>
                  <a:srgbClr val="000000"/>
                </a:solidFill>
                <a:highlight>
                  <a:srgbClr val="FFFFFF"/>
                </a:highlight>
              </a:rPr>
              <a:t> </a:t>
            </a:r>
            <a:br>
              <a:rPr lang="en" sz="2000">
                <a:solidFill>
                  <a:schemeClr val="dk1"/>
                </a:solidFill>
                <a:highlight>
                  <a:srgbClr val="FFFFFF"/>
                </a:highlight>
              </a:rPr>
            </a:br>
            <a:r>
              <a:rPr lang="en" sz="2000">
                <a:solidFill>
                  <a:schemeClr val="dk1"/>
                </a:solidFill>
                <a:highlight>
                  <a:srgbClr val="FFFFFF"/>
                </a:highlight>
              </a:rPr>
              <a:t>Demos: 	</a:t>
            </a:r>
            <a:r>
              <a:rPr lang="en" sz="2000" u="sng">
                <a:solidFill>
                  <a:schemeClr val="hlink"/>
                </a:solidFill>
                <a:highlight>
                  <a:srgbClr val="FFFFFF"/>
                </a:highlight>
                <a:hlinkClick r:id="rId4"/>
              </a:rPr>
              <a:t>https://github.com/DanWahlin/angular-architecture</a:t>
            </a:r>
            <a:endParaRPr sz="2000">
              <a:solidFill>
                <a:schemeClr val="dk1"/>
              </a:solidFill>
              <a:highlight>
                <a:srgbClr val="FFFFFF"/>
              </a:highlight>
            </a:endParaRPr>
          </a:p>
          <a:p>
            <a:pPr indent="0" lvl="0" marL="0" rtl="0" algn="l">
              <a:lnSpc>
                <a:spcPct val="150000"/>
              </a:lnSpc>
              <a:spcBef>
                <a:spcPts val="0"/>
              </a:spcBef>
              <a:spcAft>
                <a:spcPts val="0"/>
              </a:spcAft>
              <a:buNone/>
            </a:pPr>
            <a:r>
              <a:rPr lang="en" sz="2000">
                <a:solidFill>
                  <a:schemeClr val="dk1"/>
                </a:solidFill>
                <a:highlight>
                  <a:schemeClr val="lt1"/>
                </a:highlight>
              </a:rPr>
              <a:t>Labs:		</a:t>
            </a:r>
            <a:r>
              <a:rPr lang="en" sz="2000" u="sng">
                <a:solidFill>
                  <a:schemeClr val="hlink"/>
                </a:solidFill>
                <a:hlinkClick r:id="rId5"/>
              </a:rPr>
              <a:t>https://codewithdan.me/angular-arc-labs</a:t>
            </a:r>
            <a:r>
              <a:rPr lang="en" sz="2000">
                <a:solidFill>
                  <a:schemeClr val="dk1"/>
                </a:solidFill>
              </a:rPr>
              <a:t> </a:t>
            </a:r>
            <a:r>
              <a:rPr lang="en" sz="2000">
                <a:solidFill>
                  <a:schemeClr val="dk1"/>
                </a:solidFill>
                <a:highlight>
                  <a:srgbClr val="FFFFFF"/>
                </a:highlight>
              </a:rPr>
              <a:t> </a:t>
            </a:r>
            <a:r>
              <a:rPr lang="en" sz="2000">
                <a:solidFill>
                  <a:schemeClr val="dk1"/>
                </a:solidFill>
                <a:highlight>
                  <a:srgbClr val="FFFFFF"/>
                </a:highlight>
              </a:rPr>
              <a:t>       </a:t>
            </a:r>
            <a:endParaRPr sz="2000">
              <a:solidFill>
                <a:schemeClr val="dk1"/>
              </a:solidFill>
              <a:highlight>
                <a:srgbClr val="FFFFFF"/>
              </a:highlight>
            </a:endParaRPr>
          </a:p>
          <a:p>
            <a:pPr indent="0" lvl="0" marL="0" rtl="0" algn="l">
              <a:lnSpc>
                <a:spcPct val="150000"/>
              </a:lnSpc>
              <a:spcBef>
                <a:spcPts val="0"/>
              </a:spcBef>
              <a:spcAft>
                <a:spcPts val="0"/>
              </a:spcAft>
              <a:buNone/>
            </a:pPr>
            <a:r>
              <a:rPr lang="en" sz="2000">
                <a:solidFill>
                  <a:schemeClr val="dk1"/>
                </a:solidFill>
                <a:highlight>
                  <a:srgbClr val="FFFFFF"/>
                </a:highlight>
              </a:rPr>
              <a:t> </a:t>
            </a:r>
            <a:endParaRPr sz="2000">
              <a:solidFill>
                <a:schemeClr val="dk1"/>
              </a:solidFill>
              <a:highlight>
                <a:srgbClr val="FFFFFF"/>
              </a:highlight>
            </a:endParaRPr>
          </a:p>
          <a:p>
            <a:pPr indent="0" lvl="0" marL="0" rtl="0" algn="l">
              <a:lnSpc>
                <a:spcPct val="150000"/>
              </a:lnSpc>
              <a:spcBef>
                <a:spcPts val="0"/>
              </a:spcBef>
              <a:spcAft>
                <a:spcPts val="0"/>
              </a:spcAft>
              <a:buNone/>
            </a:pPr>
            <a:r>
              <a:t/>
            </a:r>
            <a:endParaRPr sz="2000">
              <a:solidFill>
                <a:schemeClr val="dk1"/>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111"/>
          <p:cNvSpPr txBox="1"/>
          <p:nvPr/>
        </p:nvSpPr>
        <p:spPr>
          <a:xfrm>
            <a:off x="825150" y="1041600"/>
            <a:ext cx="7646100" cy="24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There is no </a:t>
            </a:r>
            <a:r>
              <a:rPr lang="en" sz="3600">
                <a:solidFill>
                  <a:srgbClr val="0070C0"/>
                </a:solidFill>
              </a:rPr>
              <a:t>"correct way" </a:t>
            </a:r>
            <a:r>
              <a:rPr lang="en" sz="3600"/>
              <a:t>to name interfaces. </a:t>
            </a:r>
            <a:r>
              <a:rPr lang="en" sz="3600">
                <a:solidFill>
                  <a:srgbClr val="0070C0"/>
                </a:solidFill>
              </a:rPr>
              <a:t>"</a:t>
            </a:r>
            <a:r>
              <a:rPr lang="en" sz="3600">
                <a:solidFill>
                  <a:srgbClr val="0070C0"/>
                </a:solidFill>
              </a:rPr>
              <a:t>Correct"</a:t>
            </a:r>
            <a:r>
              <a:rPr lang="en" sz="3600"/>
              <a:t> is whatever your team collectively agrees to use and defines in their team style guide.</a:t>
            </a:r>
            <a:endParaRPr sz="3600"/>
          </a:p>
        </p:txBody>
      </p:sp>
      <p:sp>
        <p:nvSpPr>
          <p:cNvPr id="599" name="Google Shape;599;p111"/>
          <p:cNvSpPr/>
          <p:nvPr/>
        </p:nvSpPr>
        <p:spPr>
          <a:xfrm>
            <a:off x="622975" y="965400"/>
            <a:ext cx="58500" cy="2731500"/>
          </a:xfrm>
          <a:prstGeom prst="rect">
            <a:avLst/>
          </a:prstGeom>
          <a:solidFill>
            <a:srgbClr val="00B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11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Usage Scenario: Type an Object Literal</a:t>
            </a:r>
            <a:endParaRPr sz="3400"/>
          </a:p>
        </p:txBody>
      </p:sp>
      <p:sp>
        <p:nvSpPr>
          <p:cNvPr id="605" name="Google Shape;605;p112"/>
          <p:cNvSpPr/>
          <p:nvPr/>
        </p:nvSpPr>
        <p:spPr>
          <a:xfrm>
            <a:off x="3928300" y="1244275"/>
            <a:ext cx="4836600" cy="407700"/>
          </a:xfrm>
          <a:prstGeom prst="rect">
            <a:avLst/>
          </a:prstGeom>
          <a:solidFill>
            <a:srgbClr val="00B050"/>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Type an Object Literal</a:t>
            </a:r>
            <a:endParaRPr sz="1800">
              <a:solidFill>
                <a:schemeClr val="lt1"/>
              </a:solidFill>
              <a:latin typeface="Tahoma"/>
              <a:ea typeface="Tahoma"/>
              <a:cs typeface="Tahoma"/>
              <a:sym typeface="Tahoma"/>
            </a:endParaRPr>
          </a:p>
        </p:txBody>
      </p:sp>
      <p:sp>
        <p:nvSpPr>
          <p:cNvPr id="606" name="Google Shape;606;p112"/>
          <p:cNvSpPr txBox="1"/>
          <p:nvPr/>
        </p:nvSpPr>
        <p:spPr>
          <a:xfrm>
            <a:off x="3928305" y="1651984"/>
            <a:ext cx="4836600" cy="3335100"/>
          </a:xfrm>
          <a:prstGeom prst="rect">
            <a:avLst/>
          </a:prstGeom>
          <a:solidFill>
            <a:srgbClr val="F3F3F3"/>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let customer: </a:t>
            </a:r>
            <a:r>
              <a:rPr lang="en">
                <a:solidFill>
                  <a:srgbClr val="0070C0"/>
                </a:solidFill>
                <a:latin typeface="Consolas"/>
                <a:ea typeface="Consolas"/>
                <a:cs typeface="Consolas"/>
                <a:sym typeface="Consolas"/>
              </a:rPr>
              <a:t>Customer</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c</a:t>
            </a:r>
            <a:r>
              <a:rPr lang="en">
                <a:solidFill>
                  <a:schemeClr val="dk1"/>
                </a:solidFill>
                <a:latin typeface="Consolas"/>
                <a:ea typeface="Consolas"/>
                <a:cs typeface="Consolas"/>
                <a:sym typeface="Consolas"/>
              </a:rPr>
              <a:t>ustomer =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i</a:t>
            </a:r>
            <a:r>
              <a:rPr lang="en">
                <a:solidFill>
                  <a:schemeClr val="dk1"/>
                </a:solidFill>
                <a:latin typeface="Consolas"/>
                <a:ea typeface="Consolas"/>
                <a:cs typeface="Consolas"/>
                <a:sym typeface="Consolas"/>
              </a:rPr>
              <a:t>d: 424,</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n</a:t>
            </a:r>
            <a:r>
              <a:rPr lang="en">
                <a:solidFill>
                  <a:schemeClr val="dk1"/>
                </a:solidFill>
                <a:latin typeface="Consolas"/>
                <a:ea typeface="Consolas"/>
                <a:cs typeface="Consolas"/>
                <a:sym typeface="Consolas"/>
              </a:rPr>
              <a:t>ame: 'Jane Doe',</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a</a:t>
            </a:r>
            <a:r>
              <a:rPr lang="en">
                <a:solidFill>
                  <a:schemeClr val="dk1"/>
                </a:solidFill>
                <a:latin typeface="Consolas"/>
                <a:ea typeface="Consolas"/>
                <a:cs typeface="Consolas"/>
                <a:sym typeface="Consolas"/>
              </a:rPr>
              <a:t>ddress: '1234 Main St.'</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l</a:t>
            </a:r>
            <a:r>
              <a:rPr lang="en">
                <a:solidFill>
                  <a:schemeClr val="dk1"/>
                </a:solidFill>
                <a:latin typeface="Consolas"/>
                <a:ea typeface="Consolas"/>
                <a:cs typeface="Consolas"/>
                <a:sym typeface="Consolas"/>
              </a:rPr>
              <a:t>e</a:t>
            </a:r>
            <a:r>
              <a:rPr lang="en">
                <a:solidFill>
                  <a:schemeClr val="dk1"/>
                </a:solidFill>
                <a:latin typeface="Consolas"/>
                <a:ea typeface="Consolas"/>
                <a:cs typeface="Consolas"/>
                <a:sym typeface="Consolas"/>
              </a:rPr>
              <a:t>t myClass = new MyClass(customer);</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c</a:t>
            </a:r>
            <a:r>
              <a:rPr lang="en">
                <a:solidFill>
                  <a:schemeClr val="dk1"/>
                </a:solidFill>
                <a:latin typeface="Consolas"/>
                <a:ea typeface="Consolas"/>
                <a:cs typeface="Consolas"/>
                <a:sym typeface="Consolas"/>
              </a:rPr>
              <a:t>lass MyClass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  constructor(</a:t>
            </a:r>
            <a:r>
              <a:rPr lang="en">
                <a:solidFill>
                  <a:schemeClr val="dk1"/>
                </a:solidFill>
                <a:latin typeface="Consolas"/>
                <a:ea typeface="Consolas"/>
                <a:cs typeface="Consolas"/>
                <a:sym typeface="Consolas"/>
              </a:rPr>
              <a:t>p</a:t>
            </a:r>
            <a:r>
              <a:rPr lang="en">
                <a:solidFill>
                  <a:schemeClr val="dk1"/>
                </a:solidFill>
                <a:latin typeface="Consolas"/>
                <a:ea typeface="Consolas"/>
                <a:cs typeface="Consolas"/>
                <a:sym typeface="Consolas"/>
              </a:rPr>
              <a:t>rivate customer: Customer)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p:txBody>
      </p:sp>
      <p:sp>
        <p:nvSpPr>
          <p:cNvPr id="607" name="Google Shape;607;p112"/>
          <p:cNvSpPr/>
          <p:nvPr/>
        </p:nvSpPr>
        <p:spPr>
          <a:xfrm>
            <a:off x="300799" y="1244275"/>
            <a:ext cx="3182400" cy="407700"/>
          </a:xfrm>
          <a:prstGeom prst="rect">
            <a:avLst/>
          </a:prstGeom>
          <a:solidFill>
            <a:srgbClr val="666666"/>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Interface</a:t>
            </a:r>
            <a:endParaRPr sz="1800">
              <a:solidFill>
                <a:schemeClr val="lt1"/>
              </a:solidFill>
              <a:latin typeface="Tahoma"/>
              <a:ea typeface="Tahoma"/>
              <a:cs typeface="Tahoma"/>
              <a:sym typeface="Tahoma"/>
            </a:endParaRPr>
          </a:p>
        </p:txBody>
      </p:sp>
      <p:sp>
        <p:nvSpPr>
          <p:cNvPr id="608" name="Google Shape;608;p112"/>
          <p:cNvSpPr txBox="1"/>
          <p:nvPr/>
        </p:nvSpPr>
        <p:spPr>
          <a:xfrm>
            <a:off x="300804" y="1651984"/>
            <a:ext cx="3182400" cy="3335100"/>
          </a:xfrm>
          <a:prstGeom prst="rect">
            <a:avLst/>
          </a:prstGeom>
          <a:solidFill>
            <a:srgbClr val="F3F3F3"/>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export </a:t>
            </a:r>
            <a:r>
              <a:rPr lang="en" sz="1600">
                <a:solidFill>
                  <a:srgbClr val="0070C0"/>
                </a:solidFill>
                <a:latin typeface="Consolas"/>
                <a:ea typeface="Consolas"/>
                <a:cs typeface="Consolas"/>
                <a:sym typeface="Consolas"/>
              </a:rPr>
              <a:t>interface Customer</a:t>
            </a:r>
            <a:r>
              <a:rPr lang="en" sz="1600">
                <a:solidFill>
                  <a:schemeClr val="dk1"/>
                </a:solidFill>
                <a:latin typeface="Consolas"/>
                <a:ea typeface="Consolas"/>
                <a:cs typeface="Consolas"/>
                <a:sym typeface="Consolas"/>
              </a:rPr>
              <a:t>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    id: number;</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    name: string;</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    address: string</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p:txBody>
      </p:sp>
      <p:sp>
        <p:nvSpPr>
          <p:cNvPr id="609" name="Google Shape;609;p112"/>
          <p:cNvSpPr/>
          <p:nvPr/>
        </p:nvSpPr>
        <p:spPr>
          <a:xfrm>
            <a:off x="5959025" y="2118575"/>
            <a:ext cx="2017800" cy="475500"/>
          </a:xfrm>
          <a:prstGeom prst="wedgeRectCallout">
            <a:avLst>
              <a:gd fmla="val -66864" name="adj1"/>
              <a:gd fmla="val 51709" name="adj2"/>
            </a:avLst>
          </a:prstGeom>
          <a:solidFill>
            <a:srgbClr val="0070C0"/>
          </a:solidFill>
          <a:ln cap="flat" cmpd="sng" w="9525">
            <a:solidFill>
              <a:srgbClr val="66666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Tahoma"/>
                <a:ea typeface="Tahoma"/>
                <a:cs typeface="Tahoma"/>
                <a:sym typeface="Tahoma"/>
              </a:rPr>
              <a:t>Get full intellisense/code help</a:t>
            </a:r>
            <a:endParaRPr sz="1100"/>
          </a:p>
        </p:txBody>
      </p:sp>
      <p:sp>
        <p:nvSpPr>
          <p:cNvPr id="610" name="Google Shape;610;p112"/>
          <p:cNvSpPr/>
          <p:nvPr/>
        </p:nvSpPr>
        <p:spPr>
          <a:xfrm>
            <a:off x="7230350" y="3895875"/>
            <a:ext cx="1855500" cy="475500"/>
          </a:xfrm>
          <a:prstGeom prst="wedgeRectCallout">
            <a:avLst>
              <a:gd fmla="val -33432" name="adj1"/>
              <a:gd fmla="val 68864" name="adj2"/>
            </a:avLst>
          </a:prstGeom>
          <a:solidFill>
            <a:srgbClr val="0070C0"/>
          </a:solidFill>
          <a:ln cap="flat" cmpd="sng" w="9525">
            <a:solidFill>
              <a:srgbClr val="66666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Tahoma"/>
                <a:ea typeface="Tahoma"/>
                <a:cs typeface="Tahoma"/>
                <a:sym typeface="Tahoma"/>
              </a:rPr>
              <a:t>We know exactly what to pass!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11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Usage Scenario: Untyped Data</a:t>
            </a:r>
            <a:endParaRPr sz="3400"/>
          </a:p>
        </p:txBody>
      </p:sp>
      <p:sp>
        <p:nvSpPr>
          <p:cNvPr id="616" name="Google Shape;616;p113"/>
          <p:cNvSpPr/>
          <p:nvPr/>
        </p:nvSpPr>
        <p:spPr>
          <a:xfrm>
            <a:off x="2153700" y="1244275"/>
            <a:ext cx="4836600" cy="407700"/>
          </a:xfrm>
          <a:prstGeom prst="rect">
            <a:avLst/>
          </a:prstGeom>
          <a:solidFill>
            <a:srgbClr val="666666"/>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Untyped Data</a:t>
            </a:r>
            <a:endParaRPr sz="1800">
              <a:solidFill>
                <a:schemeClr val="lt1"/>
              </a:solidFill>
              <a:latin typeface="Tahoma"/>
              <a:ea typeface="Tahoma"/>
              <a:cs typeface="Tahoma"/>
              <a:sym typeface="Tahoma"/>
            </a:endParaRPr>
          </a:p>
        </p:txBody>
      </p:sp>
      <p:sp>
        <p:nvSpPr>
          <p:cNvPr id="617" name="Google Shape;617;p113"/>
          <p:cNvSpPr txBox="1"/>
          <p:nvPr/>
        </p:nvSpPr>
        <p:spPr>
          <a:xfrm>
            <a:off x="2153705" y="1651984"/>
            <a:ext cx="4836600" cy="3335100"/>
          </a:xfrm>
          <a:prstGeom prst="rect">
            <a:avLst/>
          </a:prstGeom>
          <a:solidFill>
            <a:srgbClr val="F3F3F3"/>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getCustomers()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  return this.http.get(...);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customers$;</a:t>
            </a:r>
            <a:br>
              <a:rPr lang="en" sz="1600">
                <a:solidFill>
                  <a:schemeClr val="dk1"/>
                </a:solidFill>
                <a:latin typeface="Consolas"/>
                <a:ea typeface="Consolas"/>
                <a:cs typeface="Consolas"/>
                <a:sym typeface="Consolas"/>
              </a:rPr>
            </a:b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ngOnInit()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  this.customers$ = </a:t>
            </a:r>
            <a:br>
              <a:rPr lang="en" sz="1600">
                <a:solidFill>
                  <a:schemeClr val="dk1"/>
                </a:solidFill>
                <a:latin typeface="Consolas"/>
                <a:ea typeface="Consolas"/>
                <a:cs typeface="Consolas"/>
                <a:sym typeface="Consolas"/>
              </a:rPr>
            </a:br>
            <a:r>
              <a:rPr lang="en" sz="1600">
                <a:solidFill>
                  <a:schemeClr val="dk1"/>
                </a:solidFill>
                <a:latin typeface="Consolas"/>
                <a:ea typeface="Consolas"/>
                <a:cs typeface="Consolas"/>
                <a:sym typeface="Consolas"/>
              </a:rPr>
              <a:t>    this.customersService.getCustomers();</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p:txBody>
      </p:sp>
      <p:sp>
        <p:nvSpPr>
          <p:cNvPr id="618" name="Google Shape;618;p113"/>
          <p:cNvSpPr/>
          <p:nvPr/>
        </p:nvSpPr>
        <p:spPr>
          <a:xfrm>
            <a:off x="4231275" y="3656550"/>
            <a:ext cx="2017800" cy="475500"/>
          </a:xfrm>
          <a:prstGeom prst="wedgeRectCallout">
            <a:avLst>
              <a:gd fmla="val -66864" name="adj1"/>
              <a:gd fmla="val 51709" name="adj2"/>
            </a:avLst>
          </a:prstGeom>
          <a:solidFill>
            <a:srgbClr val="0070C0"/>
          </a:solidFill>
          <a:ln cap="flat" cmpd="sng" w="9525">
            <a:solidFill>
              <a:srgbClr val="66666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Tahoma"/>
                <a:ea typeface="Tahoma"/>
                <a:cs typeface="Tahoma"/>
                <a:sym typeface="Tahoma"/>
              </a:rPr>
              <a:t>What data structure are we working with here?</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96"/>
          <p:cNvSpPr txBox="1"/>
          <p:nvPr>
            <p:ph type="ctrTitle"/>
          </p:nvPr>
        </p:nvSpPr>
        <p:spPr>
          <a:xfrm>
            <a:off x="685800" y="953381"/>
            <a:ext cx="7772400" cy="164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latin typeface="PT Sans"/>
                <a:ea typeface="PT Sans"/>
                <a:cs typeface="PT Sans"/>
                <a:sym typeface="PT Sans"/>
              </a:rPr>
              <a:t>Get the Content</a:t>
            </a:r>
            <a:endParaRPr b="0">
              <a:latin typeface="PT Sans"/>
              <a:ea typeface="PT Sans"/>
              <a:cs typeface="PT Sans"/>
              <a:sym typeface="PT Sans"/>
            </a:endParaRPr>
          </a:p>
        </p:txBody>
      </p:sp>
      <p:sp>
        <p:nvSpPr>
          <p:cNvPr id="469" name="Google Shape;469;p96"/>
          <p:cNvSpPr txBox="1"/>
          <p:nvPr>
            <p:ph idx="1" type="subTitle"/>
          </p:nvPr>
        </p:nvSpPr>
        <p:spPr>
          <a:xfrm>
            <a:off x="685800" y="3434677"/>
            <a:ext cx="7772400" cy="774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u="sng">
                <a:solidFill>
                  <a:schemeClr val="hlink"/>
                </a:solidFill>
                <a:highlight>
                  <a:srgbClr val="FFFFFF"/>
                </a:highlight>
                <a:latin typeface="PT Sans"/>
                <a:ea typeface="PT Sans"/>
                <a:cs typeface="PT Sans"/>
                <a:sym typeface="PT Sans"/>
                <a:hlinkClick r:id="rId3"/>
              </a:rPr>
              <a:t>https://jpapa.me/afa-1</a:t>
            </a:r>
            <a:r>
              <a:rPr lang="en">
                <a:solidFill>
                  <a:schemeClr val="dk1"/>
                </a:solidFill>
                <a:highlight>
                  <a:srgbClr val="FFFFFF"/>
                </a:highlight>
                <a:latin typeface="PT Sans"/>
                <a:ea typeface="PT Sans"/>
                <a:cs typeface="PT Sans"/>
                <a:sym typeface="PT Sans"/>
              </a:rPr>
              <a:t> </a:t>
            </a:r>
            <a:endParaRPr>
              <a:solidFill>
                <a:schemeClr val="dk1"/>
              </a:solidFill>
              <a:highlight>
                <a:srgbClr val="FFFFFF"/>
              </a:highlight>
              <a:latin typeface="PT Sans"/>
              <a:ea typeface="PT Sans"/>
              <a:cs typeface="PT Sans"/>
              <a:sym typeface="PT Sans"/>
            </a:endParaRPr>
          </a:p>
          <a:p>
            <a:pPr indent="0" lvl="0" marL="0" rtl="0" algn="ctr">
              <a:lnSpc>
                <a:spcPct val="150000"/>
              </a:lnSpc>
              <a:spcBef>
                <a:spcPts val="0"/>
              </a:spcBef>
              <a:spcAft>
                <a:spcPts val="0"/>
              </a:spcAft>
              <a:buNone/>
            </a:pPr>
            <a:r>
              <a:t/>
            </a:r>
            <a:endParaRPr>
              <a:solidFill>
                <a:schemeClr val="dk1"/>
              </a:solidFill>
              <a:highlight>
                <a:srgbClr val="FFFFFF"/>
              </a:highlight>
              <a:latin typeface="PT Sans"/>
              <a:ea typeface="PT Sans"/>
              <a:cs typeface="PT Sans"/>
              <a:sym typeface="PT Sans"/>
            </a:endParaRPr>
          </a:p>
          <a:p>
            <a:pPr indent="0" lvl="0" marL="0" rtl="0" algn="ctr">
              <a:lnSpc>
                <a:spcPct val="150000"/>
              </a:lnSpc>
              <a:spcBef>
                <a:spcPts val="0"/>
              </a:spcBef>
              <a:spcAft>
                <a:spcPts val="0"/>
              </a:spcAft>
              <a:buNone/>
            </a:pPr>
            <a:r>
              <a:rPr lang="en">
                <a:solidFill>
                  <a:schemeClr val="dk1"/>
                </a:solidFill>
                <a:highlight>
                  <a:srgbClr val="FFFFFF"/>
                </a:highlight>
                <a:latin typeface="PT Sans"/>
                <a:ea typeface="PT Sans"/>
                <a:cs typeface="PT Sans"/>
                <a:sym typeface="PT Sans"/>
              </a:rPr>
              <a:t>       </a:t>
            </a:r>
            <a:endParaRPr>
              <a:solidFill>
                <a:schemeClr val="dk1"/>
              </a:solidFill>
              <a:highlight>
                <a:srgbClr val="FFFFFF"/>
              </a:highlight>
              <a:latin typeface="PT Sans"/>
              <a:ea typeface="PT Sans"/>
              <a:cs typeface="PT Sans"/>
              <a:sym typeface="PT Sans"/>
            </a:endParaRPr>
          </a:p>
          <a:p>
            <a:pPr indent="0" lvl="0" marL="0" rtl="0" algn="ctr">
              <a:lnSpc>
                <a:spcPct val="150000"/>
              </a:lnSpc>
              <a:spcBef>
                <a:spcPts val="0"/>
              </a:spcBef>
              <a:spcAft>
                <a:spcPts val="0"/>
              </a:spcAft>
              <a:buNone/>
            </a:pPr>
            <a:r>
              <a:rPr lang="en">
                <a:solidFill>
                  <a:schemeClr val="dk1"/>
                </a:solidFill>
                <a:highlight>
                  <a:srgbClr val="FFFFFF"/>
                </a:highlight>
                <a:latin typeface="PT Sans"/>
                <a:ea typeface="PT Sans"/>
                <a:cs typeface="PT Sans"/>
                <a:sym typeface="PT Sans"/>
              </a:rPr>
              <a:t> </a:t>
            </a:r>
            <a:endParaRPr>
              <a:solidFill>
                <a:schemeClr val="dk1"/>
              </a:solidFill>
              <a:highlight>
                <a:srgbClr val="FFFFFF"/>
              </a:highlight>
              <a:latin typeface="PT Sans"/>
              <a:ea typeface="PT Sans"/>
              <a:cs typeface="PT Sans"/>
              <a:sym typeface="PT Sans"/>
            </a:endParaRPr>
          </a:p>
          <a:p>
            <a:pPr indent="0" lvl="0" marL="0" rtl="0" algn="ctr">
              <a:lnSpc>
                <a:spcPct val="150000"/>
              </a:lnSpc>
              <a:spcBef>
                <a:spcPts val="0"/>
              </a:spcBef>
              <a:spcAft>
                <a:spcPts val="0"/>
              </a:spcAft>
              <a:buNone/>
            </a:pPr>
            <a:r>
              <a:t/>
            </a:r>
            <a:endParaRPr>
              <a:solidFill>
                <a:schemeClr val="dk1"/>
              </a:solidFill>
              <a:highlight>
                <a:srgbClr val="FFFFFF"/>
              </a:highlight>
              <a:latin typeface="PT Sans"/>
              <a:ea typeface="PT Sans"/>
              <a:cs typeface="PT Sans"/>
              <a:sym typeface="PT Sans"/>
            </a:endParaRPr>
          </a:p>
          <a:p>
            <a:pPr indent="0" lvl="0" marL="0" rtl="0" algn="ctr">
              <a:lnSpc>
                <a:spcPct val="150000"/>
              </a:lnSpc>
              <a:spcBef>
                <a:spcPts val="0"/>
              </a:spcBef>
              <a:spcAft>
                <a:spcPts val="0"/>
              </a:spcAft>
              <a:buNone/>
            </a:pPr>
            <a:r>
              <a:t/>
            </a:r>
            <a:endParaRPr>
              <a:solidFill>
                <a:schemeClr val="dk1"/>
              </a:solidFill>
              <a:highlight>
                <a:srgbClr val="FFFFFF"/>
              </a:highlight>
              <a:latin typeface="PT Sans"/>
              <a:ea typeface="PT Sans"/>
              <a:cs typeface="PT Sans"/>
              <a:sym typeface="PT Sans"/>
            </a:endParaRPr>
          </a:p>
          <a:p>
            <a:pPr indent="0" lvl="0" marL="0" rtl="0" algn="ctr">
              <a:lnSpc>
                <a:spcPct val="150000"/>
              </a:lnSpc>
              <a:spcBef>
                <a:spcPts val="0"/>
              </a:spcBef>
              <a:spcAft>
                <a:spcPts val="0"/>
              </a:spcAft>
              <a:buNone/>
            </a:pPr>
            <a:r>
              <a:rPr lang="en">
                <a:solidFill>
                  <a:schemeClr val="dk1"/>
                </a:solidFill>
                <a:highlight>
                  <a:srgbClr val="FFFFFF"/>
                </a:highlight>
                <a:latin typeface="PT Sans"/>
                <a:ea typeface="PT Sans"/>
                <a:cs typeface="PT Sans"/>
                <a:sym typeface="PT Sans"/>
              </a:rPr>
              <a:t>    </a:t>
            </a:r>
            <a:r>
              <a:rPr lang="en">
                <a:solidFill>
                  <a:schemeClr val="dk1"/>
                </a:solidFill>
                <a:highlight>
                  <a:srgbClr val="FFFFFF"/>
                </a:highlight>
                <a:latin typeface="PT Sans"/>
                <a:ea typeface="PT Sans"/>
                <a:cs typeface="PT Sans"/>
                <a:sym typeface="PT Sans"/>
              </a:rPr>
              <a:t>   </a:t>
            </a:r>
            <a:endParaRPr>
              <a:solidFill>
                <a:schemeClr val="dk1"/>
              </a:solidFill>
              <a:highlight>
                <a:srgbClr val="FFFFFF"/>
              </a:highlight>
              <a:latin typeface="PT Sans"/>
              <a:ea typeface="PT Sans"/>
              <a:cs typeface="PT Sans"/>
              <a:sym typeface="PT Sans"/>
            </a:endParaRPr>
          </a:p>
          <a:p>
            <a:pPr indent="0" lvl="0" marL="0" rtl="0" algn="ctr">
              <a:lnSpc>
                <a:spcPct val="150000"/>
              </a:lnSpc>
              <a:spcBef>
                <a:spcPts val="0"/>
              </a:spcBef>
              <a:spcAft>
                <a:spcPts val="0"/>
              </a:spcAft>
              <a:buNone/>
            </a:pPr>
            <a:r>
              <a:rPr lang="en">
                <a:solidFill>
                  <a:schemeClr val="dk1"/>
                </a:solidFill>
                <a:highlight>
                  <a:srgbClr val="FFFFFF"/>
                </a:highlight>
                <a:latin typeface="PT Sans"/>
                <a:ea typeface="PT Sans"/>
                <a:cs typeface="PT Sans"/>
                <a:sym typeface="PT Sans"/>
              </a:rPr>
              <a:t> </a:t>
            </a:r>
            <a:endParaRPr>
              <a:solidFill>
                <a:schemeClr val="dk1"/>
              </a:solidFill>
              <a:highlight>
                <a:srgbClr val="FFFFFF"/>
              </a:highlight>
              <a:latin typeface="PT Sans"/>
              <a:ea typeface="PT Sans"/>
              <a:cs typeface="PT Sans"/>
              <a:sym typeface="PT Sans"/>
            </a:endParaRPr>
          </a:p>
          <a:p>
            <a:pPr indent="0" lvl="0" marL="0" rtl="0" algn="ctr">
              <a:lnSpc>
                <a:spcPct val="150000"/>
              </a:lnSpc>
              <a:spcBef>
                <a:spcPts val="0"/>
              </a:spcBef>
              <a:spcAft>
                <a:spcPts val="0"/>
              </a:spcAft>
              <a:buNone/>
            </a:pPr>
            <a:r>
              <a:t/>
            </a:r>
            <a:endParaRPr>
              <a:solidFill>
                <a:schemeClr val="dk1"/>
              </a:solidFill>
              <a:highlight>
                <a:srgbClr val="FFFFFF"/>
              </a:highlight>
              <a:latin typeface="PT Sans"/>
              <a:ea typeface="PT Sans"/>
              <a:cs typeface="PT Sans"/>
              <a:sym typeface="P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11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Usage Scenario: Typed Data</a:t>
            </a:r>
            <a:endParaRPr/>
          </a:p>
        </p:txBody>
      </p:sp>
      <p:grpSp>
        <p:nvGrpSpPr>
          <p:cNvPr id="624" name="Google Shape;624;p114"/>
          <p:cNvGrpSpPr/>
          <p:nvPr/>
        </p:nvGrpSpPr>
        <p:grpSpPr>
          <a:xfrm>
            <a:off x="3928300" y="1244275"/>
            <a:ext cx="4836605" cy="3742809"/>
            <a:chOff x="3928300" y="1244275"/>
            <a:chExt cx="4836605" cy="3742809"/>
          </a:xfrm>
        </p:grpSpPr>
        <p:sp>
          <p:nvSpPr>
            <p:cNvPr id="625" name="Google Shape;625;p114"/>
            <p:cNvSpPr/>
            <p:nvPr/>
          </p:nvSpPr>
          <p:spPr>
            <a:xfrm>
              <a:off x="3928300" y="1244275"/>
              <a:ext cx="4836600" cy="407700"/>
            </a:xfrm>
            <a:prstGeom prst="rect">
              <a:avLst/>
            </a:prstGeom>
            <a:solidFill>
              <a:srgbClr val="00B050"/>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Typed Data</a:t>
              </a:r>
              <a:endParaRPr sz="1800">
                <a:solidFill>
                  <a:schemeClr val="lt1"/>
                </a:solidFill>
                <a:latin typeface="Tahoma"/>
                <a:ea typeface="Tahoma"/>
                <a:cs typeface="Tahoma"/>
                <a:sym typeface="Tahoma"/>
              </a:endParaRPr>
            </a:p>
          </p:txBody>
        </p:sp>
        <p:sp>
          <p:nvSpPr>
            <p:cNvPr id="626" name="Google Shape;626;p114"/>
            <p:cNvSpPr txBox="1"/>
            <p:nvPr/>
          </p:nvSpPr>
          <p:spPr>
            <a:xfrm>
              <a:off x="3928305" y="1651984"/>
              <a:ext cx="4836600" cy="3335100"/>
            </a:xfrm>
            <a:prstGeom prst="rect">
              <a:avLst/>
            </a:prstGeom>
            <a:solidFill>
              <a:srgbClr val="F3F3F3"/>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getCustomers() : Observable&lt;</a:t>
              </a:r>
              <a:r>
                <a:rPr lang="en" sz="1600">
                  <a:solidFill>
                    <a:srgbClr val="0070C0"/>
                  </a:solidFill>
                  <a:latin typeface="Consolas"/>
                  <a:ea typeface="Consolas"/>
                  <a:cs typeface="Consolas"/>
                  <a:sym typeface="Consolas"/>
                </a:rPr>
                <a:t>Customer[]</a:t>
              </a:r>
              <a:r>
                <a:rPr lang="en" sz="1600">
                  <a:solidFill>
                    <a:schemeClr val="dk1"/>
                  </a:solidFill>
                  <a:latin typeface="Consolas"/>
                  <a:ea typeface="Consolas"/>
                  <a:cs typeface="Consolas"/>
                  <a:sym typeface="Consolas"/>
                </a:rPr>
                <a:t>&gt;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  return this.http.get&lt;</a:t>
              </a:r>
              <a:r>
                <a:rPr lang="en" sz="1600">
                  <a:solidFill>
                    <a:srgbClr val="0070C0"/>
                  </a:solidFill>
                  <a:latin typeface="Consolas"/>
                  <a:ea typeface="Consolas"/>
                  <a:cs typeface="Consolas"/>
                  <a:sym typeface="Consolas"/>
                </a:rPr>
                <a:t>Customer[]</a:t>
              </a:r>
              <a:r>
                <a:rPr lang="en" sz="1600">
                  <a:solidFill>
                    <a:schemeClr val="dk1"/>
                  </a:solidFill>
                  <a:latin typeface="Consolas"/>
                  <a:ea typeface="Consolas"/>
                  <a:cs typeface="Consolas"/>
                  <a:sym typeface="Consolas"/>
                </a:rPr>
                <a:t>&gt;(...);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 </a:t>
              </a:r>
              <a:br>
                <a:rPr lang="en" sz="1600">
                  <a:solidFill>
                    <a:schemeClr val="dk1"/>
                  </a:solidFill>
                  <a:latin typeface="Consolas"/>
                  <a:ea typeface="Consolas"/>
                  <a:cs typeface="Consolas"/>
                  <a:sym typeface="Consolas"/>
                </a:rPr>
              </a:b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customers$: Observable&lt;</a:t>
              </a:r>
              <a:r>
                <a:rPr lang="en" sz="1600">
                  <a:solidFill>
                    <a:srgbClr val="0070C0"/>
                  </a:solidFill>
                  <a:latin typeface="Consolas"/>
                  <a:ea typeface="Consolas"/>
                  <a:cs typeface="Consolas"/>
                  <a:sym typeface="Consolas"/>
                </a:rPr>
                <a:t>Customer[]</a:t>
              </a:r>
              <a:r>
                <a:rPr lang="en" sz="1600">
                  <a:solidFill>
                    <a:schemeClr val="dk1"/>
                  </a:solidFill>
                  <a:latin typeface="Consolas"/>
                  <a:ea typeface="Consolas"/>
                  <a:cs typeface="Consolas"/>
                  <a:sym typeface="Consolas"/>
                </a:rPr>
                <a:t>&gt;;</a:t>
              </a:r>
              <a:br>
                <a:rPr lang="en" sz="1600">
                  <a:solidFill>
                    <a:schemeClr val="dk1"/>
                  </a:solidFill>
                  <a:latin typeface="Consolas"/>
                  <a:ea typeface="Consolas"/>
                  <a:cs typeface="Consolas"/>
                  <a:sym typeface="Consolas"/>
                </a:rPr>
              </a:b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ngOnInit()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  this.customers$ = </a:t>
              </a:r>
              <a:br>
                <a:rPr lang="en" sz="1600">
                  <a:solidFill>
                    <a:schemeClr val="dk1"/>
                  </a:solidFill>
                  <a:latin typeface="Consolas"/>
                  <a:ea typeface="Consolas"/>
                  <a:cs typeface="Consolas"/>
                  <a:sym typeface="Consolas"/>
                </a:rPr>
              </a:br>
              <a:r>
                <a:rPr lang="en" sz="1600">
                  <a:solidFill>
                    <a:schemeClr val="dk1"/>
                  </a:solidFill>
                  <a:latin typeface="Consolas"/>
                  <a:ea typeface="Consolas"/>
                  <a:cs typeface="Consolas"/>
                  <a:sym typeface="Consolas"/>
                </a:rPr>
                <a:t>    this.customersService.getCustomers();</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p:txBody>
        </p:sp>
      </p:grpSp>
      <p:sp>
        <p:nvSpPr>
          <p:cNvPr id="627" name="Google Shape;627;p114"/>
          <p:cNvSpPr/>
          <p:nvPr/>
        </p:nvSpPr>
        <p:spPr>
          <a:xfrm>
            <a:off x="300799" y="1244275"/>
            <a:ext cx="3182400" cy="407700"/>
          </a:xfrm>
          <a:prstGeom prst="rect">
            <a:avLst/>
          </a:prstGeom>
          <a:solidFill>
            <a:srgbClr val="666666"/>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Interface</a:t>
            </a:r>
            <a:endParaRPr sz="1800">
              <a:solidFill>
                <a:schemeClr val="lt1"/>
              </a:solidFill>
              <a:latin typeface="Tahoma"/>
              <a:ea typeface="Tahoma"/>
              <a:cs typeface="Tahoma"/>
              <a:sym typeface="Tahoma"/>
            </a:endParaRPr>
          </a:p>
        </p:txBody>
      </p:sp>
      <p:sp>
        <p:nvSpPr>
          <p:cNvPr id="628" name="Google Shape;628;p114"/>
          <p:cNvSpPr txBox="1"/>
          <p:nvPr/>
        </p:nvSpPr>
        <p:spPr>
          <a:xfrm>
            <a:off x="300804" y="1651984"/>
            <a:ext cx="3182400" cy="3335100"/>
          </a:xfrm>
          <a:prstGeom prst="rect">
            <a:avLst/>
          </a:prstGeom>
          <a:solidFill>
            <a:srgbClr val="F3F3F3"/>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export </a:t>
            </a:r>
            <a:r>
              <a:rPr lang="en" sz="1600">
                <a:solidFill>
                  <a:srgbClr val="0070C0"/>
                </a:solidFill>
                <a:latin typeface="Consolas"/>
                <a:ea typeface="Consolas"/>
                <a:cs typeface="Consolas"/>
                <a:sym typeface="Consolas"/>
              </a:rPr>
              <a:t>interface Customer</a:t>
            </a:r>
            <a:r>
              <a:rPr lang="en" sz="1600">
                <a:solidFill>
                  <a:schemeClr val="dk1"/>
                </a:solidFill>
                <a:latin typeface="Consolas"/>
                <a:ea typeface="Consolas"/>
                <a:cs typeface="Consolas"/>
                <a:sym typeface="Consolas"/>
              </a:rPr>
              <a:t>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    id: number;</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    name: string;</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    address: string</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p:txBody>
      </p:sp>
      <p:sp>
        <p:nvSpPr>
          <p:cNvPr id="629" name="Google Shape;629;p114"/>
          <p:cNvSpPr/>
          <p:nvPr/>
        </p:nvSpPr>
        <p:spPr>
          <a:xfrm>
            <a:off x="6142675" y="3656575"/>
            <a:ext cx="2110200" cy="475500"/>
          </a:xfrm>
          <a:prstGeom prst="wedgeRectCallout">
            <a:avLst>
              <a:gd fmla="val -66864" name="adj1"/>
              <a:gd fmla="val 51709" name="adj2"/>
            </a:avLst>
          </a:prstGeom>
          <a:solidFill>
            <a:srgbClr val="0070C0"/>
          </a:solidFill>
          <a:ln cap="flat" cmpd="sng" w="9525">
            <a:solidFill>
              <a:srgbClr val="66666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Tahoma"/>
                <a:ea typeface="Tahoma"/>
                <a:cs typeface="Tahoma"/>
                <a:sym typeface="Tahoma"/>
              </a:rPr>
              <a:t>We know exactly what we're getting back now!</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11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Converting JSON to an Interface</a:t>
            </a:r>
            <a:endParaRPr/>
          </a:p>
        </p:txBody>
      </p:sp>
      <p:pic>
        <p:nvPicPr>
          <p:cNvPr id="635" name="Google Shape;635;p115"/>
          <p:cNvPicPr preferRelativeResize="0"/>
          <p:nvPr/>
        </p:nvPicPr>
        <p:blipFill>
          <a:blip r:embed="rId3">
            <a:alphaModFix/>
          </a:blip>
          <a:stretch>
            <a:fillRect/>
          </a:stretch>
        </p:blipFill>
        <p:spPr>
          <a:xfrm>
            <a:off x="152400" y="1390328"/>
            <a:ext cx="8839197" cy="3384493"/>
          </a:xfrm>
          <a:prstGeom prst="rect">
            <a:avLst/>
          </a:prstGeom>
          <a:noFill/>
          <a:ln cap="flat" cmpd="sng" w="9525">
            <a:solidFill>
              <a:srgbClr val="CCCCCC"/>
            </a:solidFill>
            <a:prstDash val="solid"/>
            <a:round/>
            <a:headEnd len="sm" w="sm" type="none"/>
            <a:tailEnd len="sm" w="sm" type="none"/>
          </a:ln>
        </p:spPr>
      </p:pic>
      <p:cxnSp>
        <p:nvCxnSpPr>
          <p:cNvPr id="636" name="Google Shape;636;p115"/>
          <p:cNvCxnSpPr/>
          <p:nvPr/>
        </p:nvCxnSpPr>
        <p:spPr>
          <a:xfrm>
            <a:off x="4692125" y="1805525"/>
            <a:ext cx="841500" cy="5700"/>
          </a:xfrm>
          <a:prstGeom prst="straightConnector1">
            <a:avLst/>
          </a:prstGeom>
          <a:noFill/>
          <a:ln cap="flat" cmpd="sng" w="38100">
            <a:solidFill>
              <a:srgbClr val="FF0000"/>
            </a:solidFill>
            <a:prstDash val="solid"/>
            <a:round/>
            <a:headEnd len="med" w="med" type="none"/>
            <a:tailEnd len="med" w="med" type="triangle"/>
          </a:ln>
        </p:spPr>
      </p:cxnSp>
      <p:sp>
        <p:nvSpPr>
          <p:cNvPr id="637" name="Google Shape;637;p115"/>
          <p:cNvSpPr txBox="1"/>
          <p:nvPr/>
        </p:nvSpPr>
        <p:spPr>
          <a:xfrm>
            <a:off x="5590275" y="4255225"/>
            <a:ext cx="3000000" cy="38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http://www.jsontots.com/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600"/>
                                        <p:tgtEl>
                                          <p:spTgt spid="6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11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Working with Enums</a:t>
            </a:r>
            <a:endParaRPr sz="3400"/>
          </a:p>
        </p:txBody>
      </p:sp>
      <p:sp>
        <p:nvSpPr>
          <p:cNvPr id="643" name="Google Shape;643;p116"/>
          <p:cNvSpPr/>
          <p:nvPr/>
        </p:nvSpPr>
        <p:spPr>
          <a:xfrm>
            <a:off x="315150" y="1612050"/>
            <a:ext cx="3418800" cy="407700"/>
          </a:xfrm>
          <a:prstGeom prst="rect">
            <a:avLst/>
          </a:prstGeom>
          <a:solidFill>
            <a:srgbClr val="666666"/>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600">
                <a:solidFill>
                  <a:schemeClr val="lt1"/>
                </a:solidFill>
                <a:latin typeface="Tahoma"/>
                <a:ea typeface="Tahoma"/>
                <a:cs typeface="Tahoma"/>
                <a:sym typeface="Tahoma"/>
              </a:rPr>
              <a:t>Creating and Using an Enum</a:t>
            </a:r>
            <a:endParaRPr sz="1600">
              <a:solidFill>
                <a:schemeClr val="lt1"/>
              </a:solidFill>
              <a:latin typeface="Tahoma"/>
              <a:ea typeface="Tahoma"/>
              <a:cs typeface="Tahoma"/>
              <a:sym typeface="Tahoma"/>
            </a:endParaRPr>
          </a:p>
        </p:txBody>
      </p:sp>
      <p:sp>
        <p:nvSpPr>
          <p:cNvPr id="644" name="Google Shape;644;p116"/>
          <p:cNvSpPr txBox="1"/>
          <p:nvPr/>
        </p:nvSpPr>
        <p:spPr>
          <a:xfrm>
            <a:off x="315150" y="2019752"/>
            <a:ext cx="3418800" cy="2486100"/>
          </a:xfrm>
          <a:prstGeom prst="rect">
            <a:avLst/>
          </a:prstGeom>
          <a:no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br>
              <a:rPr lang="en" sz="1600">
                <a:solidFill>
                  <a:schemeClr val="dk1"/>
                </a:solidFill>
                <a:latin typeface="Consolas"/>
                <a:ea typeface="Consolas"/>
                <a:cs typeface="Consolas"/>
                <a:sym typeface="Consolas"/>
              </a:rPr>
            </a:br>
            <a:r>
              <a:rPr lang="en" sz="1600">
                <a:solidFill>
                  <a:schemeClr val="dk1"/>
                </a:solidFill>
                <a:latin typeface="Consolas"/>
                <a:ea typeface="Consolas"/>
                <a:cs typeface="Consolas"/>
                <a:sym typeface="Consolas"/>
              </a:rPr>
              <a:t>enum Pet { Dog, Cat, Fish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p:txBody>
      </p:sp>
      <p:pic>
        <p:nvPicPr>
          <p:cNvPr id="645" name="Google Shape;645;p116"/>
          <p:cNvPicPr preferRelativeResize="0"/>
          <p:nvPr/>
        </p:nvPicPr>
        <p:blipFill>
          <a:blip r:embed="rId3">
            <a:alphaModFix/>
          </a:blip>
          <a:stretch>
            <a:fillRect/>
          </a:stretch>
        </p:blipFill>
        <p:spPr>
          <a:xfrm>
            <a:off x="323000" y="2981145"/>
            <a:ext cx="2605600" cy="1179300"/>
          </a:xfrm>
          <a:prstGeom prst="rect">
            <a:avLst/>
          </a:prstGeom>
          <a:noFill/>
          <a:ln>
            <a:noFill/>
          </a:ln>
        </p:spPr>
      </p:pic>
      <p:cxnSp>
        <p:nvCxnSpPr>
          <p:cNvPr id="646" name="Google Shape;646;p116"/>
          <p:cNvCxnSpPr>
            <a:stCxn id="644" idx="3"/>
            <a:endCxn id="647" idx="1"/>
          </p:cNvCxnSpPr>
          <p:nvPr/>
        </p:nvCxnSpPr>
        <p:spPr>
          <a:xfrm>
            <a:off x="3733950" y="3262802"/>
            <a:ext cx="1601700" cy="0"/>
          </a:xfrm>
          <a:prstGeom prst="straightConnector1">
            <a:avLst/>
          </a:prstGeom>
          <a:noFill/>
          <a:ln cap="flat" cmpd="sng" w="28575">
            <a:solidFill>
              <a:srgbClr val="0070C0"/>
            </a:solidFill>
            <a:prstDash val="solid"/>
            <a:round/>
            <a:headEnd len="med" w="med" type="none"/>
            <a:tailEnd len="med" w="med" type="triangle"/>
          </a:ln>
        </p:spPr>
      </p:cxnSp>
      <p:sp>
        <p:nvSpPr>
          <p:cNvPr id="648" name="Google Shape;648;p116"/>
          <p:cNvSpPr txBox="1"/>
          <p:nvPr/>
        </p:nvSpPr>
        <p:spPr>
          <a:xfrm>
            <a:off x="3535938" y="2805880"/>
            <a:ext cx="20721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Generates</a:t>
            </a:r>
            <a:endParaRPr sz="1200"/>
          </a:p>
        </p:txBody>
      </p:sp>
      <p:grpSp>
        <p:nvGrpSpPr>
          <p:cNvPr id="649" name="Google Shape;649;p116"/>
          <p:cNvGrpSpPr/>
          <p:nvPr/>
        </p:nvGrpSpPr>
        <p:grpSpPr>
          <a:xfrm>
            <a:off x="5335675" y="1612050"/>
            <a:ext cx="3418800" cy="2893802"/>
            <a:chOff x="5335675" y="1612050"/>
            <a:chExt cx="3418800" cy="2893802"/>
          </a:xfrm>
        </p:grpSpPr>
        <p:sp>
          <p:nvSpPr>
            <p:cNvPr id="650" name="Google Shape;650;p116"/>
            <p:cNvSpPr/>
            <p:nvPr/>
          </p:nvSpPr>
          <p:spPr>
            <a:xfrm>
              <a:off x="5335675" y="1612050"/>
              <a:ext cx="3418800" cy="407700"/>
            </a:xfrm>
            <a:prstGeom prst="rect">
              <a:avLst/>
            </a:prstGeom>
            <a:solidFill>
              <a:srgbClr val="00B050"/>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600">
                  <a:solidFill>
                    <a:schemeClr val="lt1"/>
                  </a:solidFill>
                  <a:latin typeface="Tahoma"/>
                  <a:ea typeface="Tahoma"/>
                  <a:cs typeface="Tahoma"/>
                  <a:sym typeface="Tahoma"/>
                </a:rPr>
                <a:t>Output</a:t>
              </a:r>
              <a:endParaRPr sz="1600">
                <a:solidFill>
                  <a:schemeClr val="lt1"/>
                </a:solidFill>
                <a:latin typeface="Tahoma"/>
                <a:ea typeface="Tahoma"/>
                <a:cs typeface="Tahoma"/>
                <a:sym typeface="Tahoma"/>
              </a:endParaRPr>
            </a:p>
          </p:txBody>
        </p:sp>
        <p:sp>
          <p:nvSpPr>
            <p:cNvPr id="647" name="Google Shape;647;p116"/>
            <p:cNvSpPr txBox="1"/>
            <p:nvPr/>
          </p:nvSpPr>
          <p:spPr>
            <a:xfrm>
              <a:off x="5335675" y="2019752"/>
              <a:ext cx="3418800" cy="2486100"/>
            </a:xfrm>
            <a:prstGeom prst="rect">
              <a:avLst/>
            </a:prstGeom>
            <a:solidFill>
              <a:srgbClr val="F3F3F3"/>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1300">
                  <a:solidFill>
                    <a:schemeClr val="dk1"/>
                  </a:solidFill>
                  <a:latin typeface="Consolas"/>
                  <a:ea typeface="Consolas"/>
                  <a:cs typeface="Consolas"/>
                  <a:sym typeface="Consolas"/>
                </a:rPr>
                <a:t>var Pet;</a:t>
              </a:r>
              <a:endParaRPr sz="13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300">
                  <a:solidFill>
                    <a:schemeClr val="dk1"/>
                  </a:solidFill>
                  <a:latin typeface="Consolas"/>
                  <a:ea typeface="Consolas"/>
                  <a:cs typeface="Consolas"/>
                  <a:sym typeface="Consolas"/>
                </a:rPr>
                <a:t>(function (Pet) {</a:t>
              </a:r>
              <a:endParaRPr sz="13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300">
                  <a:solidFill>
                    <a:schemeClr val="dk1"/>
                  </a:solidFill>
                  <a:latin typeface="Consolas"/>
                  <a:ea typeface="Consolas"/>
                  <a:cs typeface="Consolas"/>
                  <a:sym typeface="Consolas"/>
                </a:rPr>
                <a:t>    Pet[Pet["Dog"] = 0] = "Dog";</a:t>
              </a:r>
              <a:endParaRPr sz="13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300">
                  <a:solidFill>
                    <a:schemeClr val="dk1"/>
                  </a:solidFill>
                  <a:latin typeface="Consolas"/>
                  <a:ea typeface="Consolas"/>
                  <a:cs typeface="Consolas"/>
                  <a:sym typeface="Consolas"/>
                </a:rPr>
                <a:t>    Pet[Pet["Cat"] = 1] = "Cat";</a:t>
              </a:r>
              <a:endParaRPr sz="13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300">
                  <a:solidFill>
                    <a:schemeClr val="dk1"/>
                  </a:solidFill>
                  <a:latin typeface="Consolas"/>
                  <a:ea typeface="Consolas"/>
                  <a:cs typeface="Consolas"/>
                  <a:sym typeface="Consolas"/>
                </a:rPr>
                <a:t>    Pet[Pet["Fish"] = 2] = "Fish";</a:t>
              </a:r>
              <a:endParaRPr sz="13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300">
                  <a:solidFill>
                    <a:schemeClr val="dk1"/>
                  </a:solidFill>
                  <a:latin typeface="Consolas"/>
                  <a:ea typeface="Consolas"/>
                  <a:cs typeface="Consolas"/>
                  <a:sym typeface="Consolas"/>
                </a:rPr>
                <a:t>})(Pet || (Pet = {}));</a:t>
              </a:r>
              <a:endParaRPr sz="13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3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300">
                  <a:solidFill>
                    <a:schemeClr val="dk1"/>
                  </a:solidFill>
                  <a:latin typeface="Consolas"/>
                  <a:ea typeface="Consolas"/>
                  <a:cs typeface="Consolas"/>
                  <a:sym typeface="Consolas"/>
                </a:rPr>
                <a:t>let myPet = Pet.Dog;</a:t>
              </a:r>
              <a:endParaRPr sz="13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11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Enums Flexibility</a:t>
            </a:r>
            <a:endParaRPr sz="3400"/>
          </a:p>
        </p:txBody>
      </p:sp>
      <p:sp>
        <p:nvSpPr>
          <p:cNvPr id="656" name="Google Shape;656;p117"/>
          <p:cNvSpPr/>
          <p:nvPr/>
        </p:nvSpPr>
        <p:spPr>
          <a:xfrm>
            <a:off x="2296108" y="1154850"/>
            <a:ext cx="4636200" cy="407700"/>
          </a:xfrm>
          <a:prstGeom prst="rect">
            <a:avLst/>
          </a:prstGeom>
          <a:solidFill>
            <a:srgbClr val="666666"/>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600">
                <a:solidFill>
                  <a:schemeClr val="lt1"/>
                </a:solidFill>
                <a:latin typeface="Tahoma"/>
                <a:ea typeface="Tahoma"/>
                <a:cs typeface="Tahoma"/>
                <a:sym typeface="Tahoma"/>
              </a:rPr>
              <a:t>Enums, Numbers, and Strings</a:t>
            </a:r>
            <a:endParaRPr sz="1600">
              <a:solidFill>
                <a:schemeClr val="lt1"/>
              </a:solidFill>
              <a:latin typeface="Tahoma"/>
              <a:ea typeface="Tahoma"/>
              <a:cs typeface="Tahoma"/>
              <a:sym typeface="Tahoma"/>
            </a:endParaRPr>
          </a:p>
        </p:txBody>
      </p:sp>
      <p:sp>
        <p:nvSpPr>
          <p:cNvPr id="657" name="Google Shape;657;p117"/>
          <p:cNvSpPr txBox="1"/>
          <p:nvPr/>
        </p:nvSpPr>
        <p:spPr>
          <a:xfrm>
            <a:off x="2296107" y="1562550"/>
            <a:ext cx="4636200" cy="3387000"/>
          </a:xfrm>
          <a:prstGeom prst="rect">
            <a:avLst/>
          </a:prstGeom>
          <a:solidFill>
            <a:srgbClr val="F3F3F3"/>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enum Pet { Dog, Cat, Fish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38761D"/>
                </a:solidFill>
                <a:latin typeface="Consolas"/>
                <a:ea typeface="Consolas"/>
                <a:cs typeface="Consolas"/>
                <a:sym typeface="Consolas"/>
              </a:rPr>
              <a:t>// Assigns a number</a:t>
            </a:r>
            <a:endParaRPr>
              <a:solidFill>
                <a:srgbClr val="38761D"/>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l</a:t>
            </a:r>
            <a:r>
              <a:rPr lang="en">
                <a:solidFill>
                  <a:schemeClr val="dk1"/>
                </a:solidFill>
                <a:latin typeface="Consolas"/>
                <a:ea typeface="Consolas"/>
                <a:cs typeface="Consolas"/>
                <a:sym typeface="Consolas"/>
              </a:rPr>
              <a:t>et myPet = Pet.Dog;</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console.log(myPet); </a:t>
            </a:r>
            <a:r>
              <a:rPr lang="en">
                <a:solidFill>
                  <a:srgbClr val="38761D"/>
                </a:solidFill>
                <a:latin typeface="Consolas"/>
                <a:ea typeface="Consolas"/>
                <a:cs typeface="Consolas"/>
                <a:sym typeface="Consolas"/>
              </a:rPr>
              <a:t>// 0</a:t>
            </a:r>
            <a:endParaRPr>
              <a:solidFill>
                <a:srgbClr val="38761D"/>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38761D"/>
                </a:solidFill>
                <a:latin typeface="Consolas"/>
                <a:ea typeface="Consolas"/>
                <a:cs typeface="Consolas"/>
                <a:sym typeface="Consolas"/>
              </a:rPr>
              <a:t>// Convert number to string</a:t>
            </a:r>
            <a:endParaRPr>
              <a:solidFill>
                <a:srgbClr val="38761D"/>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let petString = Pet[myPet];</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console.log(petString); </a:t>
            </a:r>
            <a:r>
              <a:rPr lang="en">
                <a:solidFill>
                  <a:srgbClr val="38761D"/>
                </a:solidFill>
                <a:latin typeface="Consolas"/>
                <a:ea typeface="Consolas"/>
                <a:cs typeface="Consolas"/>
                <a:sym typeface="Consolas"/>
              </a:rPr>
              <a:t>// "Dog"</a:t>
            </a:r>
            <a:endParaRPr>
              <a:solidFill>
                <a:srgbClr val="38761D"/>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38761D"/>
                </a:solidFill>
                <a:latin typeface="Consolas"/>
                <a:ea typeface="Consolas"/>
                <a:cs typeface="Consolas"/>
                <a:sym typeface="Consolas"/>
              </a:rPr>
              <a:t>// Convert string to number</a:t>
            </a:r>
            <a:endParaRPr>
              <a:solidFill>
                <a:srgbClr val="38761D"/>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let petNumber = Pet['Dog'];</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console.log(petNumber); </a:t>
            </a:r>
            <a:r>
              <a:rPr lang="en">
                <a:solidFill>
                  <a:srgbClr val="38761D"/>
                </a:solidFill>
                <a:latin typeface="Consolas"/>
                <a:ea typeface="Consolas"/>
                <a:cs typeface="Consolas"/>
                <a:sym typeface="Consolas"/>
              </a:rPr>
              <a:t>// 0</a:t>
            </a:r>
            <a:endParaRPr>
              <a:solidFill>
                <a:srgbClr val="38761D"/>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0" st="0"/>
                                            </p:txEl>
                                          </p:spTgt>
                                        </p:tgtEl>
                                        <p:attrNameLst>
                                          <p:attrName>style.visibility</p:attrName>
                                        </p:attrNameLst>
                                      </p:cBhvr>
                                      <p:to>
                                        <p:strVal val="visible"/>
                                      </p:to>
                                    </p:set>
                                    <p:animEffect filter="fade" transition="in">
                                      <p:cBhvr>
                                        <p:cTn dur="1000"/>
                                        <p:tgtEl>
                                          <p:spTgt spid="6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1" st="1"/>
                                            </p:txEl>
                                          </p:spTgt>
                                        </p:tgtEl>
                                        <p:attrNameLst>
                                          <p:attrName>style.visibility</p:attrName>
                                        </p:attrNameLst>
                                      </p:cBhvr>
                                      <p:to>
                                        <p:strVal val="visible"/>
                                      </p:to>
                                    </p:set>
                                    <p:animEffect filter="fade" transition="in">
                                      <p:cBhvr>
                                        <p:cTn dur="1000"/>
                                        <p:tgtEl>
                                          <p:spTgt spid="6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2" st="2"/>
                                            </p:txEl>
                                          </p:spTgt>
                                        </p:tgtEl>
                                        <p:attrNameLst>
                                          <p:attrName>style.visibility</p:attrName>
                                        </p:attrNameLst>
                                      </p:cBhvr>
                                      <p:to>
                                        <p:strVal val="visible"/>
                                      </p:to>
                                    </p:set>
                                    <p:animEffect filter="fade" transition="in">
                                      <p:cBhvr>
                                        <p:cTn dur="1000"/>
                                        <p:tgtEl>
                                          <p:spTgt spid="6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3" st="3"/>
                                            </p:txEl>
                                          </p:spTgt>
                                        </p:tgtEl>
                                        <p:attrNameLst>
                                          <p:attrName>style.visibility</p:attrName>
                                        </p:attrNameLst>
                                      </p:cBhvr>
                                      <p:to>
                                        <p:strVal val="visible"/>
                                      </p:to>
                                    </p:set>
                                    <p:animEffect filter="fade" transition="in">
                                      <p:cBhvr>
                                        <p:cTn dur="1000"/>
                                        <p:tgtEl>
                                          <p:spTgt spid="6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4" st="4"/>
                                            </p:txEl>
                                          </p:spTgt>
                                        </p:tgtEl>
                                        <p:attrNameLst>
                                          <p:attrName>style.visibility</p:attrName>
                                        </p:attrNameLst>
                                      </p:cBhvr>
                                      <p:to>
                                        <p:strVal val="visible"/>
                                      </p:to>
                                    </p:set>
                                    <p:animEffect filter="fade" transition="in">
                                      <p:cBhvr>
                                        <p:cTn dur="1000"/>
                                        <p:tgtEl>
                                          <p:spTgt spid="6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5" st="5"/>
                                            </p:txEl>
                                          </p:spTgt>
                                        </p:tgtEl>
                                        <p:attrNameLst>
                                          <p:attrName>style.visibility</p:attrName>
                                        </p:attrNameLst>
                                      </p:cBhvr>
                                      <p:to>
                                        <p:strVal val="visible"/>
                                      </p:to>
                                    </p:set>
                                    <p:animEffect filter="fade" transition="in">
                                      <p:cBhvr>
                                        <p:cTn dur="1000"/>
                                        <p:tgtEl>
                                          <p:spTgt spid="65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6" st="6"/>
                                            </p:txEl>
                                          </p:spTgt>
                                        </p:tgtEl>
                                        <p:attrNameLst>
                                          <p:attrName>style.visibility</p:attrName>
                                        </p:attrNameLst>
                                      </p:cBhvr>
                                      <p:to>
                                        <p:strVal val="visible"/>
                                      </p:to>
                                    </p:set>
                                    <p:animEffect filter="fade" transition="in">
                                      <p:cBhvr>
                                        <p:cTn dur="1000"/>
                                        <p:tgtEl>
                                          <p:spTgt spid="65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7" st="7"/>
                                            </p:txEl>
                                          </p:spTgt>
                                        </p:tgtEl>
                                        <p:attrNameLst>
                                          <p:attrName>style.visibility</p:attrName>
                                        </p:attrNameLst>
                                      </p:cBhvr>
                                      <p:to>
                                        <p:strVal val="visible"/>
                                      </p:to>
                                    </p:set>
                                    <p:animEffect filter="fade" transition="in">
                                      <p:cBhvr>
                                        <p:cTn dur="1000"/>
                                        <p:tgtEl>
                                          <p:spTgt spid="65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8" st="8"/>
                                            </p:txEl>
                                          </p:spTgt>
                                        </p:tgtEl>
                                        <p:attrNameLst>
                                          <p:attrName>style.visibility</p:attrName>
                                        </p:attrNameLst>
                                      </p:cBhvr>
                                      <p:to>
                                        <p:strVal val="visible"/>
                                      </p:to>
                                    </p:set>
                                    <p:animEffect filter="fade" transition="in">
                                      <p:cBhvr>
                                        <p:cTn dur="1000"/>
                                        <p:tgtEl>
                                          <p:spTgt spid="65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9" st="9"/>
                                            </p:txEl>
                                          </p:spTgt>
                                        </p:tgtEl>
                                        <p:attrNameLst>
                                          <p:attrName>style.visibility</p:attrName>
                                        </p:attrNameLst>
                                      </p:cBhvr>
                                      <p:to>
                                        <p:strVal val="visible"/>
                                      </p:to>
                                    </p:set>
                                    <p:animEffect filter="fade" transition="in">
                                      <p:cBhvr>
                                        <p:cTn dur="1000"/>
                                        <p:tgtEl>
                                          <p:spTgt spid="65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10" st="10"/>
                                            </p:txEl>
                                          </p:spTgt>
                                        </p:tgtEl>
                                        <p:attrNameLst>
                                          <p:attrName>style.visibility</p:attrName>
                                        </p:attrNameLst>
                                      </p:cBhvr>
                                      <p:to>
                                        <p:strVal val="visible"/>
                                      </p:to>
                                    </p:set>
                                    <p:animEffect filter="fade" transition="in">
                                      <p:cBhvr>
                                        <p:cTn dur="1000"/>
                                        <p:tgtEl>
                                          <p:spTgt spid="65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11" st="11"/>
                                            </p:txEl>
                                          </p:spTgt>
                                        </p:tgtEl>
                                        <p:attrNameLst>
                                          <p:attrName>style.visibility</p:attrName>
                                        </p:attrNameLst>
                                      </p:cBhvr>
                                      <p:to>
                                        <p:strVal val="visible"/>
                                      </p:to>
                                    </p:set>
                                    <p:animEffect filter="fade" transition="in">
                                      <p:cBhvr>
                                        <p:cTn dur="1000"/>
                                        <p:tgtEl>
                                          <p:spTgt spid="657">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12" st="12"/>
                                            </p:txEl>
                                          </p:spTgt>
                                        </p:tgtEl>
                                        <p:attrNameLst>
                                          <p:attrName>style.visibility</p:attrName>
                                        </p:attrNameLst>
                                      </p:cBhvr>
                                      <p:to>
                                        <p:strVal val="visible"/>
                                      </p:to>
                                    </p:set>
                                    <p:animEffect filter="fade" transition="in">
                                      <p:cBhvr>
                                        <p:cTn dur="1000"/>
                                        <p:tgtEl>
                                          <p:spTgt spid="657">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13" st="13"/>
                                            </p:txEl>
                                          </p:spTgt>
                                        </p:tgtEl>
                                        <p:attrNameLst>
                                          <p:attrName>style.visibility</p:attrName>
                                        </p:attrNameLst>
                                      </p:cBhvr>
                                      <p:to>
                                        <p:strVal val="visible"/>
                                      </p:to>
                                    </p:set>
                                    <p:animEffect filter="fade" transition="in">
                                      <p:cBhvr>
                                        <p:cTn dur="1000"/>
                                        <p:tgtEl>
                                          <p:spTgt spid="657">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14" st="14"/>
                                            </p:txEl>
                                          </p:spTgt>
                                        </p:tgtEl>
                                        <p:attrNameLst>
                                          <p:attrName>style.visibility</p:attrName>
                                        </p:attrNameLst>
                                      </p:cBhvr>
                                      <p:to>
                                        <p:strVal val="visible"/>
                                      </p:to>
                                    </p:set>
                                    <p:animEffect filter="fade" transition="in">
                                      <p:cBhvr>
                                        <p:cTn dur="1000"/>
                                        <p:tgtEl>
                                          <p:spTgt spid="657">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15" st="15"/>
                                            </p:txEl>
                                          </p:spTgt>
                                        </p:tgtEl>
                                        <p:attrNameLst>
                                          <p:attrName>style.visibility</p:attrName>
                                        </p:attrNameLst>
                                      </p:cBhvr>
                                      <p:to>
                                        <p:strVal val="visible"/>
                                      </p:to>
                                    </p:set>
                                    <p:animEffect filter="fade" transition="in">
                                      <p:cBhvr>
                                        <p:cTn dur="1000"/>
                                        <p:tgtEl>
                                          <p:spTgt spid="657">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16" st="16"/>
                                            </p:txEl>
                                          </p:spTgt>
                                        </p:tgtEl>
                                        <p:attrNameLst>
                                          <p:attrName>style.visibility</p:attrName>
                                        </p:attrNameLst>
                                      </p:cBhvr>
                                      <p:to>
                                        <p:strVal val="visible"/>
                                      </p:to>
                                    </p:set>
                                    <p:animEffect filter="fade" transition="in">
                                      <p:cBhvr>
                                        <p:cTn dur="1000"/>
                                        <p:tgtEl>
                                          <p:spTgt spid="657">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17" st="17"/>
                                            </p:txEl>
                                          </p:spTgt>
                                        </p:tgtEl>
                                        <p:attrNameLst>
                                          <p:attrName>style.visibility</p:attrName>
                                        </p:attrNameLst>
                                      </p:cBhvr>
                                      <p:to>
                                        <p:strVal val="visible"/>
                                      </p:to>
                                    </p:set>
                                    <p:animEffect filter="fade" transition="in">
                                      <p:cBhvr>
                                        <p:cTn dur="1000"/>
                                        <p:tgtEl>
                                          <p:spTgt spid="657">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18" st="18"/>
                                            </p:txEl>
                                          </p:spTgt>
                                        </p:tgtEl>
                                        <p:attrNameLst>
                                          <p:attrName>style.visibility</p:attrName>
                                        </p:attrNameLst>
                                      </p:cBhvr>
                                      <p:to>
                                        <p:strVal val="visible"/>
                                      </p:to>
                                    </p:set>
                                    <p:animEffect filter="fade" transition="in">
                                      <p:cBhvr>
                                        <p:cTn dur="1000"/>
                                        <p:tgtEl>
                                          <p:spTgt spid="657">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19" st="19"/>
                                            </p:txEl>
                                          </p:spTgt>
                                        </p:tgtEl>
                                        <p:attrNameLst>
                                          <p:attrName>style.visibility</p:attrName>
                                        </p:attrNameLst>
                                      </p:cBhvr>
                                      <p:to>
                                        <p:strVal val="visible"/>
                                      </p:to>
                                    </p:set>
                                    <p:animEffect filter="fade" transition="in">
                                      <p:cBhvr>
                                        <p:cTn dur="1000"/>
                                        <p:tgtEl>
                                          <p:spTgt spid="657">
                                            <p:txEl>
                                              <p:pRg end="19" st="1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11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Using const Enums</a:t>
            </a:r>
            <a:endParaRPr sz="3400"/>
          </a:p>
        </p:txBody>
      </p:sp>
      <p:sp>
        <p:nvSpPr>
          <p:cNvPr id="663" name="Google Shape;663;p118"/>
          <p:cNvSpPr/>
          <p:nvPr/>
        </p:nvSpPr>
        <p:spPr>
          <a:xfrm>
            <a:off x="258496" y="1612050"/>
            <a:ext cx="3602700" cy="407700"/>
          </a:xfrm>
          <a:prstGeom prst="rect">
            <a:avLst/>
          </a:prstGeom>
          <a:solidFill>
            <a:srgbClr val="666666"/>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600">
                <a:solidFill>
                  <a:schemeClr val="lt1"/>
                </a:solidFill>
                <a:latin typeface="Tahoma"/>
                <a:ea typeface="Tahoma"/>
                <a:cs typeface="Tahoma"/>
                <a:sym typeface="Tahoma"/>
              </a:rPr>
              <a:t>Creating and Using an Enum</a:t>
            </a:r>
            <a:endParaRPr sz="1600">
              <a:solidFill>
                <a:schemeClr val="lt1"/>
              </a:solidFill>
              <a:latin typeface="Tahoma"/>
              <a:ea typeface="Tahoma"/>
              <a:cs typeface="Tahoma"/>
              <a:sym typeface="Tahoma"/>
            </a:endParaRPr>
          </a:p>
        </p:txBody>
      </p:sp>
      <p:sp>
        <p:nvSpPr>
          <p:cNvPr id="664" name="Google Shape;664;p118"/>
          <p:cNvSpPr txBox="1"/>
          <p:nvPr/>
        </p:nvSpPr>
        <p:spPr>
          <a:xfrm>
            <a:off x="258496" y="2019752"/>
            <a:ext cx="3602700" cy="2486100"/>
          </a:xfrm>
          <a:prstGeom prst="rect">
            <a:avLst/>
          </a:prstGeom>
          <a:no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br>
              <a:rPr lang="en" sz="1600">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c</a:t>
            </a:r>
            <a:r>
              <a:rPr lang="en">
                <a:solidFill>
                  <a:schemeClr val="dk1"/>
                </a:solidFill>
                <a:latin typeface="Consolas"/>
                <a:ea typeface="Consolas"/>
                <a:cs typeface="Consolas"/>
                <a:sym typeface="Consolas"/>
              </a:rPr>
              <a:t>onst enum Pet { Dog, Cat, Fish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p:txBody>
      </p:sp>
      <p:pic>
        <p:nvPicPr>
          <p:cNvPr id="665" name="Google Shape;665;p118"/>
          <p:cNvPicPr preferRelativeResize="0"/>
          <p:nvPr/>
        </p:nvPicPr>
        <p:blipFill>
          <a:blip r:embed="rId3">
            <a:alphaModFix/>
          </a:blip>
          <a:stretch>
            <a:fillRect/>
          </a:stretch>
        </p:blipFill>
        <p:spPr>
          <a:xfrm>
            <a:off x="266346" y="2981145"/>
            <a:ext cx="2605600" cy="1179300"/>
          </a:xfrm>
          <a:prstGeom prst="rect">
            <a:avLst/>
          </a:prstGeom>
          <a:noFill/>
          <a:ln>
            <a:noFill/>
          </a:ln>
        </p:spPr>
      </p:pic>
      <p:cxnSp>
        <p:nvCxnSpPr>
          <p:cNvPr id="666" name="Google Shape;666;p118"/>
          <p:cNvCxnSpPr>
            <a:stCxn id="664" idx="3"/>
            <a:endCxn id="667" idx="1"/>
          </p:cNvCxnSpPr>
          <p:nvPr/>
        </p:nvCxnSpPr>
        <p:spPr>
          <a:xfrm>
            <a:off x="3861196" y="3262802"/>
            <a:ext cx="1417800" cy="0"/>
          </a:xfrm>
          <a:prstGeom prst="straightConnector1">
            <a:avLst/>
          </a:prstGeom>
          <a:noFill/>
          <a:ln cap="flat" cmpd="sng" w="28575">
            <a:solidFill>
              <a:srgbClr val="0070C0"/>
            </a:solidFill>
            <a:prstDash val="solid"/>
            <a:round/>
            <a:headEnd len="med" w="med" type="none"/>
            <a:tailEnd len="med" w="med" type="triangle"/>
          </a:ln>
        </p:spPr>
      </p:cxnSp>
      <p:sp>
        <p:nvSpPr>
          <p:cNvPr id="668" name="Google Shape;668;p118"/>
          <p:cNvSpPr txBox="1"/>
          <p:nvPr/>
        </p:nvSpPr>
        <p:spPr>
          <a:xfrm>
            <a:off x="3479283" y="2805880"/>
            <a:ext cx="20721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Generates</a:t>
            </a:r>
            <a:endParaRPr sz="1200"/>
          </a:p>
        </p:txBody>
      </p:sp>
      <p:grpSp>
        <p:nvGrpSpPr>
          <p:cNvPr id="669" name="Google Shape;669;p118"/>
          <p:cNvGrpSpPr/>
          <p:nvPr/>
        </p:nvGrpSpPr>
        <p:grpSpPr>
          <a:xfrm>
            <a:off x="5279021" y="1612050"/>
            <a:ext cx="3536700" cy="2893800"/>
            <a:chOff x="5335675" y="1612050"/>
            <a:chExt cx="3536700" cy="2893800"/>
          </a:xfrm>
        </p:grpSpPr>
        <p:sp>
          <p:nvSpPr>
            <p:cNvPr id="670" name="Google Shape;670;p118"/>
            <p:cNvSpPr/>
            <p:nvPr/>
          </p:nvSpPr>
          <p:spPr>
            <a:xfrm>
              <a:off x="5335675" y="1612050"/>
              <a:ext cx="3536700" cy="407700"/>
            </a:xfrm>
            <a:prstGeom prst="rect">
              <a:avLst/>
            </a:prstGeom>
            <a:solidFill>
              <a:srgbClr val="00B050"/>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600">
                  <a:solidFill>
                    <a:schemeClr val="lt1"/>
                  </a:solidFill>
                  <a:latin typeface="Tahoma"/>
                  <a:ea typeface="Tahoma"/>
                  <a:cs typeface="Tahoma"/>
                  <a:sym typeface="Tahoma"/>
                </a:rPr>
                <a:t>Output</a:t>
              </a:r>
              <a:endParaRPr sz="1600">
                <a:solidFill>
                  <a:schemeClr val="lt1"/>
                </a:solidFill>
                <a:latin typeface="Tahoma"/>
                <a:ea typeface="Tahoma"/>
                <a:cs typeface="Tahoma"/>
                <a:sym typeface="Tahoma"/>
              </a:endParaRPr>
            </a:p>
          </p:txBody>
        </p:sp>
        <p:sp>
          <p:nvSpPr>
            <p:cNvPr id="667" name="Google Shape;667;p118"/>
            <p:cNvSpPr txBox="1"/>
            <p:nvPr/>
          </p:nvSpPr>
          <p:spPr>
            <a:xfrm>
              <a:off x="5335675" y="2019750"/>
              <a:ext cx="3536700" cy="2486100"/>
            </a:xfrm>
            <a:prstGeom prst="rect">
              <a:avLst/>
            </a:prstGeom>
            <a:solidFill>
              <a:srgbClr val="F3F3F3"/>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br>
                <a:rPr lang="en" sz="1300">
                  <a:solidFill>
                    <a:schemeClr val="dk1"/>
                  </a:solidFill>
                  <a:latin typeface="Consolas"/>
                  <a:ea typeface="Consolas"/>
                  <a:cs typeface="Consolas"/>
                  <a:sym typeface="Consolas"/>
                </a:rPr>
              </a:br>
              <a:r>
                <a:rPr lang="en" sz="1500">
                  <a:solidFill>
                    <a:schemeClr val="dk1"/>
                  </a:solidFill>
                  <a:latin typeface="Consolas"/>
                  <a:ea typeface="Consolas"/>
                  <a:cs typeface="Consolas"/>
                  <a:sym typeface="Consolas"/>
                </a:rPr>
                <a:t>let myPet = 0 /* Dog */;</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p:txBody>
        </p:sp>
      </p:grpSp>
      <p:sp>
        <p:nvSpPr>
          <p:cNvPr id="671" name="Google Shape;671;p118"/>
          <p:cNvSpPr/>
          <p:nvPr/>
        </p:nvSpPr>
        <p:spPr>
          <a:xfrm>
            <a:off x="6447171" y="2821200"/>
            <a:ext cx="2021700" cy="475500"/>
          </a:xfrm>
          <a:prstGeom prst="wedgeRectCallout">
            <a:avLst>
              <a:gd fmla="val -35076" name="adj1"/>
              <a:gd fmla="val -101609" name="adj2"/>
            </a:avLst>
          </a:prstGeom>
          <a:solidFill>
            <a:srgbClr val="0070C0"/>
          </a:solidFill>
          <a:ln cap="flat" cmpd="sng" w="9525">
            <a:solidFill>
              <a:srgbClr val="66666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Tahoma"/>
                <a:ea typeface="Tahoma"/>
                <a:cs typeface="Tahoma"/>
                <a:sym typeface="Tahoma"/>
              </a:rPr>
              <a:t>No overhead or impact on bundle size!</a:t>
            </a:r>
            <a:endParaRPr>
              <a:solidFill>
                <a:schemeClr val="lt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11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Working with </a:t>
            </a:r>
            <a:r>
              <a:rPr lang="en" sz="3400"/>
              <a:t>String Literal Types</a:t>
            </a:r>
            <a:endParaRPr sz="3400"/>
          </a:p>
        </p:txBody>
      </p:sp>
      <p:sp>
        <p:nvSpPr>
          <p:cNvPr id="677" name="Google Shape;677;p119"/>
          <p:cNvSpPr/>
          <p:nvPr/>
        </p:nvSpPr>
        <p:spPr>
          <a:xfrm>
            <a:off x="2153700" y="1612050"/>
            <a:ext cx="4836600" cy="407700"/>
          </a:xfrm>
          <a:prstGeom prst="rect">
            <a:avLst/>
          </a:prstGeom>
          <a:solidFill>
            <a:srgbClr val="666666"/>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Creating a String Literal Type</a:t>
            </a:r>
            <a:endParaRPr sz="1800">
              <a:solidFill>
                <a:schemeClr val="lt1"/>
              </a:solidFill>
              <a:latin typeface="Tahoma"/>
              <a:ea typeface="Tahoma"/>
              <a:cs typeface="Tahoma"/>
              <a:sym typeface="Tahoma"/>
            </a:endParaRPr>
          </a:p>
        </p:txBody>
      </p:sp>
      <p:sp>
        <p:nvSpPr>
          <p:cNvPr id="678" name="Google Shape;678;p119"/>
          <p:cNvSpPr txBox="1"/>
          <p:nvPr/>
        </p:nvSpPr>
        <p:spPr>
          <a:xfrm>
            <a:off x="2153700" y="2019752"/>
            <a:ext cx="4836600" cy="2486100"/>
          </a:xfrm>
          <a:prstGeom prst="rect">
            <a:avLst/>
          </a:prstGeom>
          <a:solidFill>
            <a:srgbClr val="F3F3F3"/>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type Pet = 'dog' | 'cat' | 'fish';</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let myPet: Pet;</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myPet = </a:t>
            </a:r>
            <a:r>
              <a:rPr lang="en" sz="1600">
                <a:solidFill>
                  <a:schemeClr val="dk1"/>
                </a:solidFill>
                <a:latin typeface="Consolas"/>
                <a:ea typeface="Consolas"/>
                <a:cs typeface="Consolas"/>
                <a:sym typeface="Consolas"/>
              </a:rPr>
              <a:t>'dog'</a:t>
            </a:r>
            <a:r>
              <a:rPr lang="en"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chemeClr val="dk1"/>
                </a:solidFill>
                <a:latin typeface="Consolas"/>
                <a:ea typeface="Consolas"/>
                <a:cs typeface="Consolas"/>
                <a:sym typeface="Consolas"/>
              </a:rPr>
              <a:t>myPet = 'bird'; </a:t>
            </a:r>
            <a:r>
              <a:rPr lang="en" sz="1600">
                <a:solidFill>
                  <a:srgbClr val="38761D"/>
                </a:solidFill>
                <a:latin typeface="Consolas"/>
                <a:ea typeface="Consolas"/>
                <a:cs typeface="Consolas"/>
                <a:sym typeface="Consolas"/>
              </a:rPr>
              <a:t>// invalid</a:t>
            </a:r>
            <a:endParaRPr sz="1600">
              <a:solidFill>
                <a:srgbClr val="38761D"/>
              </a:solidFill>
              <a:latin typeface="Consolas"/>
              <a:ea typeface="Consolas"/>
              <a:cs typeface="Consolas"/>
              <a:sym typeface="Consolas"/>
            </a:endParaRPr>
          </a:p>
          <a:p>
            <a:pPr indent="0" lvl="0" marL="0" rtl="0" algn="l">
              <a:lnSpc>
                <a:spcPct val="115000"/>
              </a:lnSpc>
              <a:spcBef>
                <a:spcPts val="0"/>
              </a:spcBef>
              <a:spcAft>
                <a:spcPts val="0"/>
              </a:spcAft>
              <a:buNone/>
            </a:pPr>
            <a:r>
              <a:rPr lang="en" sz="1600">
                <a:latin typeface="Consolas"/>
                <a:ea typeface="Consolas"/>
                <a:cs typeface="Consolas"/>
                <a:sym typeface="Consolas"/>
              </a:rPr>
              <a:t>myPet = 'Cat'; </a:t>
            </a:r>
            <a:r>
              <a:rPr lang="en" sz="1600">
                <a:solidFill>
                  <a:srgbClr val="38761D"/>
                </a:solidFill>
                <a:latin typeface="Consolas"/>
                <a:ea typeface="Consolas"/>
                <a:cs typeface="Consolas"/>
                <a:sym typeface="Consolas"/>
              </a:rPr>
              <a:t>// invalid</a:t>
            </a:r>
            <a:endParaRPr sz="1600">
              <a:solidFill>
                <a:srgbClr val="38761D"/>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xEl>
                                              <p:pRg end="0" st="0"/>
                                            </p:txEl>
                                          </p:spTgt>
                                        </p:tgtEl>
                                        <p:attrNameLst>
                                          <p:attrName>style.visibility</p:attrName>
                                        </p:attrNameLst>
                                      </p:cBhvr>
                                      <p:to>
                                        <p:strVal val="visible"/>
                                      </p:to>
                                    </p:set>
                                    <p:animEffect filter="fade" transition="in">
                                      <p:cBhvr>
                                        <p:cTn dur="1000"/>
                                        <p:tgtEl>
                                          <p:spTgt spid="6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xEl>
                                              <p:pRg end="1" st="1"/>
                                            </p:txEl>
                                          </p:spTgt>
                                        </p:tgtEl>
                                        <p:attrNameLst>
                                          <p:attrName>style.visibility</p:attrName>
                                        </p:attrNameLst>
                                      </p:cBhvr>
                                      <p:to>
                                        <p:strVal val="visible"/>
                                      </p:to>
                                    </p:set>
                                    <p:animEffect filter="fade" transition="in">
                                      <p:cBhvr>
                                        <p:cTn dur="1000"/>
                                        <p:tgtEl>
                                          <p:spTgt spid="6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xEl>
                                              <p:pRg end="2" st="2"/>
                                            </p:txEl>
                                          </p:spTgt>
                                        </p:tgtEl>
                                        <p:attrNameLst>
                                          <p:attrName>style.visibility</p:attrName>
                                        </p:attrNameLst>
                                      </p:cBhvr>
                                      <p:to>
                                        <p:strVal val="visible"/>
                                      </p:to>
                                    </p:set>
                                    <p:animEffect filter="fade" transition="in">
                                      <p:cBhvr>
                                        <p:cTn dur="1000"/>
                                        <p:tgtEl>
                                          <p:spTgt spid="6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xEl>
                                              <p:pRg end="3" st="3"/>
                                            </p:txEl>
                                          </p:spTgt>
                                        </p:tgtEl>
                                        <p:attrNameLst>
                                          <p:attrName>style.visibility</p:attrName>
                                        </p:attrNameLst>
                                      </p:cBhvr>
                                      <p:to>
                                        <p:strVal val="visible"/>
                                      </p:to>
                                    </p:set>
                                    <p:animEffect filter="fade" transition="in">
                                      <p:cBhvr>
                                        <p:cTn dur="1000"/>
                                        <p:tgtEl>
                                          <p:spTgt spid="6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xEl>
                                              <p:pRg end="4" st="4"/>
                                            </p:txEl>
                                          </p:spTgt>
                                        </p:tgtEl>
                                        <p:attrNameLst>
                                          <p:attrName>style.visibility</p:attrName>
                                        </p:attrNameLst>
                                      </p:cBhvr>
                                      <p:to>
                                        <p:strVal val="visible"/>
                                      </p:to>
                                    </p:set>
                                    <p:animEffect filter="fade" transition="in">
                                      <p:cBhvr>
                                        <p:cTn dur="1000"/>
                                        <p:tgtEl>
                                          <p:spTgt spid="6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xEl>
                                              <p:pRg end="5" st="5"/>
                                            </p:txEl>
                                          </p:spTgt>
                                        </p:tgtEl>
                                        <p:attrNameLst>
                                          <p:attrName>style.visibility</p:attrName>
                                        </p:attrNameLst>
                                      </p:cBhvr>
                                      <p:to>
                                        <p:strVal val="visible"/>
                                      </p:to>
                                    </p:set>
                                    <p:animEffect filter="fade" transition="in">
                                      <p:cBhvr>
                                        <p:cTn dur="1000"/>
                                        <p:tgtEl>
                                          <p:spTgt spid="67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xEl>
                                              <p:pRg end="6" st="6"/>
                                            </p:txEl>
                                          </p:spTgt>
                                        </p:tgtEl>
                                        <p:attrNameLst>
                                          <p:attrName>style.visibility</p:attrName>
                                        </p:attrNameLst>
                                      </p:cBhvr>
                                      <p:to>
                                        <p:strVal val="visible"/>
                                      </p:to>
                                    </p:set>
                                    <p:animEffect filter="fade" transition="in">
                                      <p:cBhvr>
                                        <p:cTn dur="1000"/>
                                        <p:tgtEl>
                                          <p:spTgt spid="67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xEl>
                                              <p:pRg end="7" st="7"/>
                                            </p:txEl>
                                          </p:spTgt>
                                        </p:tgtEl>
                                        <p:attrNameLst>
                                          <p:attrName>style.visibility</p:attrName>
                                        </p:attrNameLst>
                                      </p:cBhvr>
                                      <p:to>
                                        <p:strVal val="visible"/>
                                      </p:to>
                                    </p:set>
                                    <p:animEffect filter="fade" transition="in">
                                      <p:cBhvr>
                                        <p:cTn dur="1000"/>
                                        <p:tgtEl>
                                          <p:spTgt spid="67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xEl>
                                              <p:pRg end="8" st="8"/>
                                            </p:txEl>
                                          </p:spTgt>
                                        </p:tgtEl>
                                        <p:attrNameLst>
                                          <p:attrName>style.visibility</p:attrName>
                                        </p:attrNameLst>
                                      </p:cBhvr>
                                      <p:to>
                                        <p:strVal val="visible"/>
                                      </p:to>
                                    </p:set>
                                    <p:animEffect filter="fade" transition="in">
                                      <p:cBhvr>
                                        <p:cTn dur="1000"/>
                                        <p:tgtEl>
                                          <p:spTgt spid="67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xEl>
                                              <p:pRg end="9" st="9"/>
                                            </p:txEl>
                                          </p:spTgt>
                                        </p:tgtEl>
                                        <p:attrNameLst>
                                          <p:attrName>style.visibility</p:attrName>
                                        </p:attrNameLst>
                                      </p:cBhvr>
                                      <p:to>
                                        <p:strVal val="visible"/>
                                      </p:to>
                                    </p:set>
                                    <p:animEffect filter="fade" transition="in">
                                      <p:cBhvr>
                                        <p:cTn dur="1000"/>
                                        <p:tgtEl>
                                          <p:spTgt spid="678">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12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Using </a:t>
            </a:r>
            <a:r>
              <a:rPr lang="en" sz="3400"/>
              <a:t>Readonly&lt;T&gt;</a:t>
            </a:r>
            <a:endParaRPr sz="3400"/>
          </a:p>
        </p:txBody>
      </p:sp>
      <p:grpSp>
        <p:nvGrpSpPr>
          <p:cNvPr id="684" name="Google Shape;684;p120"/>
          <p:cNvGrpSpPr/>
          <p:nvPr/>
        </p:nvGrpSpPr>
        <p:grpSpPr>
          <a:xfrm>
            <a:off x="3928300" y="1244275"/>
            <a:ext cx="4836605" cy="3742809"/>
            <a:chOff x="3928300" y="1244275"/>
            <a:chExt cx="4836605" cy="3742809"/>
          </a:xfrm>
        </p:grpSpPr>
        <p:sp>
          <p:nvSpPr>
            <p:cNvPr id="685" name="Google Shape;685;p120"/>
            <p:cNvSpPr/>
            <p:nvPr/>
          </p:nvSpPr>
          <p:spPr>
            <a:xfrm>
              <a:off x="3928300" y="1244275"/>
              <a:ext cx="4836600" cy="407700"/>
            </a:xfrm>
            <a:prstGeom prst="rect">
              <a:avLst/>
            </a:prstGeom>
            <a:solidFill>
              <a:srgbClr val="00B050"/>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Using Readonly&lt;T&gt;</a:t>
              </a:r>
              <a:endParaRPr sz="1800">
                <a:solidFill>
                  <a:schemeClr val="lt1"/>
                </a:solidFill>
                <a:latin typeface="Tahoma"/>
                <a:ea typeface="Tahoma"/>
                <a:cs typeface="Tahoma"/>
                <a:sym typeface="Tahoma"/>
              </a:endParaRPr>
            </a:p>
          </p:txBody>
        </p:sp>
        <p:sp>
          <p:nvSpPr>
            <p:cNvPr id="686" name="Google Shape;686;p120"/>
            <p:cNvSpPr txBox="1"/>
            <p:nvPr/>
          </p:nvSpPr>
          <p:spPr>
            <a:xfrm>
              <a:off x="3928305" y="1651984"/>
              <a:ext cx="4836600" cy="3335100"/>
            </a:xfrm>
            <a:prstGeom prst="rect">
              <a:avLst/>
            </a:prstGeom>
            <a:solidFill>
              <a:srgbClr val="F3F3F3"/>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Consolas"/>
                  <a:ea typeface="Consolas"/>
                  <a:cs typeface="Consolas"/>
                  <a:sym typeface="Consolas"/>
                </a:rPr>
                <a:t>getUserSettings() : </a:t>
              </a:r>
              <a:r>
                <a:rPr b="1" lang="en" sz="1500">
                  <a:solidFill>
                    <a:schemeClr val="dk1"/>
                  </a:solidFill>
                  <a:latin typeface="Consolas"/>
                  <a:ea typeface="Consolas"/>
                  <a:cs typeface="Consolas"/>
                  <a:sym typeface="Consolas"/>
                </a:rPr>
                <a:t>ReadOnly&lt;Settings&gt;</a:t>
              </a:r>
              <a:r>
                <a:rPr lang="en" sz="1500">
                  <a:solidFill>
                    <a:schemeClr val="dk1"/>
                  </a:solidFill>
                  <a:latin typeface="Consolas"/>
                  <a:ea typeface="Consolas"/>
                  <a:cs typeface="Consolas"/>
                  <a:sym typeface="Consolas"/>
                </a:rPr>
                <a:t> {</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Consolas"/>
                  <a:ea typeface="Consolas"/>
                  <a:cs typeface="Consolas"/>
                  <a:sym typeface="Consolas"/>
                </a:rPr>
                <a:t>  </a:t>
              </a:r>
              <a:r>
                <a:rPr lang="en" sz="1500">
                  <a:solidFill>
                    <a:schemeClr val="dk1"/>
                  </a:solidFill>
                  <a:latin typeface="Consolas"/>
                  <a:ea typeface="Consolas"/>
                  <a:cs typeface="Consolas"/>
                  <a:sym typeface="Consolas"/>
                </a:rPr>
                <a:t>r</a:t>
              </a:r>
              <a:r>
                <a:rPr lang="en" sz="1500">
                  <a:solidFill>
                    <a:schemeClr val="dk1"/>
                  </a:solidFill>
                  <a:latin typeface="Consolas"/>
                  <a:ea typeface="Consolas"/>
                  <a:cs typeface="Consolas"/>
                  <a:sym typeface="Consolas"/>
                </a:rPr>
                <a:t>eturn { theme: 'Dark', sidebar: 'left' };</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Consolas"/>
                  <a:ea typeface="Consolas"/>
                  <a:cs typeface="Consolas"/>
                  <a:sym typeface="Consolas"/>
                </a:rPr>
                <a:t>}</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Consolas"/>
                  <a:ea typeface="Consolas"/>
                  <a:cs typeface="Consolas"/>
                  <a:sym typeface="Consolas"/>
                </a:rPr>
                <a:t>… </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p:txBody>
        </p:sp>
      </p:grpSp>
      <p:sp>
        <p:nvSpPr>
          <p:cNvPr id="687" name="Google Shape;687;p120"/>
          <p:cNvSpPr/>
          <p:nvPr/>
        </p:nvSpPr>
        <p:spPr>
          <a:xfrm>
            <a:off x="300799" y="1244275"/>
            <a:ext cx="3182400" cy="407700"/>
          </a:xfrm>
          <a:prstGeom prst="rect">
            <a:avLst/>
          </a:prstGeom>
          <a:solidFill>
            <a:srgbClr val="666666"/>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Interface</a:t>
            </a:r>
            <a:endParaRPr sz="1800">
              <a:solidFill>
                <a:schemeClr val="lt1"/>
              </a:solidFill>
              <a:latin typeface="Tahoma"/>
              <a:ea typeface="Tahoma"/>
              <a:cs typeface="Tahoma"/>
              <a:sym typeface="Tahoma"/>
            </a:endParaRPr>
          </a:p>
        </p:txBody>
      </p:sp>
      <p:sp>
        <p:nvSpPr>
          <p:cNvPr id="688" name="Google Shape;688;p120"/>
          <p:cNvSpPr txBox="1"/>
          <p:nvPr/>
        </p:nvSpPr>
        <p:spPr>
          <a:xfrm>
            <a:off x="300800" y="1651981"/>
            <a:ext cx="3182400" cy="1201800"/>
          </a:xfrm>
          <a:prstGeom prst="rect">
            <a:avLst/>
          </a:prstGeom>
          <a:solidFill>
            <a:srgbClr val="EFEFEF"/>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1500">
                <a:solidFill>
                  <a:schemeClr val="dk1"/>
                </a:solidFill>
                <a:latin typeface="Consolas"/>
                <a:ea typeface="Consolas"/>
                <a:cs typeface="Consolas"/>
                <a:sym typeface="Consolas"/>
              </a:rPr>
              <a:t>export </a:t>
            </a:r>
            <a:r>
              <a:rPr lang="en" sz="1500">
                <a:solidFill>
                  <a:srgbClr val="0070C0"/>
                </a:solidFill>
                <a:latin typeface="Consolas"/>
                <a:ea typeface="Consolas"/>
                <a:cs typeface="Consolas"/>
                <a:sym typeface="Consolas"/>
              </a:rPr>
              <a:t>interface Settings</a:t>
            </a:r>
            <a:r>
              <a:rPr lang="en" sz="1500">
                <a:solidFill>
                  <a:schemeClr val="dk1"/>
                </a:solidFill>
                <a:latin typeface="Consolas"/>
                <a:ea typeface="Consolas"/>
                <a:cs typeface="Consolas"/>
                <a:sym typeface="Consolas"/>
              </a:rPr>
              <a:t> {</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500">
                <a:solidFill>
                  <a:schemeClr val="dk1"/>
                </a:solidFill>
                <a:latin typeface="Consolas"/>
                <a:ea typeface="Consolas"/>
                <a:cs typeface="Consolas"/>
                <a:sym typeface="Consolas"/>
              </a:rPr>
              <a:t>    theme: string;</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500">
                <a:solidFill>
                  <a:schemeClr val="dk1"/>
                </a:solidFill>
                <a:latin typeface="Consolas"/>
                <a:ea typeface="Consolas"/>
                <a:cs typeface="Consolas"/>
                <a:sym typeface="Consolas"/>
              </a:rPr>
              <a:t>    sidebar: string;</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500">
                <a:solidFill>
                  <a:schemeClr val="dk1"/>
                </a:solidFill>
                <a:latin typeface="Consolas"/>
                <a:ea typeface="Consolas"/>
                <a:cs typeface="Consolas"/>
                <a:sym typeface="Consolas"/>
              </a:rPr>
              <a:t>}</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p:txBody>
      </p:sp>
      <p:sp>
        <p:nvSpPr>
          <p:cNvPr id="689" name="Google Shape;689;p120"/>
          <p:cNvSpPr/>
          <p:nvPr/>
        </p:nvSpPr>
        <p:spPr>
          <a:xfrm>
            <a:off x="1105925" y="4248975"/>
            <a:ext cx="2562900" cy="475500"/>
          </a:xfrm>
          <a:prstGeom prst="wedgeRectCallout">
            <a:avLst>
              <a:gd fmla="val 66008" name="adj1"/>
              <a:gd fmla="val -11851" name="adj2"/>
            </a:avLst>
          </a:prstGeom>
          <a:solidFill>
            <a:srgbClr val="0070C0"/>
          </a:solidFill>
          <a:ln cap="flat" cmpd="sng" w="9525">
            <a:solidFill>
              <a:srgbClr val="66666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Tahoma"/>
                <a:ea typeface="Tahoma"/>
                <a:cs typeface="Tahoma"/>
                <a:sym typeface="Tahoma"/>
              </a:rPr>
              <a:t>Will error since settings has been marked as readonly</a:t>
            </a:r>
            <a:endParaRPr sz="1100"/>
          </a:p>
        </p:txBody>
      </p:sp>
      <p:sp>
        <p:nvSpPr>
          <p:cNvPr id="690" name="Google Shape;690;p120"/>
          <p:cNvSpPr txBox="1"/>
          <p:nvPr/>
        </p:nvSpPr>
        <p:spPr>
          <a:xfrm>
            <a:off x="3909123" y="3163875"/>
            <a:ext cx="4715400" cy="150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latin typeface="Consolas"/>
                <a:ea typeface="Consolas"/>
                <a:cs typeface="Consolas"/>
                <a:sym typeface="Consolas"/>
              </a:rPr>
              <a:t>init</a:t>
            </a:r>
            <a:r>
              <a:rPr lang="en" sz="1500">
                <a:solidFill>
                  <a:schemeClr val="dk1"/>
                </a:solidFill>
                <a:latin typeface="Consolas"/>
                <a:ea typeface="Consolas"/>
                <a:cs typeface="Consolas"/>
                <a:sym typeface="Consolas"/>
              </a:rPr>
              <a:t>() {</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500">
                <a:solidFill>
                  <a:schemeClr val="dk1"/>
                </a:solidFill>
                <a:latin typeface="Consolas"/>
                <a:ea typeface="Consolas"/>
                <a:cs typeface="Consolas"/>
                <a:sym typeface="Consolas"/>
              </a:rPr>
              <a:t>  // retrieve user settings</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500">
                <a:solidFill>
                  <a:schemeClr val="dk1"/>
                </a:solidFill>
                <a:latin typeface="Consolas"/>
                <a:ea typeface="Consolas"/>
                <a:cs typeface="Consolas"/>
                <a:sym typeface="Consolas"/>
              </a:rPr>
              <a:t>  let settings = </a:t>
            </a:r>
            <a:br>
              <a:rPr lang="en" sz="1500">
                <a:solidFill>
                  <a:schemeClr val="dk1"/>
                </a:solidFill>
                <a:latin typeface="Consolas"/>
                <a:ea typeface="Consolas"/>
                <a:cs typeface="Consolas"/>
                <a:sym typeface="Consolas"/>
              </a:rPr>
            </a:br>
            <a:r>
              <a:rPr lang="en" sz="1500">
                <a:solidFill>
                  <a:schemeClr val="dk1"/>
                </a:solidFill>
                <a:latin typeface="Consolas"/>
                <a:ea typeface="Consolas"/>
                <a:cs typeface="Consolas"/>
                <a:sym typeface="Consolas"/>
              </a:rPr>
              <a:t>    this.service.getUserSettings();</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500">
                <a:solidFill>
                  <a:schemeClr val="dk1"/>
                </a:solidFill>
                <a:latin typeface="Consolas"/>
                <a:ea typeface="Consolas"/>
                <a:cs typeface="Consolas"/>
                <a:sym typeface="Consolas"/>
              </a:rPr>
              <a:t>  </a:t>
            </a:r>
            <a:r>
              <a:rPr b="1" lang="en" sz="1500">
                <a:solidFill>
                  <a:schemeClr val="dk1"/>
                </a:solidFill>
                <a:latin typeface="Consolas"/>
                <a:ea typeface="Consolas"/>
                <a:cs typeface="Consolas"/>
                <a:sym typeface="Consolas"/>
              </a:rPr>
              <a:t>settings.theme = Theme.Dark;</a:t>
            </a:r>
            <a:endParaRPr b="1"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500">
                <a:solidFill>
                  <a:schemeClr val="dk1"/>
                </a:solidFill>
                <a:latin typeface="Consolas"/>
                <a:ea typeface="Consolas"/>
                <a:cs typeface="Consolas"/>
                <a:sym typeface="Consolas"/>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000"/>
                                        <p:tgtEl>
                                          <p:spTgt spid="6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12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Using Partial&lt;T&gt;</a:t>
            </a:r>
            <a:endParaRPr sz="3400"/>
          </a:p>
        </p:txBody>
      </p:sp>
      <p:grpSp>
        <p:nvGrpSpPr>
          <p:cNvPr id="696" name="Google Shape;696;p121"/>
          <p:cNvGrpSpPr/>
          <p:nvPr/>
        </p:nvGrpSpPr>
        <p:grpSpPr>
          <a:xfrm>
            <a:off x="3928300" y="1244275"/>
            <a:ext cx="4836605" cy="3742809"/>
            <a:chOff x="3928300" y="1244275"/>
            <a:chExt cx="4836605" cy="3742809"/>
          </a:xfrm>
        </p:grpSpPr>
        <p:sp>
          <p:nvSpPr>
            <p:cNvPr id="697" name="Google Shape;697;p121"/>
            <p:cNvSpPr/>
            <p:nvPr/>
          </p:nvSpPr>
          <p:spPr>
            <a:xfrm>
              <a:off x="3928300" y="1244275"/>
              <a:ext cx="4836600" cy="407700"/>
            </a:xfrm>
            <a:prstGeom prst="rect">
              <a:avLst/>
            </a:prstGeom>
            <a:solidFill>
              <a:srgbClr val="00B050"/>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Using Partial&lt;T&gt;</a:t>
              </a:r>
              <a:endParaRPr sz="1800">
                <a:solidFill>
                  <a:schemeClr val="lt1"/>
                </a:solidFill>
                <a:latin typeface="Tahoma"/>
                <a:ea typeface="Tahoma"/>
                <a:cs typeface="Tahoma"/>
                <a:sym typeface="Tahoma"/>
              </a:endParaRPr>
            </a:p>
          </p:txBody>
        </p:sp>
        <p:sp>
          <p:nvSpPr>
            <p:cNvPr id="698" name="Google Shape;698;p121"/>
            <p:cNvSpPr txBox="1"/>
            <p:nvPr/>
          </p:nvSpPr>
          <p:spPr>
            <a:xfrm>
              <a:off x="3928305" y="1651984"/>
              <a:ext cx="4836600" cy="3335100"/>
            </a:xfrm>
            <a:prstGeom prst="rect">
              <a:avLst/>
            </a:prstGeom>
            <a:solidFill>
              <a:srgbClr val="F3F3F3"/>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Consolas"/>
                  <a:ea typeface="Consolas"/>
                  <a:cs typeface="Consolas"/>
                  <a:sym typeface="Consolas"/>
                </a:rPr>
                <a:t>updateCustomer(cust: </a:t>
              </a:r>
              <a:r>
                <a:rPr b="1" lang="en" sz="1500">
                  <a:solidFill>
                    <a:schemeClr val="dk1"/>
                  </a:solidFill>
                  <a:latin typeface="Consolas"/>
                  <a:ea typeface="Consolas"/>
                  <a:cs typeface="Consolas"/>
                  <a:sym typeface="Consolas"/>
                </a:rPr>
                <a:t>Partial&lt;Customer&gt;</a:t>
              </a:r>
              <a:r>
                <a:rPr lang="en" sz="1500">
                  <a:solidFill>
                    <a:schemeClr val="dk1"/>
                  </a:solidFill>
                  <a:latin typeface="Consolas"/>
                  <a:ea typeface="Consolas"/>
                  <a:cs typeface="Consolas"/>
                  <a:sym typeface="Consolas"/>
                </a:rPr>
                <a:t>) : </a:t>
              </a:r>
              <a:br>
                <a:rPr lang="en" sz="1500">
                  <a:solidFill>
                    <a:schemeClr val="dk1"/>
                  </a:solidFill>
                  <a:latin typeface="Consolas"/>
                  <a:ea typeface="Consolas"/>
                  <a:cs typeface="Consolas"/>
                  <a:sym typeface="Consolas"/>
                </a:rPr>
              </a:br>
              <a:r>
                <a:rPr lang="en" sz="1500">
                  <a:solidFill>
                    <a:schemeClr val="dk1"/>
                  </a:solidFill>
                  <a:latin typeface="Consolas"/>
                  <a:ea typeface="Consolas"/>
                  <a:cs typeface="Consolas"/>
                  <a:sym typeface="Consolas"/>
                </a:rPr>
                <a:t> Observable&lt;boolean&gt; {</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Consolas"/>
                  <a:ea typeface="Consolas"/>
                  <a:cs typeface="Consolas"/>
                  <a:sym typeface="Consolas"/>
                </a:rPr>
                <a:t>  // perform update</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Consolas"/>
                  <a:ea typeface="Consolas"/>
                  <a:cs typeface="Consolas"/>
                  <a:sym typeface="Consolas"/>
                </a:rPr>
                <a:t>  return of(true);</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Consolas"/>
                  <a:ea typeface="Consolas"/>
                  <a:cs typeface="Consolas"/>
                  <a:sym typeface="Consolas"/>
                </a:rPr>
                <a:t>}</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Consolas"/>
                  <a:ea typeface="Consolas"/>
                  <a:cs typeface="Consolas"/>
                  <a:sym typeface="Consolas"/>
                </a:rPr>
                <a:t>… </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br>
                <a:rPr lang="en" sz="1500">
                  <a:solidFill>
                    <a:schemeClr val="dk1"/>
                  </a:solidFill>
                  <a:latin typeface="Consolas"/>
                  <a:ea typeface="Consolas"/>
                  <a:cs typeface="Consolas"/>
                  <a:sym typeface="Consolas"/>
                </a:rPr>
              </a:b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p:txBody>
        </p:sp>
      </p:grpSp>
      <p:sp>
        <p:nvSpPr>
          <p:cNvPr id="699" name="Google Shape;699;p121"/>
          <p:cNvSpPr/>
          <p:nvPr/>
        </p:nvSpPr>
        <p:spPr>
          <a:xfrm>
            <a:off x="300799" y="1244275"/>
            <a:ext cx="3182400" cy="407700"/>
          </a:xfrm>
          <a:prstGeom prst="rect">
            <a:avLst/>
          </a:prstGeom>
          <a:solidFill>
            <a:srgbClr val="666666"/>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Interface</a:t>
            </a:r>
            <a:endParaRPr sz="1800">
              <a:solidFill>
                <a:schemeClr val="lt1"/>
              </a:solidFill>
              <a:latin typeface="Tahoma"/>
              <a:ea typeface="Tahoma"/>
              <a:cs typeface="Tahoma"/>
              <a:sym typeface="Tahoma"/>
            </a:endParaRPr>
          </a:p>
        </p:txBody>
      </p:sp>
      <p:sp>
        <p:nvSpPr>
          <p:cNvPr id="700" name="Google Shape;700;p121"/>
          <p:cNvSpPr txBox="1"/>
          <p:nvPr/>
        </p:nvSpPr>
        <p:spPr>
          <a:xfrm>
            <a:off x="300800" y="1651980"/>
            <a:ext cx="3182400" cy="1560300"/>
          </a:xfrm>
          <a:prstGeom prst="rect">
            <a:avLst/>
          </a:prstGeom>
          <a:solidFill>
            <a:srgbClr val="EFEFEF"/>
          </a:solid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Consolas"/>
                <a:ea typeface="Consolas"/>
                <a:cs typeface="Consolas"/>
                <a:sym typeface="Consolas"/>
              </a:rPr>
              <a:t>export interface Customer {</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Consolas"/>
                <a:ea typeface="Consolas"/>
                <a:cs typeface="Consolas"/>
                <a:sym typeface="Consolas"/>
              </a:rPr>
              <a:t>    id: number;</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Consolas"/>
                <a:ea typeface="Consolas"/>
                <a:cs typeface="Consolas"/>
                <a:sym typeface="Consolas"/>
              </a:rPr>
              <a:t>    name: string;</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Consolas"/>
                <a:ea typeface="Consolas"/>
                <a:cs typeface="Consolas"/>
                <a:sym typeface="Consolas"/>
              </a:rPr>
              <a:t>    address: string</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Consolas"/>
                <a:ea typeface="Consolas"/>
                <a:cs typeface="Consolas"/>
                <a:sym typeface="Consolas"/>
              </a:rPr>
              <a:t>}</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p:txBody>
      </p:sp>
      <p:sp>
        <p:nvSpPr>
          <p:cNvPr id="701" name="Google Shape;701;p121"/>
          <p:cNvSpPr/>
          <p:nvPr/>
        </p:nvSpPr>
        <p:spPr>
          <a:xfrm>
            <a:off x="6503475" y="2098050"/>
            <a:ext cx="2159100" cy="475500"/>
          </a:xfrm>
          <a:prstGeom prst="wedgeRectCallout">
            <a:avLst>
              <a:gd fmla="val -47564" name="adj1"/>
              <a:gd fmla="val -78717" name="adj2"/>
            </a:avLst>
          </a:prstGeom>
          <a:solidFill>
            <a:srgbClr val="0070C0"/>
          </a:solidFill>
          <a:ln cap="flat" cmpd="sng" w="9525">
            <a:solidFill>
              <a:srgbClr val="66666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Tahoma"/>
                <a:ea typeface="Tahoma"/>
                <a:cs typeface="Tahoma"/>
                <a:sym typeface="Tahoma"/>
              </a:rPr>
              <a:t>Allow a portion of the Customer to be passed</a:t>
            </a:r>
            <a:endParaRPr sz="1100"/>
          </a:p>
        </p:txBody>
      </p:sp>
      <p:sp>
        <p:nvSpPr>
          <p:cNvPr id="702" name="Google Shape;702;p121"/>
          <p:cNvSpPr txBox="1"/>
          <p:nvPr/>
        </p:nvSpPr>
        <p:spPr>
          <a:xfrm>
            <a:off x="3905636" y="3358500"/>
            <a:ext cx="4715400" cy="150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latin typeface="Consolas"/>
                <a:ea typeface="Consolas"/>
                <a:cs typeface="Consolas"/>
                <a:sym typeface="Consolas"/>
              </a:rPr>
              <a:t>submit() {</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500">
                <a:solidFill>
                  <a:schemeClr val="dk1"/>
                </a:solidFill>
                <a:latin typeface="Consolas"/>
                <a:ea typeface="Consolas"/>
                <a:cs typeface="Consolas"/>
                <a:sym typeface="Consolas"/>
              </a:rPr>
              <a:t>  let cust: </a:t>
            </a:r>
            <a:r>
              <a:rPr b="1" lang="en" sz="1500">
                <a:solidFill>
                  <a:schemeClr val="dk1"/>
                </a:solidFill>
                <a:latin typeface="Consolas"/>
                <a:ea typeface="Consolas"/>
                <a:cs typeface="Consolas"/>
                <a:sym typeface="Consolas"/>
              </a:rPr>
              <a:t>Partial&lt;Customer&gt;</a:t>
            </a:r>
            <a:r>
              <a:rPr lang="en" sz="1500">
                <a:solidFill>
                  <a:schemeClr val="dk1"/>
                </a:solidFill>
                <a:latin typeface="Consolas"/>
                <a:ea typeface="Consolas"/>
                <a:cs typeface="Consolas"/>
                <a:sym typeface="Consolas"/>
              </a:rPr>
              <a:t> = </a:t>
            </a:r>
            <a:br>
              <a:rPr lang="en" sz="1500">
                <a:solidFill>
                  <a:schemeClr val="dk1"/>
                </a:solidFill>
                <a:latin typeface="Consolas"/>
                <a:ea typeface="Consolas"/>
                <a:cs typeface="Consolas"/>
                <a:sym typeface="Consolas"/>
              </a:rPr>
            </a:br>
            <a:r>
              <a:rPr lang="en" sz="1500">
                <a:solidFill>
                  <a:schemeClr val="dk1"/>
                </a:solidFill>
                <a:latin typeface="Consolas"/>
                <a:ea typeface="Consolas"/>
                <a:cs typeface="Consolas"/>
                <a:sym typeface="Consolas"/>
              </a:rPr>
              <a:t>   { id: 1, name: 'John Doe' };</a:t>
            </a:r>
            <a:endParaRPr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500">
                <a:solidFill>
                  <a:schemeClr val="dk1"/>
                </a:solidFill>
                <a:latin typeface="Consolas"/>
                <a:ea typeface="Consolas"/>
                <a:cs typeface="Consolas"/>
                <a:sym typeface="Consolas"/>
              </a:rPr>
              <a:t>  this.service.updateCustomer(cust);  </a:t>
            </a:r>
            <a:endParaRPr b="1" sz="15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500">
                <a:solidFill>
                  <a:schemeClr val="dk1"/>
                </a:solidFill>
                <a:latin typeface="Consolas"/>
                <a:ea typeface="Consolas"/>
                <a:cs typeface="Consolas"/>
                <a:sym typeface="Consolas"/>
              </a:rPr>
              <a:t>}</a:t>
            </a:r>
            <a:endParaRPr sz="1500">
              <a:solidFill>
                <a:schemeClr val="dk1"/>
              </a:solidFill>
              <a:latin typeface="Consolas"/>
              <a:ea typeface="Consolas"/>
              <a:cs typeface="Consolas"/>
              <a:sym typeface="Consolas"/>
            </a:endParaRPr>
          </a:p>
        </p:txBody>
      </p:sp>
      <p:sp>
        <p:nvSpPr>
          <p:cNvPr id="703" name="Google Shape;703;p121"/>
          <p:cNvSpPr/>
          <p:nvPr/>
        </p:nvSpPr>
        <p:spPr>
          <a:xfrm>
            <a:off x="5913700" y="3094600"/>
            <a:ext cx="2159100" cy="475500"/>
          </a:xfrm>
          <a:prstGeom prst="wedgeRectCallout">
            <a:avLst>
              <a:gd fmla="val -45231" name="adj1"/>
              <a:gd fmla="val 80794" name="adj2"/>
            </a:avLst>
          </a:prstGeom>
          <a:solidFill>
            <a:srgbClr val="0070C0"/>
          </a:solidFill>
          <a:ln cap="flat" cmpd="sng" w="9525">
            <a:solidFill>
              <a:srgbClr val="66666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Tahoma"/>
                <a:ea typeface="Tahoma"/>
                <a:cs typeface="Tahoma"/>
                <a:sym typeface="Tahoma"/>
              </a:rPr>
              <a:t>Accept a partial Customer</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122"/>
          <p:cNvSpPr txBox="1"/>
          <p:nvPr/>
        </p:nvSpPr>
        <p:spPr>
          <a:xfrm>
            <a:off x="825150" y="1041600"/>
            <a:ext cx="7646100" cy="24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AB2D3A"/>
                </a:solidFill>
              </a:rPr>
              <a:t>Question:</a:t>
            </a:r>
            <a:endParaRPr sz="3600">
              <a:solidFill>
                <a:srgbClr val="AB2D3A"/>
              </a:solidFill>
            </a:endParaRPr>
          </a:p>
          <a:p>
            <a:pPr indent="0" lvl="0" marL="0" rtl="0" algn="l">
              <a:spcBef>
                <a:spcPts val="0"/>
              </a:spcBef>
              <a:spcAft>
                <a:spcPts val="0"/>
              </a:spcAft>
              <a:buNone/>
            </a:pPr>
            <a:r>
              <a:t/>
            </a:r>
            <a:endParaRPr sz="3600"/>
          </a:p>
          <a:p>
            <a:pPr indent="0" lvl="0" marL="0" rtl="0" algn="l">
              <a:spcBef>
                <a:spcPts val="0"/>
              </a:spcBef>
              <a:spcAft>
                <a:spcPts val="0"/>
              </a:spcAft>
              <a:buClr>
                <a:schemeClr val="dk1"/>
              </a:buClr>
              <a:buSzPts val="1100"/>
              <a:buFont typeface="Arial"/>
              <a:buNone/>
            </a:pPr>
            <a:r>
              <a:rPr lang="en" sz="3600">
                <a:solidFill>
                  <a:schemeClr val="dk1"/>
                </a:solidFill>
              </a:rPr>
              <a:t>What is the correct way to name interfaces?</a:t>
            </a:r>
            <a:endParaRPr sz="3600"/>
          </a:p>
        </p:txBody>
      </p:sp>
      <p:sp>
        <p:nvSpPr>
          <p:cNvPr id="709" name="Google Shape;709;p122"/>
          <p:cNvSpPr/>
          <p:nvPr/>
        </p:nvSpPr>
        <p:spPr>
          <a:xfrm>
            <a:off x="622975" y="965400"/>
            <a:ext cx="58500" cy="2731500"/>
          </a:xfrm>
          <a:prstGeom prst="rect">
            <a:avLst/>
          </a:prstGeom>
          <a:solidFill>
            <a:srgbClr val="AB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123"/>
          <p:cNvSpPr txBox="1"/>
          <p:nvPr/>
        </p:nvSpPr>
        <p:spPr>
          <a:xfrm>
            <a:off x="825150" y="1041600"/>
            <a:ext cx="7911000" cy="24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00B050"/>
                </a:solidFill>
              </a:rPr>
              <a:t>Answer:</a:t>
            </a:r>
            <a:br>
              <a:rPr lang="en" sz="3600"/>
            </a:br>
            <a:endParaRPr sz="3600"/>
          </a:p>
          <a:p>
            <a:pPr indent="0" lvl="0" marL="0" rtl="0" algn="l">
              <a:spcBef>
                <a:spcPts val="0"/>
              </a:spcBef>
              <a:spcAft>
                <a:spcPts val="0"/>
              </a:spcAft>
              <a:buNone/>
            </a:pPr>
            <a:r>
              <a:rPr lang="en" sz="3600"/>
              <a:t>Name with consistency</a:t>
            </a:r>
            <a:endParaRPr sz="3600"/>
          </a:p>
        </p:txBody>
      </p:sp>
      <p:sp>
        <p:nvSpPr>
          <p:cNvPr id="715" name="Google Shape;715;p123"/>
          <p:cNvSpPr/>
          <p:nvPr/>
        </p:nvSpPr>
        <p:spPr>
          <a:xfrm>
            <a:off x="622975" y="965400"/>
            <a:ext cx="58500" cy="2731500"/>
          </a:xfrm>
          <a:prstGeom prst="rect">
            <a:avLst/>
          </a:prstGeom>
          <a:solidFill>
            <a:srgbClr val="00B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9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John Papa</a:t>
            </a:r>
            <a:endParaRPr/>
          </a:p>
        </p:txBody>
      </p:sp>
      <p:sp>
        <p:nvSpPr>
          <p:cNvPr id="475" name="Google Shape;475;p97"/>
          <p:cNvSpPr txBox="1"/>
          <p:nvPr>
            <p:ph idx="4294967295" type="subTitle"/>
          </p:nvPr>
        </p:nvSpPr>
        <p:spPr>
          <a:xfrm>
            <a:off x="1590875" y="2077000"/>
            <a:ext cx="8520600" cy="792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400">
                <a:solidFill>
                  <a:schemeClr val="dk1"/>
                </a:solidFill>
                <a:latin typeface="PT Sans"/>
                <a:ea typeface="PT Sans"/>
                <a:cs typeface="PT Sans"/>
                <a:sym typeface="PT Sans"/>
              </a:rPr>
              <a:t>https://</a:t>
            </a:r>
            <a:r>
              <a:rPr lang="en" sz="2400">
                <a:latin typeface="PT Sans"/>
                <a:ea typeface="PT Sans"/>
                <a:cs typeface="PT Sans"/>
                <a:sym typeface="PT Sans"/>
              </a:rPr>
              <a:t>johnpapa.net</a:t>
            </a:r>
            <a:endParaRPr sz="2400">
              <a:latin typeface="PT Sans"/>
              <a:ea typeface="PT Sans"/>
              <a:cs typeface="PT Sans"/>
              <a:sym typeface="PT Sans"/>
            </a:endParaRPr>
          </a:p>
          <a:p>
            <a:pPr indent="0" lvl="0" marL="0" marR="0" rtl="0" algn="l">
              <a:lnSpc>
                <a:spcPct val="100000"/>
              </a:lnSpc>
              <a:spcBef>
                <a:spcPts val="600"/>
              </a:spcBef>
              <a:spcAft>
                <a:spcPts val="0"/>
              </a:spcAft>
              <a:buNone/>
            </a:pPr>
            <a:r>
              <a:t/>
            </a:r>
            <a:endParaRPr sz="2400">
              <a:solidFill>
                <a:srgbClr val="000000"/>
              </a:solidFill>
              <a:latin typeface="PT Sans"/>
              <a:ea typeface="PT Sans"/>
              <a:cs typeface="PT Sans"/>
              <a:sym typeface="PT Sans"/>
            </a:endParaRPr>
          </a:p>
          <a:p>
            <a:pPr indent="0" lvl="0" marL="0" marR="0" rtl="0" algn="l">
              <a:lnSpc>
                <a:spcPct val="100000"/>
              </a:lnSpc>
              <a:spcBef>
                <a:spcPts val="600"/>
              </a:spcBef>
              <a:spcAft>
                <a:spcPts val="0"/>
              </a:spcAft>
              <a:buNone/>
            </a:pPr>
            <a:r>
              <a:t/>
            </a:r>
            <a:endParaRPr sz="2400">
              <a:latin typeface="PT Sans"/>
              <a:ea typeface="PT Sans"/>
              <a:cs typeface="PT Sans"/>
              <a:sym typeface="PT Sans"/>
            </a:endParaRPr>
          </a:p>
          <a:p>
            <a:pPr indent="0" lvl="0" marL="0" marR="0" rtl="0" algn="l">
              <a:lnSpc>
                <a:spcPct val="100000"/>
              </a:lnSpc>
              <a:spcBef>
                <a:spcPts val="600"/>
              </a:spcBef>
              <a:spcAft>
                <a:spcPts val="0"/>
              </a:spcAft>
              <a:buNone/>
            </a:pPr>
            <a:br>
              <a:rPr lang="en" sz="2400">
                <a:latin typeface="PT Sans"/>
                <a:ea typeface="PT Sans"/>
                <a:cs typeface="PT Sans"/>
                <a:sym typeface="PT Sans"/>
              </a:rPr>
            </a:br>
            <a:endParaRPr sz="2400">
              <a:latin typeface="PT Sans"/>
              <a:ea typeface="PT Sans"/>
              <a:cs typeface="PT Sans"/>
              <a:sym typeface="PT Sans"/>
            </a:endParaRPr>
          </a:p>
        </p:txBody>
      </p:sp>
      <p:pic>
        <p:nvPicPr>
          <p:cNvPr id="476" name="Google Shape;476;p97"/>
          <p:cNvPicPr preferRelativeResize="0"/>
          <p:nvPr/>
        </p:nvPicPr>
        <p:blipFill>
          <a:blip r:embed="rId3">
            <a:alphaModFix/>
          </a:blip>
          <a:stretch>
            <a:fillRect/>
          </a:stretch>
        </p:blipFill>
        <p:spPr>
          <a:xfrm>
            <a:off x="442224" y="1997196"/>
            <a:ext cx="1043450" cy="2035175"/>
          </a:xfrm>
          <a:prstGeom prst="rect">
            <a:avLst/>
          </a:prstGeom>
          <a:noFill/>
          <a:ln>
            <a:noFill/>
          </a:ln>
        </p:spPr>
      </p:pic>
      <p:sp>
        <p:nvSpPr>
          <p:cNvPr id="477" name="Google Shape;477;p97"/>
          <p:cNvSpPr txBox="1"/>
          <p:nvPr>
            <p:ph idx="4294967295" type="body"/>
          </p:nvPr>
        </p:nvSpPr>
        <p:spPr>
          <a:xfrm>
            <a:off x="1526750" y="3094925"/>
            <a:ext cx="5411400" cy="659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400">
                <a:solidFill>
                  <a:srgbClr val="000000"/>
                </a:solidFill>
                <a:latin typeface="PT Sans"/>
                <a:ea typeface="PT Sans"/>
                <a:cs typeface="PT Sans"/>
                <a:sym typeface="PT Sans"/>
              </a:rPr>
              <a:t>@John_Papa</a:t>
            </a:r>
            <a:endParaRPr sz="2400">
              <a:latin typeface="PT Sans"/>
              <a:ea typeface="PT Sans"/>
              <a:cs typeface="PT Sans"/>
              <a:sym typeface="PT Sans"/>
            </a:endParaRPr>
          </a:p>
          <a:p>
            <a:pPr indent="0" lvl="0" marL="0" marR="0" rtl="0" algn="l">
              <a:lnSpc>
                <a:spcPct val="100000"/>
              </a:lnSpc>
              <a:spcBef>
                <a:spcPts val="600"/>
              </a:spcBef>
              <a:spcAft>
                <a:spcPts val="0"/>
              </a:spcAft>
              <a:buNone/>
            </a:pPr>
            <a:r>
              <a:t/>
            </a:r>
            <a:endParaRPr sz="2400">
              <a:latin typeface="PT Sans"/>
              <a:ea typeface="PT Sans"/>
              <a:cs typeface="PT Sans"/>
              <a:sym typeface="PT Sans"/>
            </a:endParaRPr>
          </a:p>
          <a:p>
            <a:pPr indent="0" lvl="0" marL="0" marR="0" rtl="0" algn="l">
              <a:lnSpc>
                <a:spcPct val="100000"/>
              </a:lnSpc>
              <a:spcBef>
                <a:spcPts val="600"/>
              </a:spcBef>
              <a:spcAft>
                <a:spcPts val="0"/>
              </a:spcAft>
              <a:buNone/>
            </a:pPr>
            <a:br>
              <a:rPr lang="en" sz="2400">
                <a:latin typeface="PT Sans"/>
                <a:ea typeface="PT Sans"/>
                <a:cs typeface="PT Sans"/>
                <a:sym typeface="PT Sans"/>
              </a:rPr>
            </a:br>
            <a:endParaRPr sz="2400">
              <a:latin typeface="PT Sans"/>
              <a:ea typeface="PT Sans"/>
              <a:cs typeface="PT Sans"/>
              <a:sym typeface="PT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124"/>
          <p:cNvSpPr txBox="1"/>
          <p:nvPr/>
        </p:nvSpPr>
        <p:spPr>
          <a:xfrm>
            <a:off x="825150" y="1041600"/>
            <a:ext cx="76461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AB2D3A"/>
                </a:solidFill>
              </a:rPr>
              <a:t>Question:</a:t>
            </a:r>
            <a:endParaRPr sz="3600"/>
          </a:p>
        </p:txBody>
      </p:sp>
      <p:sp>
        <p:nvSpPr>
          <p:cNvPr id="721" name="Google Shape;721;p124"/>
          <p:cNvSpPr/>
          <p:nvPr/>
        </p:nvSpPr>
        <p:spPr>
          <a:xfrm>
            <a:off x="622975" y="965400"/>
            <a:ext cx="58500" cy="2872800"/>
          </a:xfrm>
          <a:prstGeom prst="rect">
            <a:avLst/>
          </a:prstGeom>
          <a:solidFill>
            <a:srgbClr val="AB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24"/>
          <p:cNvSpPr txBox="1"/>
          <p:nvPr/>
        </p:nvSpPr>
        <p:spPr>
          <a:xfrm>
            <a:off x="825150" y="1575000"/>
            <a:ext cx="7646100" cy="24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chemeClr val="dk1"/>
                </a:solidFill>
              </a:rPr>
              <a:t>Would you use an interface or a class if you need to create model instances?</a:t>
            </a:r>
            <a:endParaRPr sz="3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125"/>
          <p:cNvSpPr txBox="1"/>
          <p:nvPr/>
        </p:nvSpPr>
        <p:spPr>
          <a:xfrm>
            <a:off x="825150" y="1041600"/>
            <a:ext cx="79110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B050"/>
                </a:solidFill>
              </a:rPr>
              <a:t>Answer:</a:t>
            </a:r>
            <a:endParaRPr sz="3600"/>
          </a:p>
        </p:txBody>
      </p:sp>
      <p:sp>
        <p:nvSpPr>
          <p:cNvPr id="728" name="Google Shape;728;p125"/>
          <p:cNvSpPr/>
          <p:nvPr/>
        </p:nvSpPr>
        <p:spPr>
          <a:xfrm>
            <a:off x="622975" y="965400"/>
            <a:ext cx="58500" cy="2731500"/>
          </a:xfrm>
          <a:prstGeom prst="rect">
            <a:avLst/>
          </a:prstGeom>
          <a:solidFill>
            <a:srgbClr val="00B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25"/>
          <p:cNvSpPr txBox="1"/>
          <p:nvPr/>
        </p:nvSpPr>
        <p:spPr>
          <a:xfrm>
            <a:off x="825150" y="1575000"/>
            <a:ext cx="7911000" cy="24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t>Classes</a:t>
            </a:r>
            <a:endParaRPr sz="3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126"/>
          <p:cNvSpPr txBox="1"/>
          <p:nvPr/>
        </p:nvSpPr>
        <p:spPr>
          <a:xfrm>
            <a:off x="825150" y="1041600"/>
            <a:ext cx="76461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AB2D3A"/>
                </a:solidFill>
              </a:rPr>
              <a:t>Question:</a:t>
            </a:r>
            <a:endParaRPr sz="3600"/>
          </a:p>
        </p:txBody>
      </p:sp>
      <p:sp>
        <p:nvSpPr>
          <p:cNvPr id="735" name="Google Shape;735;p126"/>
          <p:cNvSpPr/>
          <p:nvPr/>
        </p:nvSpPr>
        <p:spPr>
          <a:xfrm>
            <a:off x="622975" y="965400"/>
            <a:ext cx="58500" cy="2872800"/>
          </a:xfrm>
          <a:prstGeom prst="rect">
            <a:avLst/>
          </a:prstGeom>
          <a:solidFill>
            <a:srgbClr val="AB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26"/>
          <p:cNvSpPr txBox="1"/>
          <p:nvPr/>
        </p:nvSpPr>
        <p:spPr>
          <a:xfrm>
            <a:off x="825150" y="1575000"/>
            <a:ext cx="7646100" cy="24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chemeClr val="dk1"/>
                </a:solidFill>
              </a:rPr>
              <a:t>Someone asks you about Interfaces. What benefits would you tell them about</a:t>
            </a:r>
            <a:r>
              <a:rPr lang="en" sz="3600">
                <a:solidFill>
                  <a:schemeClr val="dk1"/>
                </a:solidFill>
              </a:rPr>
              <a:t>?</a:t>
            </a:r>
            <a:endParaRPr sz="3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127"/>
          <p:cNvSpPr txBox="1"/>
          <p:nvPr/>
        </p:nvSpPr>
        <p:spPr>
          <a:xfrm>
            <a:off x="825150" y="1041600"/>
            <a:ext cx="79110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B050"/>
                </a:solidFill>
              </a:rPr>
              <a:t>Answer:</a:t>
            </a:r>
            <a:endParaRPr sz="3600"/>
          </a:p>
        </p:txBody>
      </p:sp>
      <p:sp>
        <p:nvSpPr>
          <p:cNvPr id="742" name="Google Shape;742;p127"/>
          <p:cNvSpPr/>
          <p:nvPr/>
        </p:nvSpPr>
        <p:spPr>
          <a:xfrm>
            <a:off x="622975" y="965400"/>
            <a:ext cx="58500" cy="3013200"/>
          </a:xfrm>
          <a:prstGeom prst="rect">
            <a:avLst/>
          </a:prstGeom>
          <a:solidFill>
            <a:srgbClr val="00B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27"/>
          <p:cNvSpPr txBox="1"/>
          <p:nvPr/>
        </p:nvSpPr>
        <p:spPr>
          <a:xfrm>
            <a:off x="825150" y="1575000"/>
            <a:ext cx="7911000" cy="2467200"/>
          </a:xfrm>
          <a:prstGeom prst="rect">
            <a:avLst/>
          </a:prstGeom>
          <a:noFill/>
          <a:ln>
            <a:noFill/>
          </a:ln>
        </p:spPr>
        <p:txBody>
          <a:bodyPr anchorCtr="0" anchor="ctr" bIns="91425" lIns="91425" spcFirstLastPara="1" rIns="91425" wrap="square" tIns="91425">
            <a:noAutofit/>
          </a:bodyPr>
          <a:lstStyle/>
          <a:p>
            <a:pPr indent="-393700" lvl="0" marL="457200" rtl="0" algn="l">
              <a:spcBef>
                <a:spcPts val="0"/>
              </a:spcBef>
              <a:spcAft>
                <a:spcPts val="0"/>
              </a:spcAft>
              <a:buSzPts val="2600"/>
              <a:buChar char="●"/>
            </a:pPr>
            <a:r>
              <a:rPr lang="en" sz="2600"/>
              <a:t>Can describe the "shape" of data for properties, parameters, custom types, and more</a:t>
            </a:r>
            <a:endParaRPr sz="2600"/>
          </a:p>
          <a:p>
            <a:pPr indent="-393700" lvl="0" marL="457200" rtl="0" algn="l">
              <a:spcBef>
                <a:spcPts val="0"/>
              </a:spcBef>
              <a:spcAft>
                <a:spcPts val="0"/>
              </a:spcAft>
              <a:buSzPts val="2600"/>
              <a:buChar char="●"/>
            </a:pPr>
            <a:r>
              <a:rPr lang="en" sz="2600"/>
              <a:t>Can help drive consistency across classes</a:t>
            </a:r>
            <a:endParaRPr sz="2600"/>
          </a:p>
          <a:p>
            <a:pPr indent="-393700" lvl="0" marL="457200" rtl="0" algn="l">
              <a:spcBef>
                <a:spcPts val="0"/>
              </a:spcBef>
              <a:spcAft>
                <a:spcPts val="0"/>
              </a:spcAft>
              <a:buSzPts val="2600"/>
              <a:buChar char="●"/>
            </a:pPr>
            <a:r>
              <a:rPr lang="en" sz="2600"/>
              <a:t>Zero calories, tastes great!</a:t>
            </a:r>
            <a:endParaRPr sz="2600"/>
          </a:p>
          <a:p>
            <a:pPr indent="-393700" lvl="0" marL="457200" rtl="0" algn="l">
              <a:spcBef>
                <a:spcPts val="0"/>
              </a:spcBef>
              <a:spcAft>
                <a:spcPts val="0"/>
              </a:spcAft>
              <a:buSzPts val="2600"/>
              <a:buChar char="●"/>
            </a:pPr>
            <a:r>
              <a:rPr lang="en" sz="2600"/>
              <a:t>But...cannot be used to create instances</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
                                            <p:txEl>
                                              <p:pRg end="0" st="0"/>
                                            </p:txEl>
                                          </p:spTgt>
                                        </p:tgtEl>
                                        <p:attrNameLst>
                                          <p:attrName>style.visibility</p:attrName>
                                        </p:attrNameLst>
                                      </p:cBhvr>
                                      <p:to>
                                        <p:strVal val="visible"/>
                                      </p:to>
                                    </p:set>
                                    <p:animEffect filter="fade" transition="in">
                                      <p:cBhvr>
                                        <p:cTn dur="1000"/>
                                        <p:tgtEl>
                                          <p:spTgt spid="7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
                                            <p:txEl>
                                              <p:pRg end="1" st="1"/>
                                            </p:txEl>
                                          </p:spTgt>
                                        </p:tgtEl>
                                        <p:attrNameLst>
                                          <p:attrName>style.visibility</p:attrName>
                                        </p:attrNameLst>
                                      </p:cBhvr>
                                      <p:to>
                                        <p:strVal val="visible"/>
                                      </p:to>
                                    </p:set>
                                    <p:animEffect filter="fade" transition="in">
                                      <p:cBhvr>
                                        <p:cTn dur="1000"/>
                                        <p:tgtEl>
                                          <p:spTgt spid="7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
                                            <p:txEl>
                                              <p:pRg end="2" st="2"/>
                                            </p:txEl>
                                          </p:spTgt>
                                        </p:tgtEl>
                                        <p:attrNameLst>
                                          <p:attrName>style.visibility</p:attrName>
                                        </p:attrNameLst>
                                      </p:cBhvr>
                                      <p:to>
                                        <p:strVal val="visible"/>
                                      </p:to>
                                    </p:set>
                                    <p:animEffect filter="fade" transition="in">
                                      <p:cBhvr>
                                        <p:cTn dur="1000"/>
                                        <p:tgtEl>
                                          <p:spTgt spid="7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
                                            <p:txEl>
                                              <p:pRg end="3" st="3"/>
                                            </p:txEl>
                                          </p:spTgt>
                                        </p:tgtEl>
                                        <p:attrNameLst>
                                          <p:attrName>style.visibility</p:attrName>
                                        </p:attrNameLst>
                                      </p:cBhvr>
                                      <p:to>
                                        <p:strVal val="visible"/>
                                      </p:to>
                                    </p:set>
                                    <p:animEffect filter="fade" transition="in">
                                      <p:cBhvr>
                                        <p:cTn dur="1000"/>
                                        <p:tgtEl>
                                          <p:spTgt spid="74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128"/>
          <p:cNvSpPr txBox="1"/>
          <p:nvPr/>
        </p:nvSpPr>
        <p:spPr>
          <a:xfrm>
            <a:off x="1490850" y="703650"/>
            <a:ext cx="61623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PT Sans"/>
                <a:ea typeface="PT Sans"/>
                <a:cs typeface="PT Sans"/>
                <a:sym typeface="PT Sans"/>
              </a:rPr>
              <a:t>Component </a:t>
            </a:r>
            <a:endParaRPr sz="6000">
              <a:solidFill>
                <a:schemeClr val="lt1"/>
              </a:solidFill>
              <a:latin typeface="PT Sans"/>
              <a:ea typeface="PT Sans"/>
              <a:cs typeface="PT Sans"/>
              <a:sym typeface="PT Sans"/>
            </a:endParaRPr>
          </a:p>
          <a:p>
            <a:pPr indent="0" lvl="0" marL="0" rtl="0" algn="ctr">
              <a:spcBef>
                <a:spcPts val="0"/>
              </a:spcBef>
              <a:spcAft>
                <a:spcPts val="0"/>
              </a:spcAft>
              <a:buNone/>
            </a:pPr>
            <a:r>
              <a:rPr lang="en" sz="6000">
                <a:solidFill>
                  <a:schemeClr val="lt1"/>
                </a:solidFill>
                <a:latin typeface="PT Sans"/>
                <a:ea typeface="PT Sans"/>
                <a:cs typeface="PT Sans"/>
                <a:sym typeface="PT Sans"/>
              </a:rPr>
              <a:t>View Models</a:t>
            </a:r>
            <a:endParaRPr sz="6000">
              <a:solidFill>
                <a:schemeClr val="lt1"/>
              </a:solidFill>
              <a:latin typeface="PT Sans"/>
              <a:ea typeface="PT Sans"/>
              <a:cs typeface="PT Sans"/>
              <a:sym typeface="PT Sans"/>
            </a:endParaRPr>
          </a:p>
        </p:txBody>
      </p:sp>
      <p:pic>
        <p:nvPicPr>
          <p:cNvPr id="749" name="Google Shape;749;p128"/>
          <p:cNvPicPr preferRelativeResize="0"/>
          <p:nvPr/>
        </p:nvPicPr>
        <p:blipFill>
          <a:blip r:embed="rId3">
            <a:alphaModFix/>
          </a:blip>
          <a:stretch>
            <a:fillRect/>
          </a:stretch>
        </p:blipFill>
        <p:spPr>
          <a:xfrm>
            <a:off x="3878540" y="2611048"/>
            <a:ext cx="1386925" cy="1507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129"/>
          <p:cNvSpPr/>
          <p:nvPr/>
        </p:nvSpPr>
        <p:spPr>
          <a:xfrm>
            <a:off x="0" y="425"/>
            <a:ext cx="9143700" cy="5143500"/>
          </a:xfrm>
          <a:prstGeom prst="rect">
            <a:avLst/>
          </a:prstGeom>
          <a:solidFill>
            <a:srgbClr val="011627"/>
          </a:solidFill>
          <a:ln cap="flat" cmpd="sng" w="9525">
            <a:solidFill>
              <a:srgbClr val="0116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29"/>
          <p:cNvSpPr txBox="1"/>
          <p:nvPr>
            <p:ph type="title"/>
          </p:nvPr>
        </p:nvSpPr>
        <p:spPr>
          <a:xfrm>
            <a:off x="792325" y="791887"/>
            <a:ext cx="7552800" cy="3012000"/>
          </a:xfrm>
          <a:prstGeom prst="rect">
            <a:avLst/>
          </a:prstGeom>
          <a:noFill/>
          <a:ln>
            <a:noFill/>
          </a:ln>
        </p:spPr>
        <p:txBody>
          <a:bodyPr anchorCtr="0" anchor="ctr" bIns="32975" lIns="0" spcFirstLastPara="1" rIns="65925" wrap="square" tIns="32975">
            <a:noAutofit/>
          </a:bodyPr>
          <a:lstStyle/>
          <a:p>
            <a:pPr indent="0" lvl="0" marL="0" rtl="0" algn="l">
              <a:lnSpc>
                <a:spcPct val="150000"/>
              </a:lnSpc>
              <a:spcBef>
                <a:spcPts val="0"/>
              </a:spcBef>
              <a:spcAft>
                <a:spcPts val="0"/>
              </a:spcAft>
              <a:buNone/>
            </a:pPr>
            <a:r>
              <a:rPr lang="en">
                <a:solidFill>
                  <a:srgbClr val="FFFFFF"/>
                </a:solidFill>
              </a:rPr>
              <a:t>Before we begin with View Models,</a:t>
            </a:r>
            <a:endParaRPr>
              <a:solidFill>
                <a:srgbClr val="FFFFFF"/>
              </a:solidFill>
            </a:endParaRPr>
          </a:p>
          <a:p>
            <a:pPr indent="0" lvl="0" marL="0" rtl="0" algn="l">
              <a:lnSpc>
                <a:spcPct val="150000"/>
              </a:lnSpc>
              <a:spcBef>
                <a:spcPts val="0"/>
              </a:spcBef>
              <a:spcAft>
                <a:spcPts val="0"/>
              </a:spcAft>
              <a:buNone/>
            </a:pPr>
            <a:r>
              <a:rPr lang="en">
                <a:solidFill>
                  <a:srgbClr val="FFFFFF"/>
                </a:solidFill>
              </a:rPr>
              <a:t>Let’s explore the challenges we will face without them.</a:t>
            </a:r>
            <a:endParaRPr>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Google Shape;762;p130"/>
          <p:cNvSpPr txBox="1"/>
          <p:nvPr>
            <p:ph idx="1" type="body"/>
          </p:nvPr>
        </p:nvSpPr>
        <p:spPr>
          <a:xfrm>
            <a:off x="792325" y="2310850"/>
            <a:ext cx="7113600" cy="129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PT Sans"/>
              <a:buNone/>
            </a:pPr>
            <a:r>
              <a:rPr lang="en" sz="2400">
                <a:solidFill>
                  <a:srgbClr val="666666"/>
                </a:solidFill>
              </a:rPr>
              <a:t>Straight-forward binding a model to a View. </a:t>
            </a:r>
            <a:br>
              <a:rPr lang="en" sz="2400">
                <a:solidFill>
                  <a:srgbClr val="666666"/>
                </a:solidFill>
              </a:rPr>
            </a:br>
            <a:br>
              <a:rPr lang="en" sz="2400">
                <a:solidFill>
                  <a:srgbClr val="666666"/>
                </a:solidFill>
              </a:rPr>
            </a:br>
            <a:r>
              <a:rPr lang="en" sz="2400">
                <a:solidFill>
                  <a:srgbClr val="666666"/>
                </a:solidFill>
              </a:rPr>
              <a:t>Understanding the challenges with this approach.</a:t>
            </a:r>
            <a:endParaRPr>
              <a:solidFill>
                <a:srgbClr val="666666"/>
              </a:solidFill>
            </a:endParaRPr>
          </a:p>
        </p:txBody>
      </p:sp>
      <p:sp>
        <p:nvSpPr>
          <p:cNvPr id="763" name="Google Shape;763;p130"/>
          <p:cNvSpPr txBox="1"/>
          <p:nvPr>
            <p:ph type="title"/>
          </p:nvPr>
        </p:nvSpPr>
        <p:spPr>
          <a:xfrm>
            <a:off x="792333" y="1553903"/>
            <a:ext cx="7552800" cy="624900"/>
          </a:xfrm>
          <a:prstGeom prst="rect">
            <a:avLst/>
          </a:prstGeom>
          <a:noFill/>
          <a:ln>
            <a:noFill/>
          </a:ln>
        </p:spPr>
        <p:txBody>
          <a:bodyPr anchorCtr="0" anchor="b" bIns="32975" lIns="0" spcFirstLastPara="1" rIns="65925" wrap="square" tIns="32975">
            <a:noAutofit/>
          </a:bodyPr>
          <a:lstStyle/>
          <a:p>
            <a:pPr indent="0" lvl="0" marL="0" rtl="0" algn="l">
              <a:spcBef>
                <a:spcPts val="0"/>
              </a:spcBef>
              <a:spcAft>
                <a:spcPts val="0"/>
              </a:spcAft>
              <a:buNone/>
            </a:pPr>
            <a:r>
              <a:rPr lang="en">
                <a:solidFill>
                  <a:srgbClr val="0070D0"/>
                </a:solidFill>
              </a:rPr>
              <a:t>Model-View Binding</a:t>
            </a:r>
            <a:endParaRPr>
              <a:solidFill>
                <a:srgbClr val="434343"/>
              </a:solidFill>
            </a:endParaRPr>
          </a:p>
        </p:txBody>
      </p:sp>
      <p:sp>
        <p:nvSpPr>
          <p:cNvPr id="764" name="Google Shape;764;p130"/>
          <p:cNvSpPr/>
          <p:nvPr/>
        </p:nvSpPr>
        <p:spPr>
          <a:xfrm>
            <a:off x="140125" y="115725"/>
            <a:ext cx="735600" cy="735600"/>
          </a:xfrm>
          <a:prstGeom prst="ellipse">
            <a:avLst/>
          </a:prstGeom>
          <a:solidFill>
            <a:schemeClr val="dk2"/>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4100">
                <a:solidFill>
                  <a:schemeClr val="lt1"/>
                </a:solidFill>
              </a:rPr>
              <a:t>1</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pic>
        <p:nvPicPr>
          <p:cNvPr id="769" name="Google Shape;769;p131"/>
          <p:cNvPicPr preferRelativeResize="0"/>
          <p:nvPr/>
        </p:nvPicPr>
        <p:blipFill rotWithShape="1">
          <a:blip r:embed="rId3">
            <a:alphaModFix/>
          </a:blip>
          <a:srcRect b="9698" l="8095" r="38253" t="0"/>
          <a:stretch/>
        </p:blipFill>
        <p:spPr>
          <a:xfrm>
            <a:off x="339375" y="1408599"/>
            <a:ext cx="2221450" cy="2804225"/>
          </a:xfrm>
          <a:prstGeom prst="rect">
            <a:avLst/>
          </a:prstGeom>
          <a:noFill/>
          <a:ln>
            <a:noFill/>
          </a:ln>
        </p:spPr>
      </p:pic>
      <p:sp>
        <p:nvSpPr>
          <p:cNvPr id="770" name="Google Shape;770;p131"/>
          <p:cNvSpPr txBox="1"/>
          <p:nvPr/>
        </p:nvSpPr>
        <p:spPr>
          <a:xfrm>
            <a:off x="6544400" y="4396900"/>
            <a:ext cx="1839600" cy="71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2"/>
                </a:solidFill>
              </a:rPr>
              <a:t>View</a:t>
            </a:r>
            <a:endParaRPr sz="3600">
              <a:solidFill>
                <a:schemeClr val="dk2"/>
              </a:solidFill>
            </a:endParaRPr>
          </a:p>
        </p:txBody>
      </p:sp>
      <p:sp>
        <p:nvSpPr>
          <p:cNvPr id="771" name="Google Shape;771;p131"/>
          <p:cNvSpPr txBox="1"/>
          <p:nvPr/>
        </p:nvSpPr>
        <p:spPr>
          <a:xfrm>
            <a:off x="410050" y="4396900"/>
            <a:ext cx="1839600" cy="71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2"/>
                </a:solidFill>
              </a:rPr>
              <a:t>Model</a:t>
            </a:r>
            <a:endParaRPr sz="3600">
              <a:solidFill>
                <a:schemeClr val="dk2"/>
              </a:solidFill>
            </a:endParaRPr>
          </a:p>
        </p:txBody>
      </p:sp>
      <p:cxnSp>
        <p:nvCxnSpPr>
          <p:cNvPr id="772" name="Google Shape;772;p131"/>
          <p:cNvCxnSpPr/>
          <p:nvPr/>
        </p:nvCxnSpPr>
        <p:spPr>
          <a:xfrm>
            <a:off x="2607875" y="2979100"/>
            <a:ext cx="3384000" cy="36900"/>
          </a:xfrm>
          <a:prstGeom prst="straightConnector1">
            <a:avLst/>
          </a:prstGeom>
          <a:noFill/>
          <a:ln cap="flat" cmpd="sng" w="114300">
            <a:solidFill>
              <a:schemeClr val="dk2"/>
            </a:solidFill>
            <a:prstDash val="solid"/>
            <a:round/>
            <a:headEnd len="med" w="med" type="triangle"/>
            <a:tailEnd len="med" w="med" type="triangle"/>
          </a:ln>
        </p:spPr>
      </p:cxnSp>
      <p:sp>
        <p:nvSpPr>
          <p:cNvPr id="773" name="Google Shape;773;p131"/>
          <p:cNvSpPr txBox="1"/>
          <p:nvPr/>
        </p:nvSpPr>
        <p:spPr>
          <a:xfrm>
            <a:off x="3016850" y="2598513"/>
            <a:ext cx="2581500" cy="48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Two-way Data Binding</a:t>
            </a:r>
            <a:endParaRPr/>
          </a:p>
        </p:txBody>
      </p:sp>
      <p:sp>
        <p:nvSpPr>
          <p:cNvPr id="774" name="Google Shape;774;p13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Simple Model-View Binding</a:t>
            </a:r>
            <a:endParaRPr/>
          </a:p>
        </p:txBody>
      </p:sp>
      <p:grpSp>
        <p:nvGrpSpPr>
          <p:cNvPr id="775" name="Google Shape;775;p131"/>
          <p:cNvGrpSpPr/>
          <p:nvPr/>
        </p:nvGrpSpPr>
        <p:grpSpPr>
          <a:xfrm>
            <a:off x="6138875" y="1528863"/>
            <a:ext cx="2477774" cy="2932275"/>
            <a:chOff x="6138875" y="2110175"/>
            <a:chExt cx="2477774" cy="2932275"/>
          </a:xfrm>
        </p:grpSpPr>
        <p:pic>
          <p:nvPicPr>
            <p:cNvPr id="776" name="Google Shape;776;p131"/>
            <p:cNvPicPr preferRelativeResize="0"/>
            <p:nvPr/>
          </p:nvPicPr>
          <p:blipFill rotWithShape="1">
            <a:blip r:embed="rId3">
              <a:alphaModFix/>
            </a:blip>
            <a:srcRect b="0" l="8095" r="38253" t="0"/>
            <a:stretch/>
          </p:blipFill>
          <p:spPr>
            <a:xfrm>
              <a:off x="6427425" y="2201175"/>
              <a:ext cx="2030500" cy="2838424"/>
            </a:xfrm>
            <a:prstGeom prst="rect">
              <a:avLst/>
            </a:prstGeom>
            <a:noFill/>
            <a:ln>
              <a:noFill/>
            </a:ln>
          </p:spPr>
        </p:pic>
        <p:pic>
          <p:nvPicPr>
            <p:cNvPr id="777" name="Google Shape;777;p131"/>
            <p:cNvPicPr preferRelativeResize="0"/>
            <p:nvPr/>
          </p:nvPicPr>
          <p:blipFill>
            <a:blip r:embed="rId4">
              <a:alphaModFix/>
            </a:blip>
            <a:stretch>
              <a:fillRect/>
            </a:stretch>
          </p:blipFill>
          <p:spPr>
            <a:xfrm>
              <a:off x="6138875" y="2110175"/>
              <a:ext cx="2477774" cy="2932275"/>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13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Demo 1: </a:t>
            </a:r>
            <a:r>
              <a:rPr lang="en" sz="3000"/>
              <a:t>binding directly to the model</a:t>
            </a:r>
            <a:endParaRPr sz="3000"/>
          </a:p>
        </p:txBody>
      </p:sp>
      <p:pic>
        <p:nvPicPr>
          <p:cNvPr id="783" name="Google Shape;783;p132"/>
          <p:cNvPicPr preferRelativeResize="0"/>
          <p:nvPr/>
        </p:nvPicPr>
        <p:blipFill>
          <a:blip r:embed="rId3">
            <a:alphaModFix/>
          </a:blip>
          <a:stretch>
            <a:fillRect/>
          </a:stretch>
        </p:blipFill>
        <p:spPr>
          <a:xfrm>
            <a:off x="421000" y="1164172"/>
            <a:ext cx="3378225" cy="1780425"/>
          </a:xfrm>
          <a:prstGeom prst="rect">
            <a:avLst/>
          </a:prstGeom>
          <a:noFill/>
          <a:ln cap="flat" cmpd="sng" w="9525">
            <a:solidFill>
              <a:srgbClr val="D9D9D9"/>
            </a:solidFill>
            <a:prstDash val="solid"/>
            <a:round/>
            <a:headEnd len="sm" w="sm" type="none"/>
            <a:tailEnd len="sm" w="sm" type="none"/>
          </a:ln>
        </p:spPr>
      </p:pic>
      <p:sp>
        <p:nvSpPr>
          <p:cNvPr id="784" name="Google Shape;784;p132"/>
          <p:cNvSpPr/>
          <p:nvPr/>
        </p:nvSpPr>
        <p:spPr>
          <a:xfrm>
            <a:off x="3984000" y="1188798"/>
            <a:ext cx="4327800" cy="3130200"/>
          </a:xfrm>
          <a:prstGeom prst="rect">
            <a:avLst/>
          </a:prstGeom>
          <a:solidFill>
            <a:srgbClr val="EFEFEF"/>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Shell</a:t>
            </a:r>
            <a:endParaRPr b="1"/>
          </a:p>
        </p:txBody>
      </p:sp>
      <p:sp>
        <p:nvSpPr>
          <p:cNvPr id="785" name="Google Shape;785;p132"/>
          <p:cNvSpPr/>
          <p:nvPr/>
        </p:nvSpPr>
        <p:spPr>
          <a:xfrm>
            <a:off x="4205625" y="2284023"/>
            <a:ext cx="3966900" cy="1882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155CC"/>
                </a:solidFill>
              </a:rPr>
              <a:t>Container</a:t>
            </a:r>
            <a:endParaRPr b="1">
              <a:solidFill>
                <a:srgbClr val="1155CC"/>
              </a:solidFill>
            </a:endParaRPr>
          </a:p>
        </p:txBody>
      </p:sp>
      <p:sp>
        <p:nvSpPr>
          <p:cNvPr id="786" name="Google Shape;786;p132"/>
          <p:cNvSpPr/>
          <p:nvPr/>
        </p:nvSpPr>
        <p:spPr>
          <a:xfrm>
            <a:off x="4271916" y="2651828"/>
            <a:ext cx="1236300" cy="14583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1155CC"/>
                </a:solidFill>
              </a:rPr>
              <a:t>Customer List</a:t>
            </a:r>
            <a:endParaRPr b="1" sz="1200">
              <a:solidFill>
                <a:srgbClr val="1155CC"/>
              </a:solidFill>
            </a:endParaRPr>
          </a:p>
        </p:txBody>
      </p:sp>
      <p:sp>
        <p:nvSpPr>
          <p:cNvPr id="787" name="Google Shape;787;p132"/>
          <p:cNvSpPr/>
          <p:nvPr/>
        </p:nvSpPr>
        <p:spPr>
          <a:xfrm>
            <a:off x="5580975" y="2651828"/>
            <a:ext cx="2492100" cy="14583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1155CC"/>
                </a:solidFill>
              </a:rPr>
              <a:t>Customer</a:t>
            </a:r>
            <a:r>
              <a:rPr b="1" lang="en" sz="1200">
                <a:solidFill>
                  <a:srgbClr val="1155CC"/>
                </a:solidFill>
              </a:rPr>
              <a:t> Details</a:t>
            </a:r>
            <a:endParaRPr b="1" sz="1200">
              <a:solidFill>
                <a:srgbClr val="1155CC"/>
              </a:solidFill>
            </a:endParaRPr>
          </a:p>
        </p:txBody>
      </p:sp>
      <p:sp>
        <p:nvSpPr>
          <p:cNvPr id="788" name="Google Shape;788;p132"/>
          <p:cNvSpPr/>
          <p:nvPr/>
        </p:nvSpPr>
        <p:spPr>
          <a:xfrm>
            <a:off x="4208175" y="1519923"/>
            <a:ext cx="3966900" cy="710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1155CC"/>
              </a:solidFill>
            </a:endParaRPr>
          </a:p>
        </p:txBody>
      </p:sp>
      <p:pic>
        <p:nvPicPr>
          <p:cNvPr id="789" name="Google Shape;789;p132"/>
          <p:cNvPicPr preferRelativeResize="0"/>
          <p:nvPr/>
        </p:nvPicPr>
        <p:blipFill rotWithShape="1">
          <a:blip r:embed="rId4">
            <a:alphaModFix/>
          </a:blip>
          <a:srcRect b="8991" l="0" r="0" t="0"/>
          <a:stretch/>
        </p:blipFill>
        <p:spPr>
          <a:xfrm>
            <a:off x="4254350" y="1578583"/>
            <a:ext cx="3193949" cy="676075"/>
          </a:xfrm>
          <a:prstGeom prst="rect">
            <a:avLst/>
          </a:prstGeom>
          <a:noFill/>
          <a:ln>
            <a:noFill/>
          </a:ln>
        </p:spPr>
      </p:pic>
      <p:pic>
        <p:nvPicPr>
          <p:cNvPr id="790" name="Google Shape;790;p132"/>
          <p:cNvPicPr preferRelativeResize="0"/>
          <p:nvPr/>
        </p:nvPicPr>
        <p:blipFill>
          <a:blip r:embed="rId5">
            <a:alphaModFix/>
          </a:blip>
          <a:stretch>
            <a:fillRect/>
          </a:stretch>
        </p:blipFill>
        <p:spPr>
          <a:xfrm>
            <a:off x="5614219" y="2966432"/>
            <a:ext cx="2427100" cy="1072971"/>
          </a:xfrm>
          <a:prstGeom prst="rect">
            <a:avLst/>
          </a:prstGeom>
          <a:noFill/>
          <a:ln>
            <a:noFill/>
          </a:ln>
        </p:spPr>
      </p:pic>
      <p:pic>
        <p:nvPicPr>
          <p:cNvPr id="791" name="Google Shape;791;p132"/>
          <p:cNvPicPr preferRelativeResize="0"/>
          <p:nvPr/>
        </p:nvPicPr>
        <p:blipFill>
          <a:blip r:embed="rId6">
            <a:alphaModFix/>
          </a:blip>
          <a:stretch>
            <a:fillRect/>
          </a:stretch>
        </p:blipFill>
        <p:spPr>
          <a:xfrm>
            <a:off x="4392900" y="2998422"/>
            <a:ext cx="843700" cy="998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133"/>
          <p:cNvSpPr/>
          <p:nvPr/>
        </p:nvSpPr>
        <p:spPr>
          <a:xfrm>
            <a:off x="0" y="425"/>
            <a:ext cx="9143700" cy="5143500"/>
          </a:xfrm>
          <a:prstGeom prst="rect">
            <a:avLst/>
          </a:prstGeom>
          <a:solidFill>
            <a:srgbClr val="011627"/>
          </a:solidFill>
          <a:ln cap="flat" cmpd="sng" w="9525">
            <a:solidFill>
              <a:srgbClr val="0116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3"/>
          <p:cNvSpPr txBox="1"/>
          <p:nvPr>
            <p:ph type="title"/>
          </p:nvPr>
        </p:nvSpPr>
        <p:spPr>
          <a:xfrm>
            <a:off x="792333" y="791903"/>
            <a:ext cx="7552800" cy="624900"/>
          </a:xfrm>
          <a:prstGeom prst="rect">
            <a:avLst/>
          </a:prstGeom>
          <a:noFill/>
          <a:ln>
            <a:noFill/>
          </a:ln>
        </p:spPr>
        <p:txBody>
          <a:bodyPr anchorCtr="0" anchor="b" bIns="32975" lIns="0" spcFirstLastPara="1" rIns="65925" wrap="square" tIns="32975">
            <a:noAutofit/>
          </a:bodyPr>
          <a:lstStyle/>
          <a:p>
            <a:pPr indent="0" lvl="0" marL="0" rtl="0" algn="l">
              <a:spcBef>
                <a:spcPts val="0"/>
              </a:spcBef>
              <a:spcAft>
                <a:spcPts val="0"/>
              </a:spcAft>
              <a:buNone/>
            </a:pPr>
            <a:r>
              <a:rPr lang="en">
                <a:solidFill>
                  <a:srgbClr val="FFFFFF"/>
                </a:solidFill>
              </a:rPr>
              <a:t>The Code Behind the Scenes</a:t>
            </a:r>
            <a:endParaRPr>
              <a:solidFill>
                <a:srgbClr val="FFFFFF"/>
              </a:solidFill>
            </a:endParaRPr>
          </a:p>
        </p:txBody>
      </p:sp>
      <p:pic>
        <p:nvPicPr>
          <p:cNvPr id="799" name="Google Shape;799;p133"/>
          <p:cNvPicPr preferRelativeResize="0"/>
          <p:nvPr/>
        </p:nvPicPr>
        <p:blipFill>
          <a:blip r:embed="rId3">
            <a:alphaModFix/>
          </a:blip>
          <a:stretch>
            <a:fillRect/>
          </a:stretch>
        </p:blipFill>
        <p:spPr>
          <a:xfrm>
            <a:off x="792325" y="2056900"/>
            <a:ext cx="2662624" cy="265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9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Dan Wahlin</a:t>
            </a:r>
            <a:endParaRPr/>
          </a:p>
        </p:txBody>
      </p:sp>
      <p:sp>
        <p:nvSpPr>
          <p:cNvPr id="483" name="Google Shape;483;p98"/>
          <p:cNvSpPr txBox="1"/>
          <p:nvPr>
            <p:ph idx="4294967295" type="subTitle"/>
          </p:nvPr>
        </p:nvSpPr>
        <p:spPr>
          <a:xfrm>
            <a:off x="1590875" y="2077000"/>
            <a:ext cx="8520600" cy="792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400">
                <a:solidFill>
                  <a:schemeClr val="dk1"/>
                </a:solidFill>
                <a:latin typeface="PT Sans"/>
                <a:ea typeface="PT Sans"/>
                <a:cs typeface="PT Sans"/>
                <a:sym typeface="PT Sans"/>
              </a:rPr>
              <a:t>https://codewithdan.com</a:t>
            </a:r>
            <a:endParaRPr sz="2400">
              <a:latin typeface="PT Sans"/>
              <a:ea typeface="PT Sans"/>
              <a:cs typeface="PT Sans"/>
              <a:sym typeface="PT Sans"/>
            </a:endParaRPr>
          </a:p>
          <a:p>
            <a:pPr indent="0" lvl="0" marL="0" marR="0" rtl="0" algn="l">
              <a:lnSpc>
                <a:spcPct val="100000"/>
              </a:lnSpc>
              <a:spcBef>
                <a:spcPts val="600"/>
              </a:spcBef>
              <a:spcAft>
                <a:spcPts val="0"/>
              </a:spcAft>
              <a:buNone/>
            </a:pPr>
            <a:r>
              <a:t/>
            </a:r>
            <a:endParaRPr sz="2400">
              <a:solidFill>
                <a:srgbClr val="000000"/>
              </a:solidFill>
              <a:latin typeface="PT Sans"/>
              <a:ea typeface="PT Sans"/>
              <a:cs typeface="PT Sans"/>
              <a:sym typeface="PT Sans"/>
            </a:endParaRPr>
          </a:p>
          <a:p>
            <a:pPr indent="0" lvl="0" marL="0" marR="0" rtl="0" algn="l">
              <a:lnSpc>
                <a:spcPct val="100000"/>
              </a:lnSpc>
              <a:spcBef>
                <a:spcPts val="600"/>
              </a:spcBef>
              <a:spcAft>
                <a:spcPts val="0"/>
              </a:spcAft>
              <a:buNone/>
            </a:pPr>
            <a:r>
              <a:t/>
            </a:r>
            <a:endParaRPr sz="2400">
              <a:latin typeface="PT Sans"/>
              <a:ea typeface="PT Sans"/>
              <a:cs typeface="PT Sans"/>
              <a:sym typeface="PT Sans"/>
            </a:endParaRPr>
          </a:p>
          <a:p>
            <a:pPr indent="0" lvl="0" marL="0" marR="0" rtl="0" algn="l">
              <a:lnSpc>
                <a:spcPct val="100000"/>
              </a:lnSpc>
              <a:spcBef>
                <a:spcPts val="600"/>
              </a:spcBef>
              <a:spcAft>
                <a:spcPts val="0"/>
              </a:spcAft>
              <a:buNone/>
            </a:pPr>
            <a:br>
              <a:rPr lang="en" sz="2400">
                <a:latin typeface="PT Sans"/>
                <a:ea typeface="PT Sans"/>
                <a:cs typeface="PT Sans"/>
                <a:sym typeface="PT Sans"/>
              </a:rPr>
            </a:br>
            <a:endParaRPr sz="2400">
              <a:latin typeface="PT Sans"/>
              <a:ea typeface="PT Sans"/>
              <a:cs typeface="PT Sans"/>
              <a:sym typeface="PT Sans"/>
            </a:endParaRPr>
          </a:p>
        </p:txBody>
      </p:sp>
      <p:pic>
        <p:nvPicPr>
          <p:cNvPr id="484" name="Google Shape;484;p98"/>
          <p:cNvPicPr preferRelativeResize="0"/>
          <p:nvPr/>
        </p:nvPicPr>
        <p:blipFill>
          <a:blip r:embed="rId3">
            <a:alphaModFix/>
          </a:blip>
          <a:stretch>
            <a:fillRect/>
          </a:stretch>
        </p:blipFill>
        <p:spPr>
          <a:xfrm>
            <a:off x="442224" y="1997196"/>
            <a:ext cx="1043450" cy="2035175"/>
          </a:xfrm>
          <a:prstGeom prst="rect">
            <a:avLst/>
          </a:prstGeom>
          <a:noFill/>
          <a:ln>
            <a:noFill/>
          </a:ln>
        </p:spPr>
      </p:pic>
      <p:sp>
        <p:nvSpPr>
          <p:cNvPr id="485" name="Google Shape;485;p98"/>
          <p:cNvSpPr txBox="1"/>
          <p:nvPr>
            <p:ph idx="4294967295" type="body"/>
          </p:nvPr>
        </p:nvSpPr>
        <p:spPr>
          <a:xfrm>
            <a:off x="1526750" y="3094925"/>
            <a:ext cx="5411400" cy="659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400">
                <a:solidFill>
                  <a:srgbClr val="000000"/>
                </a:solidFill>
                <a:latin typeface="PT Sans"/>
                <a:ea typeface="PT Sans"/>
                <a:cs typeface="PT Sans"/>
                <a:sym typeface="PT Sans"/>
              </a:rPr>
              <a:t>@DanWahlin</a:t>
            </a:r>
            <a:endParaRPr sz="2400">
              <a:latin typeface="PT Sans"/>
              <a:ea typeface="PT Sans"/>
              <a:cs typeface="PT Sans"/>
              <a:sym typeface="PT Sans"/>
            </a:endParaRPr>
          </a:p>
          <a:p>
            <a:pPr indent="0" lvl="0" marL="0" marR="0" rtl="0" algn="l">
              <a:lnSpc>
                <a:spcPct val="100000"/>
              </a:lnSpc>
              <a:spcBef>
                <a:spcPts val="600"/>
              </a:spcBef>
              <a:spcAft>
                <a:spcPts val="0"/>
              </a:spcAft>
              <a:buNone/>
            </a:pPr>
            <a:r>
              <a:t/>
            </a:r>
            <a:endParaRPr sz="2400">
              <a:latin typeface="PT Sans"/>
              <a:ea typeface="PT Sans"/>
              <a:cs typeface="PT Sans"/>
              <a:sym typeface="PT Sans"/>
            </a:endParaRPr>
          </a:p>
          <a:p>
            <a:pPr indent="0" lvl="0" marL="0" marR="0" rtl="0" algn="l">
              <a:lnSpc>
                <a:spcPct val="100000"/>
              </a:lnSpc>
              <a:spcBef>
                <a:spcPts val="600"/>
              </a:spcBef>
              <a:spcAft>
                <a:spcPts val="0"/>
              </a:spcAft>
              <a:buNone/>
            </a:pPr>
            <a:br>
              <a:rPr lang="en" sz="2400">
                <a:latin typeface="PT Sans"/>
                <a:ea typeface="PT Sans"/>
                <a:cs typeface="PT Sans"/>
                <a:sym typeface="PT Sans"/>
              </a:rPr>
            </a:br>
            <a:endParaRPr sz="2400">
              <a:latin typeface="PT Sans"/>
              <a:ea typeface="PT Sans"/>
              <a:cs typeface="PT Sans"/>
              <a:sym typeface="PT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134"/>
          <p:cNvSpPr/>
          <p:nvPr/>
        </p:nvSpPr>
        <p:spPr>
          <a:xfrm>
            <a:off x="0" y="1204925"/>
            <a:ext cx="9143700" cy="3939000"/>
          </a:xfrm>
          <a:prstGeom prst="rect">
            <a:avLst/>
          </a:prstGeom>
          <a:solidFill>
            <a:srgbClr val="011627"/>
          </a:solidFill>
          <a:ln cap="flat" cmpd="sng" w="9525">
            <a:solidFill>
              <a:srgbClr val="0116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34"/>
          <p:cNvSpPr txBox="1"/>
          <p:nvPr/>
        </p:nvSpPr>
        <p:spPr>
          <a:xfrm>
            <a:off x="-10821" y="876311"/>
            <a:ext cx="2949600" cy="338100"/>
          </a:xfrm>
          <a:prstGeom prst="rect">
            <a:avLst/>
          </a:prstGeom>
          <a:solidFill>
            <a:srgbClr val="A62E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customer.component.ts</a:t>
            </a:r>
            <a:endParaRPr>
              <a:solidFill>
                <a:srgbClr val="FFFFFF"/>
              </a:solidFill>
            </a:endParaRPr>
          </a:p>
        </p:txBody>
      </p:sp>
      <p:sp>
        <p:nvSpPr>
          <p:cNvPr id="806" name="Google Shape;806;p13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Container Class</a:t>
            </a:r>
            <a:endParaRPr/>
          </a:p>
        </p:txBody>
      </p:sp>
      <p:sp>
        <p:nvSpPr>
          <p:cNvPr id="807" name="Google Shape;807;p134"/>
          <p:cNvSpPr txBox="1"/>
          <p:nvPr/>
        </p:nvSpPr>
        <p:spPr>
          <a:xfrm>
            <a:off x="347400" y="1230000"/>
            <a:ext cx="8464800" cy="37020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Clr>
                <a:schemeClr val="dk1"/>
              </a:buClr>
              <a:buSzPts val="1100"/>
              <a:buFont typeface="Arial"/>
              <a:buNone/>
            </a:pPr>
            <a:r>
              <a:rPr i="1" lang="en" sz="1200">
                <a:solidFill>
                  <a:srgbClr val="D6DEEB"/>
                </a:solidFill>
                <a:highlight>
                  <a:srgbClr val="011627"/>
                </a:highlight>
                <a:latin typeface="Consolas"/>
                <a:ea typeface="Consolas"/>
                <a:cs typeface="Consolas"/>
                <a:sym typeface="Consolas"/>
              </a:rPr>
              <a:t>export</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class</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SimpleContainerComponent</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i="1" lang="en" sz="1200">
                <a:solidFill>
                  <a:srgbClr val="D6DEEB"/>
                </a:solidFill>
                <a:highlight>
                  <a:srgbClr val="011627"/>
                </a:highlight>
                <a:latin typeface="Consolas"/>
                <a:ea typeface="Consolas"/>
                <a:cs typeface="Consolas"/>
                <a:sym typeface="Consolas"/>
              </a:rPr>
              <a:t>  customers$</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Observable</a:t>
            </a:r>
            <a:r>
              <a:rPr lang="en" sz="1200">
                <a:solidFill>
                  <a:srgbClr val="A7DBF7"/>
                </a:solidFill>
                <a:highlight>
                  <a:srgbClr val="011627"/>
                </a:highlight>
                <a:latin typeface="Consolas"/>
                <a:ea typeface="Consolas"/>
                <a:cs typeface="Consolas"/>
                <a:sym typeface="Consolas"/>
              </a:rPr>
              <a:t>&lt;</a:t>
            </a:r>
            <a:r>
              <a:rPr lang="en" sz="1200">
                <a:solidFill>
                  <a:srgbClr val="D29FFC"/>
                </a:solidFill>
                <a:highlight>
                  <a:srgbClr val="011627"/>
                </a:highlight>
                <a:latin typeface="Consolas"/>
                <a:ea typeface="Consolas"/>
                <a:cs typeface="Consolas"/>
                <a:sym typeface="Consolas"/>
              </a:rPr>
              <a:t>Customer</a:t>
            </a:r>
            <a:r>
              <a:rPr lang="en" sz="1200">
                <a:solidFill>
                  <a:srgbClr val="A7DBF7"/>
                </a:solidFill>
                <a:highlight>
                  <a:srgbClr val="011627"/>
                </a:highlight>
                <a:latin typeface="Consolas"/>
                <a:ea typeface="Consolas"/>
                <a:cs typeface="Consolas"/>
                <a:sym typeface="Consolas"/>
              </a:rPr>
              <a:t>[]&gt;;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i="1" lang="en" sz="1200">
                <a:solidFill>
                  <a:srgbClr val="D6DEEB"/>
                </a:solidFill>
                <a:highlight>
                  <a:srgbClr val="011627"/>
                </a:highlight>
                <a:latin typeface="Consolas"/>
                <a:ea typeface="Consolas"/>
                <a:cs typeface="Consolas"/>
                <a:sym typeface="Consolas"/>
              </a:rPr>
              <a:t>  selectedCustomer</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Customer</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i="1" lang="en" sz="1200">
                <a:solidFill>
                  <a:srgbClr val="A1BDE6"/>
                </a:solidFill>
                <a:highlight>
                  <a:srgbClr val="011627"/>
                </a:highlight>
                <a:latin typeface="Consolas"/>
                <a:ea typeface="Consolas"/>
                <a:cs typeface="Consolas"/>
                <a:sym typeface="Consolas"/>
              </a:rPr>
              <a:t>  constructor</a:t>
            </a:r>
            <a:r>
              <a:rPr lang="en" sz="1200">
                <a:solidFill>
                  <a:srgbClr val="A7DBF7"/>
                </a:solidFill>
                <a:highlight>
                  <a:srgbClr val="011627"/>
                </a:highlight>
                <a:latin typeface="Consolas"/>
                <a:ea typeface="Consolas"/>
                <a:cs typeface="Consolas"/>
                <a:sym typeface="Consolas"/>
              </a:rPr>
              <a:t>(</a:t>
            </a:r>
            <a:r>
              <a:rPr i="1" lang="en" sz="1200">
                <a:solidFill>
                  <a:srgbClr val="00BFF9"/>
                </a:solidFill>
                <a:highlight>
                  <a:srgbClr val="011627"/>
                </a:highlight>
                <a:latin typeface="Consolas"/>
                <a:ea typeface="Consolas"/>
                <a:cs typeface="Consolas"/>
                <a:sym typeface="Consolas"/>
              </a:rPr>
              <a:t>private</a:t>
            </a:r>
            <a:r>
              <a:rPr lang="en" sz="1200">
                <a:solidFill>
                  <a:srgbClr val="A7DBF7"/>
                </a:solidFill>
                <a:highlight>
                  <a:srgbClr val="011627"/>
                </a:highlight>
                <a:latin typeface="Consolas"/>
                <a:ea typeface="Consolas"/>
                <a:cs typeface="Consolas"/>
                <a:sym typeface="Consolas"/>
              </a:rPr>
              <a:t> </a:t>
            </a:r>
            <a:r>
              <a:rPr lang="en" sz="1200">
                <a:solidFill>
                  <a:srgbClr val="D7DBE0"/>
                </a:solidFill>
                <a:highlight>
                  <a:srgbClr val="011627"/>
                </a:highlight>
                <a:latin typeface="Consolas"/>
                <a:ea typeface="Consolas"/>
                <a:cs typeface="Consolas"/>
                <a:sym typeface="Consolas"/>
              </a:rPr>
              <a:t>dataService</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CustomerOrdersDataService</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this</a:t>
            </a:r>
            <a:r>
              <a:rPr lang="en" sz="1200">
                <a:solidFill>
                  <a:srgbClr val="A7DBF7"/>
                </a:solidFill>
                <a:highlight>
                  <a:srgbClr val="011627"/>
                </a:highlight>
                <a:latin typeface="Consolas"/>
                <a:ea typeface="Consolas"/>
                <a:cs typeface="Consolas"/>
                <a:sym typeface="Consolas"/>
              </a:rPr>
              <a:t>.</a:t>
            </a:r>
            <a:r>
              <a:rPr i="1" lang="en" sz="1200">
                <a:solidFill>
                  <a:srgbClr val="7FDBCA"/>
                </a:solidFill>
                <a:highlight>
                  <a:srgbClr val="011627"/>
                </a:highlight>
                <a:latin typeface="Consolas"/>
                <a:ea typeface="Consolas"/>
                <a:cs typeface="Consolas"/>
                <a:sym typeface="Consolas"/>
              </a:rPr>
              <a:t>customers$</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dataService</a:t>
            </a:r>
            <a:r>
              <a:rPr lang="en" sz="1200">
                <a:solidFill>
                  <a:srgbClr val="A7DBF7"/>
                </a:solidFill>
                <a:highlight>
                  <a:srgbClr val="011627"/>
                </a:highlight>
                <a:latin typeface="Consolas"/>
                <a:ea typeface="Consolas"/>
                <a:cs typeface="Consolas"/>
                <a:sym typeface="Consolas"/>
              </a:rPr>
              <a:t>.</a:t>
            </a:r>
            <a:r>
              <a:rPr i="1" lang="en" sz="1200">
                <a:solidFill>
                  <a:srgbClr val="7FDBCA"/>
                </a:solidFill>
                <a:highlight>
                  <a:srgbClr val="011627"/>
                </a:highlight>
                <a:latin typeface="Consolas"/>
                <a:ea typeface="Consolas"/>
                <a:cs typeface="Consolas"/>
                <a:sym typeface="Consolas"/>
              </a:rPr>
              <a:t>customers$</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FFFFFF"/>
                </a:solidFill>
                <a:highlight>
                  <a:srgbClr val="011627"/>
                </a:highlight>
                <a:latin typeface="Consolas"/>
                <a:ea typeface="Consolas"/>
                <a:cs typeface="Consolas"/>
                <a:sym typeface="Consolas"/>
              </a:rPr>
              <a:t>  }</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i="1" lang="en" sz="1200">
                <a:solidFill>
                  <a:srgbClr val="87AFF4"/>
                </a:solidFill>
                <a:highlight>
                  <a:srgbClr val="011627"/>
                </a:highlight>
                <a:latin typeface="Consolas"/>
                <a:ea typeface="Consolas"/>
                <a:cs typeface="Consolas"/>
                <a:sym typeface="Consolas"/>
              </a:rPr>
              <a:t>  selected</a:t>
            </a:r>
            <a:r>
              <a:rPr lang="en" sz="1200">
                <a:solidFill>
                  <a:srgbClr val="A7DBF7"/>
                </a:solidFill>
                <a:highlight>
                  <a:srgbClr val="011627"/>
                </a:highlight>
                <a:latin typeface="Consolas"/>
                <a:ea typeface="Consolas"/>
                <a:cs typeface="Consolas"/>
                <a:sym typeface="Consolas"/>
              </a:rPr>
              <a:t>(</a:t>
            </a:r>
            <a:r>
              <a:rPr lang="en" sz="1200">
                <a:solidFill>
                  <a:srgbClr val="D7DBE0"/>
                </a:solidFill>
                <a:highlight>
                  <a:srgbClr val="011627"/>
                </a:highlight>
                <a:latin typeface="Consolas"/>
                <a:ea typeface="Consolas"/>
                <a:cs typeface="Consolas"/>
                <a:sym typeface="Consolas"/>
              </a:rPr>
              <a:t>customer</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Customer</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this</a:t>
            </a:r>
            <a:r>
              <a:rPr lang="en" sz="1200">
                <a:solidFill>
                  <a:srgbClr val="A7DBF7"/>
                </a:solidFill>
                <a:highlight>
                  <a:srgbClr val="011627"/>
                </a:highlight>
                <a:latin typeface="Consolas"/>
                <a:ea typeface="Consolas"/>
                <a:cs typeface="Consolas"/>
                <a:sym typeface="Consolas"/>
              </a:rPr>
              <a:t>.</a:t>
            </a:r>
            <a:r>
              <a:rPr i="1" lang="en" sz="1200">
                <a:solidFill>
                  <a:srgbClr val="7FDBCA"/>
                </a:solidFill>
                <a:highlight>
                  <a:srgbClr val="011627"/>
                </a:highlight>
                <a:latin typeface="Consolas"/>
                <a:ea typeface="Consolas"/>
                <a:cs typeface="Consolas"/>
                <a:sym typeface="Consolas"/>
              </a:rPr>
              <a:t>selectedCustomer</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customer</a:t>
            </a:r>
            <a:r>
              <a:rPr lang="en" sz="1200">
                <a:solidFill>
                  <a:srgbClr val="A7DBF7"/>
                </a:solidFill>
                <a:highlight>
                  <a:srgbClr val="011627"/>
                </a:highlight>
                <a:latin typeface="Consolas"/>
                <a:ea typeface="Consolas"/>
                <a:cs typeface="Consolas"/>
                <a:sym typeface="Consolas"/>
              </a:rPr>
              <a:t>; </a:t>
            </a:r>
            <a:r>
              <a:rPr i="1" lang="en" sz="1200">
                <a:solidFill>
                  <a:srgbClr val="999999"/>
                </a:solidFill>
                <a:highlight>
                  <a:srgbClr val="011627"/>
                </a:highlight>
                <a:latin typeface="Consolas"/>
                <a:ea typeface="Consolas"/>
                <a:cs typeface="Consolas"/>
                <a:sym typeface="Consolas"/>
              </a:rPr>
              <a:t>// &lt;-- MODEL ENTITY</a:t>
            </a:r>
            <a:endParaRPr i="1" sz="1200">
              <a:solidFill>
                <a:srgbClr val="999999"/>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FFFFFF"/>
                </a:solidFill>
                <a:highlight>
                  <a:srgbClr val="011627"/>
                </a:highlight>
                <a:latin typeface="Consolas"/>
                <a:ea typeface="Consolas"/>
                <a:cs typeface="Consolas"/>
                <a:sym typeface="Consolas"/>
              </a:rPr>
              <a:t>  }</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i="1" lang="en" sz="1200">
                <a:solidFill>
                  <a:srgbClr val="87AFF4"/>
                </a:solidFill>
                <a:highlight>
                  <a:srgbClr val="011627"/>
                </a:highlight>
                <a:latin typeface="Consolas"/>
                <a:ea typeface="Consolas"/>
                <a:cs typeface="Consolas"/>
                <a:sym typeface="Consolas"/>
              </a:rPr>
              <a:t>  addCustomer</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this</a:t>
            </a:r>
            <a:r>
              <a:rPr lang="en" sz="1200">
                <a:solidFill>
                  <a:srgbClr val="A7DBF7"/>
                </a:solidFill>
                <a:highlight>
                  <a:srgbClr val="011627"/>
                </a:highlight>
                <a:latin typeface="Consolas"/>
                <a:ea typeface="Consolas"/>
                <a:cs typeface="Consolas"/>
                <a:sym typeface="Consolas"/>
              </a:rPr>
              <a:t>.</a:t>
            </a:r>
            <a:r>
              <a:rPr i="1" lang="en" sz="1200">
                <a:solidFill>
                  <a:srgbClr val="F7ECB5"/>
                </a:solidFill>
                <a:highlight>
                  <a:srgbClr val="011627"/>
                </a:highlight>
                <a:latin typeface="Consolas"/>
                <a:ea typeface="Consolas"/>
                <a:cs typeface="Consolas"/>
                <a:sym typeface="Consolas"/>
              </a:rPr>
              <a:t>dataService</a:t>
            </a:r>
            <a:r>
              <a:rPr lang="en" sz="1200">
                <a:solidFill>
                  <a:srgbClr val="A7DBF7"/>
                </a:solidFill>
                <a:highlight>
                  <a:srgbClr val="011627"/>
                </a:highlight>
                <a:latin typeface="Consolas"/>
                <a:ea typeface="Consolas"/>
                <a:cs typeface="Consolas"/>
                <a:sym typeface="Consolas"/>
              </a:rPr>
              <a:t>.</a:t>
            </a:r>
            <a:r>
              <a:rPr i="1" lang="en" sz="1200">
                <a:solidFill>
                  <a:srgbClr val="87AFF4"/>
                </a:solidFill>
                <a:highlight>
                  <a:srgbClr val="011627"/>
                </a:highlight>
                <a:latin typeface="Consolas"/>
                <a:ea typeface="Consolas"/>
                <a:cs typeface="Consolas"/>
                <a:sym typeface="Consolas"/>
              </a:rPr>
              <a:t>addCustomer</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FFFFFF"/>
                </a:solidFill>
                <a:highlight>
                  <a:srgbClr val="011627"/>
                </a:highlight>
                <a:latin typeface="Consolas"/>
                <a:ea typeface="Consolas"/>
                <a:cs typeface="Consolas"/>
                <a:sym typeface="Consolas"/>
              </a:rPr>
              <a:t>  }</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0000"/>
              </a:lnSpc>
              <a:spcBef>
                <a:spcPts val="0"/>
              </a:spcBef>
              <a:spcAft>
                <a:spcPts val="0"/>
              </a:spcAft>
              <a:buNone/>
            </a:pPr>
            <a:r>
              <a:t/>
            </a:r>
            <a:endParaRPr sz="1200">
              <a:solidFill>
                <a:srgbClr val="3F51B5"/>
              </a:solidFill>
              <a:latin typeface="Consolas"/>
              <a:ea typeface="Consolas"/>
              <a:cs typeface="Consolas"/>
              <a:sym typeface="Consolas"/>
            </a:endParaRPr>
          </a:p>
        </p:txBody>
      </p:sp>
      <p:grpSp>
        <p:nvGrpSpPr>
          <p:cNvPr id="808" name="Google Shape;808;p134"/>
          <p:cNvGrpSpPr/>
          <p:nvPr/>
        </p:nvGrpSpPr>
        <p:grpSpPr>
          <a:xfrm>
            <a:off x="490574" y="2424005"/>
            <a:ext cx="8658371" cy="338101"/>
            <a:chOff x="490574" y="2424005"/>
            <a:chExt cx="8658371" cy="338101"/>
          </a:xfrm>
        </p:grpSpPr>
        <p:sp>
          <p:nvSpPr>
            <p:cNvPr id="809" name="Google Shape;809;p134"/>
            <p:cNvSpPr/>
            <p:nvPr/>
          </p:nvSpPr>
          <p:spPr>
            <a:xfrm>
              <a:off x="5248645" y="2445812"/>
              <a:ext cx="3900300" cy="2946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10" name="Google Shape;810;p134"/>
            <p:cNvSpPr/>
            <p:nvPr/>
          </p:nvSpPr>
          <p:spPr>
            <a:xfrm>
              <a:off x="5376731" y="2445812"/>
              <a:ext cx="3767400" cy="294600"/>
            </a:xfrm>
            <a:prstGeom prst="rect">
              <a:avLst/>
            </a:prstGeom>
            <a:solidFill>
              <a:srgbClr val="18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11" name="Google Shape;811;p134"/>
            <p:cNvSpPr/>
            <p:nvPr/>
          </p:nvSpPr>
          <p:spPr>
            <a:xfrm>
              <a:off x="5381269" y="2442724"/>
              <a:ext cx="3767400" cy="2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T Sans"/>
                  <a:ea typeface="PT Sans"/>
                  <a:cs typeface="PT Sans"/>
                  <a:sym typeface="PT Sans"/>
                </a:rPr>
                <a:t>The Customers Observable</a:t>
              </a:r>
              <a:endParaRPr>
                <a:solidFill>
                  <a:srgbClr val="FFFFFF"/>
                </a:solidFill>
              </a:endParaRPr>
            </a:p>
          </p:txBody>
        </p:sp>
        <p:grpSp>
          <p:nvGrpSpPr>
            <p:cNvPr id="812" name="Google Shape;812;p134"/>
            <p:cNvGrpSpPr/>
            <p:nvPr/>
          </p:nvGrpSpPr>
          <p:grpSpPr>
            <a:xfrm>
              <a:off x="490574" y="2424005"/>
              <a:ext cx="4758071" cy="338101"/>
              <a:chOff x="725522" y="2835472"/>
              <a:chExt cx="4586977" cy="338710"/>
            </a:xfrm>
          </p:grpSpPr>
          <p:grpSp>
            <p:nvGrpSpPr>
              <p:cNvPr id="813" name="Google Shape;813;p134"/>
              <p:cNvGrpSpPr/>
              <p:nvPr/>
            </p:nvGrpSpPr>
            <p:grpSpPr>
              <a:xfrm>
                <a:off x="725522" y="2835472"/>
                <a:ext cx="3645003" cy="338710"/>
                <a:chOff x="230122" y="1083024"/>
                <a:chExt cx="2104505" cy="504634"/>
              </a:xfrm>
            </p:grpSpPr>
            <p:sp>
              <p:nvSpPr>
                <p:cNvPr id="814" name="Google Shape;814;p134"/>
                <p:cNvSpPr/>
                <p:nvPr/>
              </p:nvSpPr>
              <p:spPr>
                <a:xfrm>
                  <a:off x="230122" y="1083024"/>
                  <a:ext cx="2049000" cy="5034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15" name="Google Shape;815;p134"/>
                <p:cNvSpPr/>
                <p:nvPr/>
              </p:nvSpPr>
              <p:spPr>
                <a:xfrm>
                  <a:off x="2279127" y="1084258"/>
                  <a:ext cx="55500" cy="5034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816" name="Google Shape;816;p134"/>
              <p:cNvCxnSpPr>
                <a:stCxn id="809" idx="1"/>
                <a:endCxn id="815" idx="3"/>
              </p:cNvCxnSpPr>
              <p:nvPr/>
            </p:nvCxnSpPr>
            <p:spPr>
              <a:xfrm flipH="1">
                <a:off x="4370498" y="3004883"/>
                <a:ext cx="942000" cy="300"/>
              </a:xfrm>
              <a:prstGeom prst="straightConnector1">
                <a:avLst/>
              </a:prstGeom>
              <a:noFill/>
              <a:ln cap="flat" cmpd="sng" w="19050">
                <a:solidFill>
                  <a:srgbClr val="FFF2CC"/>
                </a:solidFill>
                <a:prstDash val="solid"/>
                <a:round/>
                <a:headEnd len="med" w="med" type="none"/>
                <a:tailEnd len="med" w="med" type="triangle"/>
              </a:ln>
            </p:spPr>
          </p:cxnSp>
        </p:grpSp>
      </p:grpSp>
      <p:grpSp>
        <p:nvGrpSpPr>
          <p:cNvPr id="817" name="Google Shape;817;p134"/>
          <p:cNvGrpSpPr/>
          <p:nvPr/>
        </p:nvGrpSpPr>
        <p:grpSpPr>
          <a:xfrm>
            <a:off x="7679325" y="3710000"/>
            <a:ext cx="1361700" cy="1358925"/>
            <a:chOff x="7679325" y="3710000"/>
            <a:chExt cx="1361700" cy="1358925"/>
          </a:xfrm>
        </p:grpSpPr>
        <p:pic>
          <p:nvPicPr>
            <p:cNvPr id="818" name="Google Shape;818;p134"/>
            <p:cNvPicPr preferRelativeResize="0"/>
            <p:nvPr/>
          </p:nvPicPr>
          <p:blipFill>
            <a:blip r:embed="rId3">
              <a:alphaModFix/>
            </a:blip>
            <a:stretch>
              <a:fillRect/>
            </a:stretch>
          </p:blipFill>
          <p:spPr>
            <a:xfrm>
              <a:off x="7679325" y="3710000"/>
              <a:ext cx="1361700" cy="1358925"/>
            </a:xfrm>
            <a:prstGeom prst="rect">
              <a:avLst/>
            </a:prstGeom>
            <a:noFill/>
            <a:ln>
              <a:noFill/>
            </a:ln>
          </p:spPr>
        </p:pic>
        <p:sp>
          <p:nvSpPr>
            <p:cNvPr id="819" name="Google Shape;819;p134"/>
            <p:cNvSpPr txBox="1"/>
            <p:nvPr/>
          </p:nvSpPr>
          <p:spPr>
            <a:xfrm>
              <a:off x="7843100" y="4364507"/>
              <a:ext cx="10737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Behind </a:t>
              </a:r>
              <a:endParaRPr sz="1200">
                <a:solidFill>
                  <a:srgbClr val="FFFFFF"/>
                </a:solidFill>
              </a:endParaRPr>
            </a:p>
            <a:p>
              <a:pPr indent="0" lvl="0" marL="0" rtl="0" algn="l">
                <a:spcBef>
                  <a:spcPts val="0"/>
                </a:spcBef>
                <a:spcAft>
                  <a:spcPts val="0"/>
                </a:spcAft>
                <a:buNone/>
              </a:pPr>
              <a:r>
                <a:rPr lang="en" sz="1200">
                  <a:solidFill>
                    <a:srgbClr val="FFFFFF"/>
                  </a:solidFill>
                </a:rPr>
                <a:t>the </a:t>
              </a:r>
              <a:endParaRPr sz="1200">
                <a:solidFill>
                  <a:srgbClr val="FFFFFF"/>
                </a:solidFill>
              </a:endParaRPr>
            </a:p>
            <a:p>
              <a:pPr indent="0" lvl="0" marL="0" rtl="0" algn="l">
                <a:spcBef>
                  <a:spcPts val="0"/>
                </a:spcBef>
                <a:spcAft>
                  <a:spcPts val="0"/>
                </a:spcAft>
                <a:buNone/>
              </a:pPr>
              <a:r>
                <a:rPr lang="en" sz="1200">
                  <a:solidFill>
                    <a:srgbClr val="FFFFFF"/>
                  </a:solidFill>
                </a:rPr>
                <a:t>Scenes</a:t>
              </a:r>
              <a:endParaRPr sz="1200">
                <a:solidFill>
                  <a:srgbClr val="FFFFF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08"/>
                                        </p:tgtEl>
                                        <p:attrNameLst>
                                          <p:attrName>style.visibility</p:attrName>
                                        </p:attrNameLst>
                                      </p:cBhvr>
                                      <p:to>
                                        <p:strVal val="visible"/>
                                      </p:to>
                                    </p:set>
                                    <p:anim calcmode="lin" valueType="num">
                                      <p:cBhvr additive="base">
                                        <p:cTn dur="1000"/>
                                        <p:tgtEl>
                                          <p:spTgt spid="80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135"/>
          <p:cNvSpPr/>
          <p:nvPr/>
        </p:nvSpPr>
        <p:spPr>
          <a:xfrm>
            <a:off x="0" y="1204925"/>
            <a:ext cx="9143700" cy="3939000"/>
          </a:xfrm>
          <a:prstGeom prst="rect">
            <a:avLst/>
          </a:prstGeom>
          <a:solidFill>
            <a:srgbClr val="011627"/>
          </a:solidFill>
          <a:ln cap="flat" cmpd="sng" w="9525">
            <a:solidFill>
              <a:srgbClr val="0116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35"/>
          <p:cNvSpPr txBox="1"/>
          <p:nvPr/>
        </p:nvSpPr>
        <p:spPr>
          <a:xfrm>
            <a:off x="-10821" y="876311"/>
            <a:ext cx="2949600" cy="338100"/>
          </a:xfrm>
          <a:prstGeom prst="rect">
            <a:avLst/>
          </a:prstGeom>
          <a:solidFill>
            <a:srgbClr val="A62E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customer.component.html</a:t>
            </a:r>
            <a:endParaRPr>
              <a:solidFill>
                <a:srgbClr val="FFFFFF"/>
              </a:solidFill>
            </a:endParaRPr>
          </a:p>
        </p:txBody>
      </p:sp>
      <p:sp>
        <p:nvSpPr>
          <p:cNvPr id="826" name="Google Shape;826;p13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Container HTML</a:t>
            </a:r>
            <a:endParaRPr/>
          </a:p>
        </p:txBody>
      </p:sp>
      <p:sp>
        <p:nvSpPr>
          <p:cNvPr id="827" name="Google Shape;827;p135"/>
          <p:cNvSpPr txBox="1"/>
          <p:nvPr/>
        </p:nvSpPr>
        <p:spPr>
          <a:xfrm>
            <a:off x="195800" y="1599475"/>
            <a:ext cx="8961000" cy="35091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button</a:t>
            </a:r>
            <a:r>
              <a:rPr lang="en" sz="1200">
                <a:solidFill>
                  <a:srgbClr val="A7DBF7"/>
                </a:solidFill>
                <a:highlight>
                  <a:srgbClr val="011627"/>
                </a:highlight>
                <a:latin typeface="Consolas"/>
                <a:ea typeface="Consolas"/>
                <a:cs typeface="Consolas"/>
                <a:sym typeface="Consolas"/>
              </a:rPr>
              <a:t> </a:t>
            </a:r>
            <a:r>
              <a:rPr i="1" lang="en" sz="1200">
                <a:solidFill>
                  <a:srgbClr val="F7ECB5"/>
                </a:solidFill>
                <a:highlight>
                  <a:srgbClr val="011627"/>
                </a:highlight>
                <a:latin typeface="Consolas"/>
                <a:ea typeface="Consolas"/>
                <a:cs typeface="Consolas"/>
                <a:sym typeface="Consolas"/>
              </a:rPr>
              <a:t>(click)</a:t>
            </a:r>
            <a:r>
              <a:rPr lang="en" sz="1200">
                <a:solidFill>
                  <a:srgbClr val="A7DBF7"/>
                </a:solidFill>
                <a:highlight>
                  <a:srgbClr val="011627"/>
                </a:highlight>
                <a:latin typeface="Consolas"/>
                <a:ea typeface="Consolas"/>
                <a:cs typeface="Consolas"/>
                <a:sym typeface="Consolas"/>
              </a:rPr>
              <a:t>=</a:t>
            </a:r>
            <a:r>
              <a:rPr lang="en" sz="1200">
                <a:solidFill>
                  <a:srgbClr val="6BFF81"/>
                </a:solidFill>
                <a:highlight>
                  <a:srgbClr val="011627"/>
                </a:highlight>
                <a:latin typeface="Consolas"/>
                <a:ea typeface="Consolas"/>
                <a:cs typeface="Consolas"/>
                <a:sym typeface="Consolas"/>
              </a:rPr>
              <a:t>"</a:t>
            </a:r>
            <a:r>
              <a:rPr lang="en" sz="1200">
                <a:solidFill>
                  <a:srgbClr val="BCF0C0"/>
                </a:solidFill>
                <a:highlight>
                  <a:srgbClr val="011627"/>
                </a:highlight>
                <a:latin typeface="Consolas"/>
                <a:ea typeface="Consolas"/>
                <a:cs typeface="Consolas"/>
                <a:sym typeface="Consolas"/>
              </a:rPr>
              <a:t>addCustomer()</a:t>
            </a:r>
            <a:r>
              <a:rPr lang="en" sz="1200">
                <a:solidFill>
                  <a:srgbClr val="6BFF81"/>
                </a:solidFill>
                <a:highlight>
                  <a:srgbClr val="011627"/>
                </a:highlight>
                <a:latin typeface="Consolas"/>
                <a:ea typeface="Consolas"/>
                <a:cs typeface="Consolas"/>
                <a:sym typeface="Consolas"/>
              </a:rPr>
              <a:t>"</a:t>
            </a:r>
            <a:r>
              <a:rPr lang="en" sz="1200">
                <a:solidFill>
                  <a:srgbClr val="FFFFFF"/>
                </a:solidFill>
                <a:highlight>
                  <a:srgbClr val="011627"/>
                </a:highlight>
                <a:latin typeface="Consolas"/>
                <a:ea typeface="Consolas"/>
                <a:cs typeface="Consolas"/>
                <a:sym typeface="Consolas"/>
              </a:rPr>
              <a:t>&gt;</a:t>
            </a:r>
            <a:r>
              <a:rPr lang="en" sz="1200">
                <a:solidFill>
                  <a:srgbClr val="A7DBF7"/>
                </a:solidFill>
                <a:highlight>
                  <a:srgbClr val="011627"/>
                </a:highlight>
                <a:latin typeface="Consolas"/>
                <a:ea typeface="Consolas"/>
                <a:cs typeface="Consolas"/>
                <a:sym typeface="Consolas"/>
              </a:rPr>
              <a:t>Add Customer</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button</a:t>
            </a:r>
            <a:r>
              <a:rPr lang="en" sz="1200">
                <a:solidFill>
                  <a:srgbClr val="FFFFFF"/>
                </a:solidFill>
                <a:highlight>
                  <a:srgbClr val="011627"/>
                </a:highlight>
                <a:latin typeface="Consolas"/>
                <a:ea typeface="Consolas"/>
                <a:cs typeface="Consolas"/>
                <a:sym typeface="Consolas"/>
              </a:rPr>
              <a:t>&gt;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div</a:t>
            </a:r>
            <a:r>
              <a:rPr lang="en" sz="1200">
                <a:solidFill>
                  <a:srgbClr val="A7DBF7"/>
                </a:solidFill>
                <a:highlight>
                  <a:srgbClr val="011627"/>
                </a:highlight>
                <a:latin typeface="Consolas"/>
                <a:ea typeface="Consolas"/>
                <a:cs typeface="Consolas"/>
                <a:sym typeface="Consolas"/>
              </a:rPr>
              <a:t> </a:t>
            </a:r>
            <a:r>
              <a:rPr i="1" lang="en" sz="1200">
                <a:solidFill>
                  <a:srgbClr val="F7ECB5"/>
                </a:solidFill>
                <a:highlight>
                  <a:srgbClr val="011627"/>
                </a:highlight>
                <a:latin typeface="Consolas"/>
                <a:ea typeface="Consolas"/>
                <a:cs typeface="Consolas"/>
                <a:sym typeface="Consolas"/>
              </a:rPr>
              <a:t>*ngIf</a:t>
            </a:r>
            <a:r>
              <a:rPr lang="en" sz="1200">
                <a:solidFill>
                  <a:srgbClr val="A7DBF7"/>
                </a:solidFill>
                <a:highlight>
                  <a:srgbClr val="011627"/>
                </a:highlight>
                <a:latin typeface="Consolas"/>
                <a:ea typeface="Consolas"/>
                <a:cs typeface="Consolas"/>
                <a:sym typeface="Consolas"/>
              </a:rPr>
              <a:t>=</a:t>
            </a:r>
            <a:r>
              <a:rPr lang="en" sz="1200">
                <a:solidFill>
                  <a:srgbClr val="6BFF81"/>
                </a:solidFill>
                <a:highlight>
                  <a:srgbClr val="011627"/>
                </a:highlight>
                <a:latin typeface="Consolas"/>
                <a:ea typeface="Consolas"/>
                <a:cs typeface="Consolas"/>
                <a:sym typeface="Consolas"/>
              </a:rPr>
              <a:t>"</a:t>
            </a:r>
            <a:r>
              <a:rPr lang="en" sz="1200">
                <a:solidFill>
                  <a:srgbClr val="BCF0C0"/>
                </a:solidFill>
                <a:highlight>
                  <a:srgbClr val="011627"/>
                </a:highlight>
                <a:latin typeface="Consolas"/>
                <a:ea typeface="Consolas"/>
                <a:cs typeface="Consolas"/>
                <a:sym typeface="Consolas"/>
              </a:rPr>
              <a:t>customers$ | async as customers</a:t>
            </a:r>
            <a:r>
              <a:rPr lang="en" sz="1200">
                <a:solidFill>
                  <a:srgbClr val="6BFF81"/>
                </a:solidFill>
                <a:highlight>
                  <a:srgbClr val="011627"/>
                </a:highlight>
                <a:latin typeface="Consolas"/>
                <a:ea typeface="Consolas"/>
                <a:cs typeface="Consolas"/>
                <a:sym typeface="Consolas"/>
              </a:rPr>
              <a:t>"</a:t>
            </a:r>
            <a:r>
              <a:rPr lang="en" sz="1200">
                <a:solidFill>
                  <a:srgbClr val="FFFFFF"/>
                </a:solidFill>
                <a:highlight>
                  <a:srgbClr val="011627"/>
                </a:highlight>
                <a:latin typeface="Consolas"/>
                <a:ea typeface="Consolas"/>
                <a:cs typeface="Consolas"/>
                <a:sym typeface="Consolas"/>
              </a:rPr>
              <a:t>&gt;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div</a:t>
            </a:r>
            <a:r>
              <a:rPr lang="en" sz="1200">
                <a:solidFill>
                  <a:srgbClr val="FFFFFF"/>
                </a:solidFill>
                <a:highlight>
                  <a:srgbClr val="011627"/>
                </a:highlight>
                <a:latin typeface="Consolas"/>
                <a:ea typeface="Consolas"/>
                <a:cs typeface="Consolas"/>
                <a:sym typeface="Consolas"/>
              </a:rPr>
              <a:t>&gt;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app-customer-list</a:t>
            </a:r>
            <a:r>
              <a:rPr lang="en" sz="1200">
                <a:solidFill>
                  <a:srgbClr val="A7DBF7"/>
                </a:solidFill>
                <a:highlight>
                  <a:srgbClr val="011627"/>
                </a:highlight>
                <a:latin typeface="Consolas"/>
                <a:ea typeface="Consolas"/>
                <a:cs typeface="Consolas"/>
                <a:sym typeface="Consolas"/>
              </a:rPr>
              <a:t> </a:t>
            </a:r>
            <a:r>
              <a:rPr i="1" lang="en" sz="1200">
                <a:solidFill>
                  <a:srgbClr val="F7ECB5"/>
                </a:solidFill>
                <a:highlight>
                  <a:srgbClr val="011627"/>
                </a:highlight>
                <a:latin typeface="Consolas"/>
                <a:ea typeface="Consolas"/>
                <a:cs typeface="Consolas"/>
                <a:sym typeface="Consolas"/>
              </a:rPr>
              <a:t>[customers]</a:t>
            </a:r>
            <a:r>
              <a:rPr lang="en" sz="1200">
                <a:solidFill>
                  <a:srgbClr val="A7DBF7"/>
                </a:solidFill>
                <a:highlight>
                  <a:srgbClr val="011627"/>
                </a:highlight>
                <a:latin typeface="Consolas"/>
                <a:ea typeface="Consolas"/>
                <a:cs typeface="Consolas"/>
                <a:sym typeface="Consolas"/>
              </a:rPr>
              <a:t>=</a:t>
            </a:r>
            <a:r>
              <a:rPr lang="en" sz="1200">
                <a:solidFill>
                  <a:srgbClr val="6BFF81"/>
                </a:solidFill>
                <a:highlight>
                  <a:srgbClr val="011627"/>
                </a:highlight>
                <a:latin typeface="Consolas"/>
                <a:ea typeface="Consolas"/>
                <a:cs typeface="Consolas"/>
                <a:sym typeface="Consolas"/>
              </a:rPr>
              <a:t>"</a:t>
            </a:r>
            <a:r>
              <a:rPr lang="en" sz="1200">
                <a:solidFill>
                  <a:srgbClr val="BCF0C0"/>
                </a:solidFill>
                <a:highlight>
                  <a:srgbClr val="011627"/>
                </a:highlight>
                <a:latin typeface="Consolas"/>
                <a:ea typeface="Consolas"/>
                <a:cs typeface="Consolas"/>
                <a:sym typeface="Consolas"/>
              </a:rPr>
              <a:t>customers</a:t>
            </a:r>
            <a:r>
              <a:rPr lang="en" sz="1200">
                <a:solidFill>
                  <a:srgbClr val="6BFF81"/>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i="1" lang="en" sz="1200">
                <a:solidFill>
                  <a:srgbClr val="F7ECB5"/>
                </a:solidFill>
                <a:highlight>
                  <a:srgbClr val="011627"/>
                </a:highlight>
                <a:latin typeface="Consolas"/>
                <a:ea typeface="Consolas"/>
                <a:cs typeface="Consolas"/>
                <a:sym typeface="Consolas"/>
              </a:rPr>
              <a:t>(customerSelected)</a:t>
            </a:r>
            <a:r>
              <a:rPr lang="en" sz="1200">
                <a:solidFill>
                  <a:srgbClr val="A7DBF7"/>
                </a:solidFill>
                <a:highlight>
                  <a:srgbClr val="011627"/>
                </a:highlight>
                <a:latin typeface="Consolas"/>
                <a:ea typeface="Consolas"/>
                <a:cs typeface="Consolas"/>
                <a:sym typeface="Consolas"/>
              </a:rPr>
              <a:t>=</a:t>
            </a:r>
            <a:r>
              <a:rPr lang="en" sz="1200">
                <a:solidFill>
                  <a:srgbClr val="6BFF81"/>
                </a:solidFill>
                <a:highlight>
                  <a:srgbClr val="011627"/>
                </a:highlight>
                <a:latin typeface="Consolas"/>
                <a:ea typeface="Consolas"/>
                <a:cs typeface="Consolas"/>
                <a:sym typeface="Consolas"/>
              </a:rPr>
              <a:t>"</a:t>
            </a:r>
            <a:r>
              <a:rPr lang="en" sz="1200">
                <a:solidFill>
                  <a:srgbClr val="BCF0C0"/>
                </a:solidFill>
                <a:highlight>
                  <a:srgbClr val="011627"/>
                </a:highlight>
                <a:latin typeface="Consolas"/>
                <a:ea typeface="Consolas"/>
                <a:cs typeface="Consolas"/>
                <a:sym typeface="Consolas"/>
              </a:rPr>
              <a:t>selected($event)</a:t>
            </a:r>
            <a:r>
              <a:rPr lang="en" sz="1200">
                <a:solidFill>
                  <a:srgbClr val="6BFF81"/>
                </a:solidFill>
                <a:highlight>
                  <a:srgbClr val="011627"/>
                </a:highlight>
                <a:latin typeface="Consolas"/>
                <a:ea typeface="Consolas"/>
                <a:cs typeface="Consolas"/>
                <a:sym typeface="Consolas"/>
              </a:rPr>
              <a:t>"</a:t>
            </a:r>
            <a:r>
              <a:rPr lang="en" sz="1200">
                <a:solidFill>
                  <a:srgbClr val="FFFFFF"/>
                </a:solidFill>
                <a:highlight>
                  <a:srgbClr val="011627"/>
                </a:highlight>
                <a:latin typeface="Consolas"/>
                <a:ea typeface="Consolas"/>
                <a:cs typeface="Consolas"/>
                <a:sym typeface="Consolas"/>
              </a:rPr>
              <a:t>&gt;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app-customer-list</a:t>
            </a:r>
            <a:r>
              <a:rPr lang="en" sz="1200">
                <a:solidFill>
                  <a:srgbClr val="FFFFFF"/>
                </a:solidFill>
                <a:highlight>
                  <a:srgbClr val="011627"/>
                </a:highlight>
                <a:latin typeface="Consolas"/>
                <a:ea typeface="Consolas"/>
                <a:cs typeface="Consolas"/>
                <a:sym typeface="Consolas"/>
              </a:rPr>
              <a:t>&gt;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div</a:t>
            </a:r>
            <a:r>
              <a:rPr lang="en" sz="1200">
                <a:solidFill>
                  <a:srgbClr val="FFFFFF"/>
                </a:solidFill>
                <a:highlight>
                  <a:srgbClr val="011627"/>
                </a:highlight>
                <a:latin typeface="Consolas"/>
                <a:ea typeface="Consolas"/>
                <a:cs typeface="Consolas"/>
                <a:sym typeface="Consolas"/>
              </a:rPr>
              <a:t>&gt;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div</a:t>
            </a:r>
            <a:r>
              <a:rPr lang="en" sz="1200">
                <a:solidFill>
                  <a:srgbClr val="FFFFFF"/>
                </a:solidFill>
                <a:highlight>
                  <a:srgbClr val="011627"/>
                </a:highlight>
                <a:latin typeface="Consolas"/>
                <a:ea typeface="Consolas"/>
                <a:cs typeface="Consolas"/>
                <a:sym typeface="Consolas"/>
              </a:rPr>
              <a:t>&gt;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app-customer-details</a:t>
            </a:r>
            <a:r>
              <a:rPr lang="en" sz="1200">
                <a:solidFill>
                  <a:srgbClr val="A7DBF7"/>
                </a:solidFill>
                <a:highlight>
                  <a:srgbClr val="011627"/>
                </a:highlight>
                <a:latin typeface="Consolas"/>
                <a:ea typeface="Consolas"/>
                <a:cs typeface="Consolas"/>
                <a:sym typeface="Consolas"/>
              </a:rPr>
              <a:t> </a:t>
            </a:r>
            <a:r>
              <a:rPr i="1" lang="en" sz="1200">
                <a:solidFill>
                  <a:srgbClr val="F7ECB5"/>
                </a:solidFill>
                <a:highlight>
                  <a:srgbClr val="011627"/>
                </a:highlight>
                <a:latin typeface="Consolas"/>
                <a:ea typeface="Consolas"/>
                <a:cs typeface="Consolas"/>
                <a:sym typeface="Consolas"/>
              </a:rPr>
              <a:t>[customer]</a:t>
            </a:r>
            <a:r>
              <a:rPr lang="en" sz="1200">
                <a:solidFill>
                  <a:srgbClr val="A7DBF7"/>
                </a:solidFill>
                <a:highlight>
                  <a:srgbClr val="011627"/>
                </a:highlight>
                <a:latin typeface="Consolas"/>
                <a:ea typeface="Consolas"/>
                <a:cs typeface="Consolas"/>
                <a:sym typeface="Consolas"/>
              </a:rPr>
              <a:t>=</a:t>
            </a:r>
            <a:r>
              <a:rPr lang="en" sz="1200">
                <a:solidFill>
                  <a:srgbClr val="6BFF81"/>
                </a:solidFill>
                <a:highlight>
                  <a:srgbClr val="011627"/>
                </a:highlight>
                <a:latin typeface="Consolas"/>
                <a:ea typeface="Consolas"/>
                <a:cs typeface="Consolas"/>
                <a:sym typeface="Consolas"/>
              </a:rPr>
              <a:t>"</a:t>
            </a:r>
            <a:r>
              <a:rPr lang="en" sz="1200">
                <a:solidFill>
                  <a:srgbClr val="BCF0C0"/>
                </a:solidFill>
                <a:highlight>
                  <a:srgbClr val="011627"/>
                </a:highlight>
                <a:latin typeface="Consolas"/>
                <a:ea typeface="Consolas"/>
                <a:cs typeface="Consolas"/>
                <a:sym typeface="Consolas"/>
              </a:rPr>
              <a:t>selectedCustomer</a:t>
            </a:r>
            <a:r>
              <a:rPr lang="en" sz="1200">
                <a:solidFill>
                  <a:srgbClr val="6BFF81"/>
                </a:solidFill>
                <a:highlight>
                  <a:srgbClr val="011627"/>
                </a:highlight>
                <a:latin typeface="Consolas"/>
                <a:ea typeface="Consolas"/>
                <a:cs typeface="Consolas"/>
                <a:sym typeface="Consolas"/>
              </a:rPr>
              <a:t>"</a:t>
            </a:r>
            <a:r>
              <a:rPr lang="en" sz="1200">
                <a:solidFill>
                  <a:srgbClr val="FFFFFF"/>
                </a:solidFill>
                <a:highlight>
                  <a:srgbClr val="011627"/>
                </a:highlight>
                <a:latin typeface="Consolas"/>
                <a:ea typeface="Consolas"/>
                <a:cs typeface="Consolas"/>
                <a:sym typeface="Consolas"/>
              </a:rPr>
              <a:t>&gt;&lt;/</a:t>
            </a:r>
            <a:r>
              <a:rPr lang="en" sz="1200">
                <a:solidFill>
                  <a:srgbClr val="6DBDFA"/>
                </a:solidFill>
                <a:highlight>
                  <a:srgbClr val="011627"/>
                </a:highlight>
                <a:latin typeface="Consolas"/>
                <a:ea typeface="Consolas"/>
                <a:cs typeface="Consolas"/>
                <a:sym typeface="Consolas"/>
              </a:rPr>
              <a:t>app-customer-details</a:t>
            </a:r>
            <a:r>
              <a:rPr lang="en" sz="1200">
                <a:solidFill>
                  <a:srgbClr val="FFFFFF"/>
                </a:solidFill>
                <a:highlight>
                  <a:srgbClr val="011627"/>
                </a:highlight>
                <a:latin typeface="Consolas"/>
                <a:ea typeface="Consolas"/>
                <a:cs typeface="Consolas"/>
                <a:sym typeface="Consolas"/>
              </a:rPr>
              <a:t>&gt;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div</a:t>
            </a:r>
            <a:r>
              <a:rPr lang="en" sz="1200">
                <a:solidFill>
                  <a:srgbClr val="FFFFFF"/>
                </a:solidFill>
                <a:highlight>
                  <a:srgbClr val="011627"/>
                </a:highlight>
                <a:latin typeface="Consolas"/>
                <a:ea typeface="Consolas"/>
                <a:cs typeface="Consolas"/>
                <a:sym typeface="Consolas"/>
              </a:rPr>
              <a:t>&gt;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div</a:t>
            </a:r>
            <a:r>
              <a:rPr lang="en" sz="1200">
                <a:solidFill>
                  <a:srgbClr val="FFFFFF"/>
                </a:solidFill>
                <a:highlight>
                  <a:srgbClr val="011627"/>
                </a:highlight>
                <a:latin typeface="Consolas"/>
                <a:ea typeface="Consolas"/>
                <a:cs typeface="Consolas"/>
                <a:sym typeface="Consolas"/>
              </a:rPr>
              <a:t>&gt;</a:t>
            </a:r>
            <a:endParaRPr sz="1200">
              <a:solidFill>
                <a:srgbClr val="FFFFFF"/>
              </a:solidFill>
              <a:highlight>
                <a:srgbClr val="011627"/>
              </a:highlight>
              <a:latin typeface="Consolas"/>
              <a:ea typeface="Consolas"/>
              <a:cs typeface="Consolas"/>
              <a:sym typeface="Consolas"/>
            </a:endParaRPr>
          </a:p>
          <a:p>
            <a:pPr indent="0" lvl="0" marL="0" rtl="0" algn="l">
              <a:lnSpc>
                <a:spcPct val="150000"/>
              </a:lnSpc>
              <a:spcBef>
                <a:spcPts val="0"/>
              </a:spcBef>
              <a:spcAft>
                <a:spcPts val="0"/>
              </a:spcAft>
              <a:buNone/>
            </a:pPr>
            <a:r>
              <a:t/>
            </a:r>
            <a:endParaRPr b="1" sz="1200">
              <a:solidFill>
                <a:srgbClr val="236EBF"/>
              </a:solidFill>
              <a:highlight>
                <a:srgbClr val="FFFFFF"/>
              </a:highlight>
              <a:latin typeface="Consolas"/>
              <a:ea typeface="Consolas"/>
              <a:cs typeface="Consolas"/>
              <a:sym typeface="Consolas"/>
            </a:endParaRPr>
          </a:p>
        </p:txBody>
      </p:sp>
      <p:grpSp>
        <p:nvGrpSpPr>
          <p:cNvPr id="828" name="Google Shape;828;p135"/>
          <p:cNvGrpSpPr/>
          <p:nvPr/>
        </p:nvGrpSpPr>
        <p:grpSpPr>
          <a:xfrm>
            <a:off x="2478125" y="2048875"/>
            <a:ext cx="6666000" cy="740944"/>
            <a:chOff x="2478125" y="2048875"/>
            <a:chExt cx="6666000" cy="740944"/>
          </a:xfrm>
        </p:grpSpPr>
        <p:sp>
          <p:nvSpPr>
            <p:cNvPr id="829" name="Google Shape;829;p135"/>
            <p:cNvSpPr/>
            <p:nvPr/>
          </p:nvSpPr>
          <p:spPr>
            <a:xfrm>
              <a:off x="6048425" y="2048875"/>
              <a:ext cx="3095700" cy="2952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30" name="Google Shape;830;p135"/>
            <p:cNvSpPr/>
            <p:nvPr/>
          </p:nvSpPr>
          <p:spPr>
            <a:xfrm>
              <a:off x="6157900" y="2048875"/>
              <a:ext cx="2986200" cy="295200"/>
            </a:xfrm>
            <a:prstGeom prst="rect">
              <a:avLst/>
            </a:prstGeom>
            <a:solidFill>
              <a:srgbClr val="18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31" name="Google Shape;831;p135"/>
            <p:cNvSpPr/>
            <p:nvPr/>
          </p:nvSpPr>
          <p:spPr>
            <a:xfrm>
              <a:off x="6157900" y="2048875"/>
              <a:ext cx="2986200" cy="29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Binding to customers list</a:t>
              </a:r>
              <a:endParaRPr>
                <a:solidFill>
                  <a:srgbClr val="FFFFFF"/>
                </a:solidFill>
              </a:endParaRPr>
            </a:p>
          </p:txBody>
        </p:sp>
        <p:grpSp>
          <p:nvGrpSpPr>
            <p:cNvPr id="832" name="Google Shape;832;p135"/>
            <p:cNvGrpSpPr/>
            <p:nvPr/>
          </p:nvGrpSpPr>
          <p:grpSpPr>
            <a:xfrm>
              <a:off x="2478125" y="2196475"/>
              <a:ext cx="3570300" cy="593344"/>
              <a:chOff x="4611725" y="1465400"/>
              <a:chExt cx="3570300" cy="593344"/>
            </a:xfrm>
          </p:grpSpPr>
          <p:grpSp>
            <p:nvGrpSpPr>
              <p:cNvPr id="833" name="Google Shape;833;p135"/>
              <p:cNvGrpSpPr/>
              <p:nvPr/>
            </p:nvGrpSpPr>
            <p:grpSpPr>
              <a:xfrm>
                <a:off x="4611725" y="1720850"/>
                <a:ext cx="1937590" cy="337894"/>
                <a:chOff x="230124" y="1125583"/>
                <a:chExt cx="1118701" cy="503417"/>
              </a:xfrm>
            </p:grpSpPr>
            <p:sp>
              <p:nvSpPr>
                <p:cNvPr id="834" name="Google Shape;834;p135"/>
                <p:cNvSpPr/>
                <p:nvPr/>
              </p:nvSpPr>
              <p:spPr>
                <a:xfrm>
                  <a:off x="230125" y="1125600"/>
                  <a:ext cx="1118700" cy="5034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35" name="Google Shape;835;p135"/>
                <p:cNvSpPr/>
                <p:nvPr/>
              </p:nvSpPr>
              <p:spPr>
                <a:xfrm>
                  <a:off x="230124" y="1125583"/>
                  <a:ext cx="1118700" cy="44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836" name="Google Shape;836;p135"/>
              <p:cNvCxnSpPr>
                <a:stCxn id="829" idx="1"/>
                <a:endCxn id="835" idx="0"/>
              </p:cNvCxnSpPr>
              <p:nvPr/>
            </p:nvCxnSpPr>
            <p:spPr>
              <a:xfrm flipH="1">
                <a:off x="5580425" y="1465400"/>
                <a:ext cx="2601600" cy="255600"/>
              </a:xfrm>
              <a:prstGeom prst="bentConnector2">
                <a:avLst/>
              </a:prstGeom>
              <a:noFill/>
              <a:ln cap="flat" cmpd="sng" w="19050">
                <a:solidFill>
                  <a:srgbClr val="FFF2CC"/>
                </a:solidFill>
                <a:prstDash val="solid"/>
                <a:round/>
                <a:headEnd len="med" w="med" type="none"/>
                <a:tailEnd len="med" w="med" type="triangle"/>
              </a:ln>
            </p:spPr>
          </p:cxnSp>
        </p:grpSp>
      </p:grpSp>
      <p:grpSp>
        <p:nvGrpSpPr>
          <p:cNvPr id="837" name="Google Shape;837;p135"/>
          <p:cNvGrpSpPr/>
          <p:nvPr/>
        </p:nvGrpSpPr>
        <p:grpSpPr>
          <a:xfrm>
            <a:off x="2679067" y="3177175"/>
            <a:ext cx="6464633" cy="740944"/>
            <a:chOff x="2679067" y="3177175"/>
            <a:chExt cx="6464633" cy="740944"/>
          </a:xfrm>
        </p:grpSpPr>
        <p:sp>
          <p:nvSpPr>
            <p:cNvPr id="838" name="Google Shape;838;p135"/>
            <p:cNvSpPr/>
            <p:nvPr/>
          </p:nvSpPr>
          <p:spPr>
            <a:xfrm>
              <a:off x="6048000" y="3177175"/>
              <a:ext cx="3095700" cy="2952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39" name="Google Shape;839;p135"/>
            <p:cNvSpPr/>
            <p:nvPr/>
          </p:nvSpPr>
          <p:spPr>
            <a:xfrm>
              <a:off x="6157475" y="3177175"/>
              <a:ext cx="2986200" cy="295200"/>
            </a:xfrm>
            <a:prstGeom prst="rect">
              <a:avLst/>
            </a:prstGeom>
            <a:solidFill>
              <a:srgbClr val="18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40" name="Google Shape;840;p135"/>
            <p:cNvSpPr/>
            <p:nvPr/>
          </p:nvSpPr>
          <p:spPr>
            <a:xfrm>
              <a:off x="6157475" y="3177175"/>
              <a:ext cx="2986200" cy="29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T Sans"/>
                  <a:ea typeface="PT Sans"/>
                  <a:cs typeface="PT Sans"/>
                  <a:sym typeface="PT Sans"/>
                </a:rPr>
                <a:t>Binding to the selected customer</a:t>
              </a:r>
              <a:endParaRPr>
                <a:solidFill>
                  <a:srgbClr val="FFFFFF"/>
                </a:solidFill>
              </a:endParaRPr>
            </a:p>
          </p:txBody>
        </p:sp>
        <p:grpSp>
          <p:nvGrpSpPr>
            <p:cNvPr id="841" name="Google Shape;841;p135"/>
            <p:cNvGrpSpPr/>
            <p:nvPr/>
          </p:nvGrpSpPr>
          <p:grpSpPr>
            <a:xfrm>
              <a:off x="2679067" y="3324775"/>
              <a:ext cx="3368933" cy="593344"/>
              <a:chOff x="4611707" y="1465400"/>
              <a:chExt cx="3368933" cy="593344"/>
            </a:xfrm>
          </p:grpSpPr>
          <p:grpSp>
            <p:nvGrpSpPr>
              <p:cNvPr id="842" name="Google Shape;842;p135"/>
              <p:cNvGrpSpPr/>
              <p:nvPr/>
            </p:nvGrpSpPr>
            <p:grpSpPr>
              <a:xfrm>
                <a:off x="4611707" y="1720850"/>
                <a:ext cx="2464465" cy="337894"/>
                <a:chOff x="230114" y="1125583"/>
                <a:chExt cx="1422901" cy="503417"/>
              </a:xfrm>
            </p:grpSpPr>
            <p:sp>
              <p:nvSpPr>
                <p:cNvPr id="843" name="Google Shape;843;p135"/>
                <p:cNvSpPr/>
                <p:nvPr/>
              </p:nvSpPr>
              <p:spPr>
                <a:xfrm>
                  <a:off x="230115" y="1125600"/>
                  <a:ext cx="1422900" cy="5034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44" name="Google Shape;844;p135"/>
                <p:cNvSpPr/>
                <p:nvPr/>
              </p:nvSpPr>
              <p:spPr>
                <a:xfrm>
                  <a:off x="230114" y="1125583"/>
                  <a:ext cx="1422900" cy="44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845" name="Google Shape;845;p135"/>
              <p:cNvCxnSpPr>
                <a:stCxn id="838" idx="1"/>
                <a:endCxn id="844" idx="0"/>
              </p:cNvCxnSpPr>
              <p:nvPr/>
            </p:nvCxnSpPr>
            <p:spPr>
              <a:xfrm flipH="1">
                <a:off x="5844039" y="1465400"/>
                <a:ext cx="2136600" cy="255600"/>
              </a:xfrm>
              <a:prstGeom prst="bentConnector2">
                <a:avLst/>
              </a:prstGeom>
              <a:noFill/>
              <a:ln cap="flat" cmpd="sng" w="19050">
                <a:solidFill>
                  <a:srgbClr val="FFF2CC"/>
                </a:solidFill>
                <a:prstDash val="solid"/>
                <a:round/>
                <a:headEnd len="med" w="med" type="none"/>
                <a:tailEnd len="med" w="med" type="triangle"/>
              </a:ln>
            </p:spPr>
          </p:cxnSp>
        </p:grpSp>
      </p:grpSp>
      <p:grpSp>
        <p:nvGrpSpPr>
          <p:cNvPr id="846" name="Google Shape;846;p135"/>
          <p:cNvGrpSpPr/>
          <p:nvPr/>
        </p:nvGrpSpPr>
        <p:grpSpPr>
          <a:xfrm>
            <a:off x="7679325" y="3710000"/>
            <a:ext cx="1361700" cy="1358925"/>
            <a:chOff x="7679325" y="3710000"/>
            <a:chExt cx="1361700" cy="1358925"/>
          </a:xfrm>
        </p:grpSpPr>
        <p:pic>
          <p:nvPicPr>
            <p:cNvPr id="847" name="Google Shape;847;p135"/>
            <p:cNvPicPr preferRelativeResize="0"/>
            <p:nvPr/>
          </p:nvPicPr>
          <p:blipFill>
            <a:blip r:embed="rId3">
              <a:alphaModFix/>
            </a:blip>
            <a:stretch>
              <a:fillRect/>
            </a:stretch>
          </p:blipFill>
          <p:spPr>
            <a:xfrm>
              <a:off x="7679325" y="3710000"/>
              <a:ext cx="1361700" cy="1358925"/>
            </a:xfrm>
            <a:prstGeom prst="rect">
              <a:avLst/>
            </a:prstGeom>
            <a:noFill/>
            <a:ln>
              <a:noFill/>
            </a:ln>
          </p:spPr>
        </p:pic>
        <p:sp>
          <p:nvSpPr>
            <p:cNvPr id="848" name="Google Shape;848;p135"/>
            <p:cNvSpPr txBox="1"/>
            <p:nvPr/>
          </p:nvSpPr>
          <p:spPr>
            <a:xfrm>
              <a:off x="7843100" y="4364507"/>
              <a:ext cx="10737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Behind </a:t>
              </a:r>
              <a:endParaRPr sz="1200">
                <a:solidFill>
                  <a:srgbClr val="FFFFFF"/>
                </a:solidFill>
              </a:endParaRPr>
            </a:p>
            <a:p>
              <a:pPr indent="0" lvl="0" marL="0" rtl="0" algn="l">
                <a:spcBef>
                  <a:spcPts val="0"/>
                </a:spcBef>
                <a:spcAft>
                  <a:spcPts val="0"/>
                </a:spcAft>
                <a:buNone/>
              </a:pPr>
              <a:r>
                <a:rPr lang="en" sz="1200">
                  <a:solidFill>
                    <a:srgbClr val="FFFFFF"/>
                  </a:solidFill>
                </a:rPr>
                <a:t>the </a:t>
              </a:r>
              <a:endParaRPr sz="1200">
                <a:solidFill>
                  <a:srgbClr val="FFFFFF"/>
                </a:solidFill>
              </a:endParaRPr>
            </a:p>
            <a:p>
              <a:pPr indent="0" lvl="0" marL="0" rtl="0" algn="l">
                <a:spcBef>
                  <a:spcPts val="0"/>
                </a:spcBef>
                <a:spcAft>
                  <a:spcPts val="0"/>
                </a:spcAft>
                <a:buNone/>
              </a:pPr>
              <a:r>
                <a:rPr lang="en" sz="1200">
                  <a:solidFill>
                    <a:srgbClr val="FFFFFF"/>
                  </a:solidFill>
                </a:rPr>
                <a:t>Scenes</a:t>
              </a:r>
              <a:endParaRPr sz="1200">
                <a:solidFill>
                  <a:srgbClr val="FFFFF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1000"/>
                                        <p:tgtEl>
                                          <p:spTgt spid="8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136"/>
          <p:cNvSpPr/>
          <p:nvPr/>
        </p:nvSpPr>
        <p:spPr>
          <a:xfrm>
            <a:off x="0" y="1204925"/>
            <a:ext cx="9143700" cy="3939000"/>
          </a:xfrm>
          <a:prstGeom prst="rect">
            <a:avLst/>
          </a:prstGeom>
          <a:solidFill>
            <a:srgbClr val="011627"/>
          </a:solidFill>
          <a:ln cap="flat" cmpd="sng" w="9525">
            <a:solidFill>
              <a:srgbClr val="0116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36"/>
          <p:cNvSpPr txBox="1"/>
          <p:nvPr/>
        </p:nvSpPr>
        <p:spPr>
          <a:xfrm>
            <a:off x="-10821" y="876311"/>
            <a:ext cx="2949600" cy="338100"/>
          </a:xfrm>
          <a:prstGeom prst="rect">
            <a:avLst/>
          </a:prstGeom>
          <a:solidFill>
            <a:srgbClr val="A62E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customer-list.component.ts</a:t>
            </a:r>
            <a:endParaRPr>
              <a:solidFill>
                <a:srgbClr val="FFFFFF"/>
              </a:solidFill>
            </a:endParaRPr>
          </a:p>
        </p:txBody>
      </p:sp>
      <p:sp>
        <p:nvSpPr>
          <p:cNvPr id="855" name="Google Shape;855;p136"/>
          <p:cNvSpPr txBox="1"/>
          <p:nvPr/>
        </p:nvSpPr>
        <p:spPr>
          <a:xfrm>
            <a:off x="544000" y="1163325"/>
            <a:ext cx="8689200" cy="39453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Clr>
                <a:schemeClr val="dk1"/>
              </a:buClr>
              <a:buSzPts val="1100"/>
              <a:buFont typeface="Arial"/>
              <a:buNone/>
            </a:pPr>
            <a:r>
              <a:rPr i="1" lang="en" sz="1200">
                <a:solidFill>
                  <a:srgbClr val="F7ECB5"/>
                </a:solidFill>
                <a:highlight>
                  <a:srgbClr val="011627"/>
                </a:highlight>
                <a:latin typeface="Consolas"/>
                <a:ea typeface="Consolas"/>
                <a:cs typeface="Consolas"/>
                <a:sym typeface="Consolas"/>
              </a:rPr>
              <a:t>@</a:t>
            </a:r>
            <a:r>
              <a:rPr i="1" lang="en" sz="1200">
                <a:solidFill>
                  <a:srgbClr val="87AFF4"/>
                </a:solidFill>
                <a:highlight>
                  <a:srgbClr val="011627"/>
                </a:highlight>
                <a:latin typeface="Consolas"/>
                <a:ea typeface="Consolas"/>
                <a:cs typeface="Consolas"/>
                <a:sym typeface="Consolas"/>
              </a:rPr>
              <a:t>Component</a:t>
            </a:r>
            <a:r>
              <a:rPr lang="en" sz="1200">
                <a:solidFill>
                  <a:srgbClr val="A7DBF7"/>
                </a:solidFill>
                <a:highlight>
                  <a:srgbClr val="011627"/>
                </a:highlight>
                <a:latin typeface="Consolas"/>
                <a:ea typeface="Consolas"/>
                <a:cs typeface="Consolas"/>
                <a:sym typeface="Consolas"/>
              </a:rPr>
              <a:t>(</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template: </a:t>
            </a:r>
            <a:r>
              <a:rPr lang="en" sz="1200">
                <a:solidFill>
                  <a:srgbClr val="BCF0C0"/>
                </a:solidFill>
                <a:highlight>
                  <a:srgbClr val="011627"/>
                </a:highlight>
                <a:latin typeface="Consolas"/>
                <a:ea typeface="Consolas"/>
                <a:cs typeface="Consolas"/>
                <a:sym typeface="Consolas"/>
              </a:rPr>
              <a:t>`</a:t>
            </a:r>
            <a:endParaRPr sz="1200">
              <a:solidFill>
                <a:srgbClr val="BCF0C0"/>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h4</a:t>
            </a:r>
            <a:r>
              <a:rPr lang="en" sz="1200">
                <a:solidFill>
                  <a:srgbClr val="FFFFFF"/>
                </a:solidFill>
                <a:highlight>
                  <a:srgbClr val="011627"/>
                </a:highlight>
                <a:latin typeface="Consolas"/>
                <a:ea typeface="Consolas"/>
                <a:cs typeface="Consolas"/>
                <a:sym typeface="Consolas"/>
              </a:rPr>
              <a:t>&gt;</a:t>
            </a:r>
            <a:r>
              <a:rPr lang="en" sz="1200">
                <a:solidFill>
                  <a:srgbClr val="A7DBF7"/>
                </a:solidFill>
                <a:highlight>
                  <a:srgbClr val="011627"/>
                </a:highlight>
                <a:latin typeface="Consolas"/>
                <a:ea typeface="Consolas"/>
                <a:cs typeface="Consolas"/>
                <a:sym typeface="Consolas"/>
              </a:rPr>
              <a:t>Customers</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h4</a:t>
            </a:r>
            <a:r>
              <a:rPr lang="en" sz="1200">
                <a:solidFill>
                  <a:srgbClr val="FFFFFF"/>
                </a:solidFill>
                <a:highlight>
                  <a:srgbClr val="011627"/>
                </a:highlight>
                <a:latin typeface="Consolas"/>
                <a:ea typeface="Consolas"/>
                <a:cs typeface="Consolas"/>
                <a:sym typeface="Consolas"/>
              </a:rPr>
              <a:t>&gt;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tr</a:t>
            </a:r>
            <a:r>
              <a:rPr lang="en" sz="1200">
                <a:solidFill>
                  <a:srgbClr val="A7DBF7"/>
                </a:solidFill>
                <a:highlight>
                  <a:srgbClr val="011627"/>
                </a:highlight>
                <a:latin typeface="Consolas"/>
                <a:ea typeface="Consolas"/>
                <a:cs typeface="Consolas"/>
                <a:sym typeface="Consolas"/>
              </a:rPr>
              <a:t> </a:t>
            </a:r>
            <a:r>
              <a:rPr i="1" lang="en" sz="1200">
                <a:solidFill>
                  <a:srgbClr val="F7ECB5"/>
                </a:solidFill>
                <a:highlight>
                  <a:srgbClr val="011627"/>
                </a:highlight>
                <a:latin typeface="Consolas"/>
                <a:ea typeface="Consolas"/>
                <a:cs typeface="Consolas"/>
                <a:sym typeface="Consolas"/>
              </a:rPr>
              <a:t>*ngFor</a:t>
            </a:r>
            <a:r>
              <a:rPr lang="en" sz="1200">
                <a:solidFill>
                  <a:srgbClr val="A7DBF7"/>
                </a:solidFill>
                <a:highlight>
                  <a:srgbClr val="011627"/>
                </a:highlight>
                <a:latin typeface="Consolas"/>
                <a:ea typeface="Consolas"/>
                <a:cs typeface="Consolas"/>
                <a:sym typeface="Consolas"/>
              </a:rPr>
              <a:t>=</a:t>
            </a:r>
            <a:r>
              <a:rPr lang="en" sz="1200">
                <a:solidFill>
                  <a:srgbClr val="6BFF81"/>
                </a:solidFill>
                <a:highlight>
                  <a:srgbClr val="011627"/>
                </a:highlight>
                <a:latin typeface="Consolas"/>
                <a:ea typeface="Consolas"/>
                <a:cs typeface="Consolas"/>
                <a:sym typeface="Consolas"/>
              </a:rPr>
              <a:t>"</a:t>
            </a:r>
            <a:r>
              <a:rPr lang="en" sz="1200">
                <a:solidFill>
                  <a:srgbClr val="BCF0C0"/>
                </a:solidFill>
                <a:highlight>
                  <a:srgbClr val="011627"/>
                </a:highlight>
                <a:latin typeface="Consolas"/>
                <a:ea typeface="Consolas"/>
                <a:cs typeface="Consolas"/>
                <a:sym typeface="Consolas"/>
              </a:rPr>
              <a:t>let customer of customers</a:t>
            </a:r>
            <a:r>
              <a:rPr lang="en" sz="1200">
                <a:solidFill>
                  <a:srgbClr val="6BFF81"/>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i="1" lang="en" sz="1200">
                <a:solidFill>
                  <a:srgbClr val="F7ECB5"/>
                </a:solidFill>
                <a:highlight>
                  <a:srgbClr val="011627"/>
                </a:highlight>
                <a:latin typeface="Consolas"/>
                <a:ea typeface="Consolas"/>
                <a:cs typeface="Consolas"/>
                <a:sym typeface="Consolas"/>
              </a:rPr>
              <a:t>(click)</a:t>
            </a:r>
            <a:r>
              <a:rPr lang="en" sz="1200">
                <a:solidFill>
                  <a:srgbClr val="A7DBF7"/>
                </a:solidFill>
                <a:highlight>
                  <a:srgbClr val="011627"/>
                </a:highlight>
                <a:latin typeface="Consolas"/>
                <a:ea typeface="Consolas"/>
                <a:cs typeface="Consolas"/>
                <a:sym typeface="Consolas"/>
              </a:rPr>
              <a:t>=</a:t>
            </a:r>
            <a:r>
              <a:rPr lang="en" sz="1200">
                <a:solidFill>
                  <a:srgbClr val="6BFF81"/>
                </a:solidFill>
                <a:highlight>
                  <a:srgbClr val="011627"/>
                </a:highlight>
                <a:latin typeface="Consolas"/>
                <a:ea typeface="Consolas"/>
                <a:cs typeface="Consolas"/>
                <a:sym typeface="Consolas"/>
              </a:rPr>
              <a:t>"</a:t>
            </a:r>
            <a:r>
              <a:rPr lang="en" sz="1200">
                <a:solidFill>
                  <a:srgbClr val="BCF0C0"/>
                </a:solidFill>
                <a:highlight>
                  <a:srgbClr val="011627"/>
                </a:highlight>
                <a:latin typeface="Consolas"/>
                <a:ea typeface="Consolas"/>
                <a:cs typeface="Consolas"/>
                <a:sym typeface="Consolas"/>
              </a:rPr>
              <a:t>selectCustomer(customer)</a:t>
            </a:r>
            <a:r>
              <a:rPr lang="en" sz="1200">
                <a:solidFill>
                  <a:srgbClr val="6BFF81"/>
                </a:solidFill>
                <a:highlight>
                  <a:srgbClr val="011627"/>
                </a:highlight>
                <a:latin typeface="Consolas"/>
                <a:ea typeface="Consolas"/>
                <a:cs typeface="Consolas"/>
                <a:sym typeface="Consolas"/>
              </a:rPr>
              <a:t>"</a:t>
            </a:r>
            <a:r>
              <a:rPr lang="en" sz="1200">
                <a:solidFill>
                  <a:srgbClr val="FFFFFF"/>
                </a:solidFill>
                <a:highlight>
                  <a:srgbClr val="011627"/>
                </a:highlight>
                <a:latin typeface="Consolas"/>
                <a:ea typeface="Consolas"/>
                <a:cs typeface="Consolas"/>
                <a:sym typeface="Consolas"/>
              </a:rPr>
              <a:t>&gt;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td</a:t>
            </a:r>
            <a:r>
              <a:rPr lang="en" sz="1200">
                <a:solidFill>
                  <a:srgbClr val="FFFFFF"/>
                </a:solidFill>
                <a:highlight>
                  <a:srgbClr val="011627"/>
                </a:highlight>
                <a:latin typeface="Consolas"/>
                <a:ea typeface="Consolas"/>
                <a:cs typeface="Consolas"/>
                <a:sym typeface="Consolas"/>
              </a:rPr>
              <a:t>&gt;{{</a:t>
            </a: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customer</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i="1" lang="en" sz="1200">
                <a:solidFill>
                  <a:srgbClr val="87AFF4"/>
                </a:solidFill>
                <a:highlight>
                  <a:srgbClr val="011627"/>
                </a:highlight>
                <a:latin typeface="Consolas"/>
                <a:ea typeface="Consolas"/>
                <a:cs typeface="Consolas"/>
                <a:sym typeface="Consolas"/>
              </a:rPr>
              <a:t>fullname</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td</a:t>
            </a:r>
            <a:r>
              <a:rPr lang="en" sz="1200">
                <a:solidFill>
                  <a:srgbClr val="FFFFFF"/>
                </a:solidFill>
                <a:highlight>
                  <a:srgbClr val="011627"/>
                </a:highlight>
                <a:latin typeface="Consolas"/>
                <a:ea typeface="Consolas"/>
                <a:cs typeface="Consolas"/>
                <a:sym typeface="Consolas"/>
              </a:rPr>
              <a:t>&gt;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tr</a:t>
            </a:r>
            <a:r>
              <a:rPr lang="en" sz="1200">
                <a:solidFill>
                  <a:srgbClr val="FFFFFF"/>
                </a:solidFill>
                <a:highlight>
                  <a:srgbClr val="011627"/>
                </a:highlight>
                <a:latin typeface="Consolas"/>
                <a:ea typeface="Consolas"/>
                <a:cs typeface="Consolas"/>
                <a:sym typeface="Consolas"/>
              </a:rPr>
              <a:t>&gt;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BCF0C0"/>
                </a:solidFill>
                <a:highlight>
                  <a:srgbClr val="011627"/>
                </a:highlight>
                <a:latin typeface="Consolas"/>
                <a:ea typeface="Consolas"/>
                <a:cs typeface="Consolas"/>
                <a:sym typeface="Consolas"/>
              </a:rPr>
              <a:t>`</a:t>
            </a:r>
            <a:endParaRPr sz="1200">
              <a:solidFill>
                <a:srgbClr val="BCF0C0"/>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FFFFFF"/>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i="1" lang="en" sz="1200">
                <a:solidFill>
                  <a:srgbClr val="00BFF9"/>
                </a:solidFill>
                <a:highlight>
                  <a:srgbClr val="011627"/>
                </a:highlight>
                <a:latin typeface="Consolas"/>
                <a:ea typeface="Consolas"/>
                <a:cs typeface="Consolas"/>
                <a:sym typeface="Consolas"/>
              </a:rPr>
              <a:t>export</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class</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SimpleCustomerListComponent</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F7ECB5"/>
                </a:solidFill>
                <a:highlight>
                  <a:srgbClr val="011627"/>
                </a:highlight>
                <a:latin typeface="Consolas"/>
                <a:ea typeface="Consolas"/>
                <a:cs typeface="Consolas"/>
                <a:sym typeface="Consolas"/>
              </a:rPr>
              <a:t>@</a:t>
            </a:r>
            <a:r>
              <a:rPr i="1" lang="en" sz="1200">
                <a:solidFill>
                  <a:srgbClr val="87AFF4"/>
                </a:solidFill>
                <a:highlight>
                  <a:srgbClr val="011627"/>
                </a:highlight>
                <a:latin typeface="Consolas"/>
                <a:ea typeface="Consolas"/>
                <a:cs typeface="Consolas"/>
                <a:sym typeface="Consolas"/>
              </a:rPr>
              <a:t>Input</a:t>
            </a: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customers</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Customer</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F7ECB5"/>
                </a:solidFill>
                <a:highlight>
                  <a:srgbClr val="011627"/>
                </a:highlight>
                <a:latin typeface="Consolas"/>
                <a:ea typeface="Consolas"/>
                <a:cs typeface="Consolas"/>
                <a:sym typeface="Consolas"/>
              </a:rPr>
              <a:t>@</a:t>
            </a:r>
            <a:r>
              <a:rPr i="1" lang="en" sz="1200">
                <a:solidFill>
                  <a:srgbClr val="87AFF4"/>
                </a:solidFill>
                <a:highlight>
                  <a:srgbClr val="011627"/>
                </a:highlight>
                <a:latin typeface="Consolas"/>
                <a:ea typeface="Consolas"/>
                <a:cs typeface="Consolas"/>
                <a:sym typeface="Consolas"/>
              </a:rPr>
              <a:t>Output</a:t>
            </a: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customerSelected</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new</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EventEmitter</a:t>
            </a:r>
            <a:r>
              <a:rPr lang="en" sz="1200">
                <a:solidFill>
                  <a:srgbClr val="A7DBF7"/>
                </a:solidFill>
                <a:highlight>
                  <a:srgbClr val="011627"/>
                </a:highlight>
                <a:latin typeface="Consolas"/>
                <a:ea typeface="Consolas"/>
                <a:cs typeface="Consolas"/>
                <a:sym typeface="Consolas"/>
              </a:rPr>
              <a:t>&lt;</a:t>
            </a:r>
            <a:r>
              <a:rPr lang="en" sz="1200">
                <a:solidFill>
                  <a:srgbClr val="D29FFC"/>
                </a:solidFill>
                <a:highlight>
                  <a:srgbClr val="011627"/>
                </a:highlight>
                <a:latin typeface="Consolas"/>
                <a:ea typeface="Consolas"/>
                <a:cs typeface="Consolas"/>
                <a:sym typeface="Consolas"/>
              </a:rPr>
              <a:t>Customer</a:t>
            </a:r>
            <a:r>
              <a:rPr lang="en" sz="1200">
                <a:solidFill>
                  <a:srgbClr val="A7DBF7"/>
                </a:solidFill>
                <a:highlight>
                  <a:srgbClr val="011627"/>
                </a:highlight>
                <a:latin typeface="Consolas"/>
                <a:ea typeface="Consolas"/>
                <a:cs typeface="Consolas"/>
                <a:sym typeface="Consolas"/>
              </a:rPr>
              <a:t>&gt;();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87AFF4"/>
                </a:solidFill>
                <a:highlight>
                  <a:srgbClr val="011627"/>
                </a:highlight>
                <a:latin typeface="Consolas"/>
                <a:ea typeface="Consolas"/>
                <a:cs typeface="Consolas"/>
                <a:sym typeface="Consolas"/>
              </a:rPr>
              <a:t>selectCustomer</a:t>
            </a:r>
            <a:r>
              <a:rPr lang="en" sz="1200">
                <a:solidFill>
                  <a:srgbClr val="A7DBF7"/>
                </a:solidFill>
                <a:highlight>
                  <a:srgbClr val="011627"/>
                </a:highlight>
                <a:latin typeface="Consolas"/>
                <a:ea typeface="Consolas"/>
                <a:cs typeface="Consolas"/>
                <a:sym typeface="Consolas"/>
              </a:rPr>
              <a:t>(</a:t>
            </a:r>
            <a:r>
              <a:rPr lang="en" sz="1200">
                <a:solidFill>
                  <a:srgbClr val="D7DBE0"/>
                </a:solidFill>
                <a:highlight>
                  <a:srgbClr val="011627"/>
                </a:highlight>
                <a:latin typeface="Consolas"/>
                <a:ea typeface="Consolas"/>
                <a:cs typeface="Consolas"/>
                <a:sym typeface="Consolas"/>
              </a:rPr>
              <a:t>customer</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Customer</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this</a:t>
            </a:r>
            <a:r>
              <a:rPr lang="en" sz="1200">
                <a:solidFill>
                  <a:srgbClr val="A7DBF7"/>
                </a:solidFill>
                <a:highlight>
                  <a:srgbClr val="011627"/>
                </a:highlight>
                <a:latin typeface="Consolas"/>
                <a:ea typeface="Consolas"/>
                <a:cs typeface="Consolas"/>
                <a:sym typeface="Consolas"/>
              </a:rPr>
              <a:t>.</a:t>
            </a:r>
            <a:r>
              <a:rPr i="1" lang="en" sz="1200">
                <a:solidFill>
                  <a:srgbClr val="F7ECB5"/>
                </a:solidFill>
                <a:highlight>
                  <a:srgbClr val="011627"/>
                </a:highlight>
                <a:latin typeface="Consolas"/>
                <a:ea typeface="Consolas"/>
                <a:cs typeface="Consolas"/>
                <a:sym typeface="Consolas"/>
              </a:rPr>
              <a:t>customerSelected</a:t>
            </a:r>
            <a:r>
              <a:rPr lang="en" sz="1200">
                <a:solidFill>
                  <a:srgbClr val="A7DBF7"/>
                </a:solidFill>
                <a:highlight>
                  <a:srgbClr val="011627"/>
                </a:highlight>
                <a:latin typeface="Consolas"/>
                <a:ea typeface="Consolas"/>
                <a:cs typeface="Consolas"/>
                <a:sym typeface="Consolas"/>
              </a:rPr>
              <a:t>.</a:t>
            </a:r>
            <a:r>
              <a:rPr i="1" lang="en" sz="1200">
                <a:solidFill>
                  <a:srgbClr val="87AFF4"/>
                </a:solidFill>
                <a:highlight>
                  <a:srgbClr val="011627"/>
                </a:highlight>
                <a:latin typeface="Consolas"/>
                <a:ea typeface="Consolas"/>
                <a:cs typeface="Consolas"/>
                <a:sym typeface="Consolas"/>
              </a:rPr>
              <a:t>emit</a:t>
            </a:r>
            <a:r>
              <a:rPr lang="en" sz="1200">
                <a:solidFill>
                  <a:srgbClr val="A7DBF7"/>
                </a:solidFill>
                <a:highlight>
                  <a:srgbClr val="011627"/>
                </a:highlight>
                <a:latin typeface="Consolas"/>
                <a:ea typeface="Consolas"/>
                <a:cs typeface="Consolas"/>
                <a:sym typeface="Consolas"/>
              </a:rPr>
              <a:t>(</a:t>
            </a:r>
            <a:r>
              <a:rPr i="1" lang="en" sz="1200">
                <a:solidFill>
                  <a:srgbClr val="D6DEEB"/>
                </a:solidFill>
                <a:highlight>
                  <a:srgbClr val="011627"/>
                </a:highlight>
                <a:latin typeface="Consolas"/>
                <a:ea typeface="Consolas"/>
                <a:cs typeface="Consolas"/>
                <a:sym typeface="Consolas"/>
              </a:rPr>
              <a:t>custom</a:t>
            </a:r>
            <a:r>
              <a:rPr i="1" lang="en" sz="1200">
                <a:solidFill>
                  <a:srgbClr val="D6DEEB"/>
                </a:solidFill>
                <a:highlight>
                  <a:srgbClr val="011627"/>
                </a:highlight>
                <a:latin typeface="Consolas"/>
                <a:ea typeface="Consolas"/>
                <a:cs typeface="Consolas"/>
                <a:sym typeface="Consolas"/>
              </a:rPr>
              <a:t>er</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sz="1200">
                <a:solidFill>
                  <a:srgbClr val="FFFFFF"/>
                </a:solidFill>
                <a:highlight>
                  <a:srgbClr val="011627"/>
                </a:highlight>
                <a:latin typeface="Consolas"/>
                <a:ea typeface="Consolas"/>
                <a:cs typeface="Consolas"/>
                <a:sym typeface="Consolas"/>
              </a:rPr>
              <a:t>}</a:t>
            </a:r>
            <a:endParaRPr sz="1200">
              <a:solidFill>
                <a:srgbClr val="3F51B5"/>
              </a:solidFill>
              <a:latin typeface="Consolas"/>
              <a:ea typeface="Consolas"/>
              <a:cs typeface="Consolas"/>
              <a:sym typeface="Consolas"/>
            </a:endParaRPr>
          </a:p>
        </p:txBody>
      </p:sp>
      <p:sp>
        <p:nvSpPr>
          <p:cNvPr id="856" name="Google Shape;856;p13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Customer List Component</a:t>
            </a:r>
            <a:endParaRPr/>
          </a:p>
        </p:txBody>
      </p:sp>
      <p:grpSp>
        <p:nvGrpSpPr>
          <p:cNvPr id="857" name="Google Shape;857;p136"/>
          <p:cNvGrpSpPr/>
          <p:nvPr/>
        </p:nvGrpSpPr>
        <p:grpSpPr>
          <a:xfrm>
            <a:off x="1423227" y="1972675"/>
            <a:ext cx="7720898" cy="969544"/>
            <a:chOff x="1423227" y="1820275"/>
            <a:chExt cx="7720898" cy="969544"/>
          </a:xfrm>
        </p:grpSpPr>
        <p:sp>
          <p:nvSpPr>
            <p:cNvPr id="858" name="Google Shape;858;p136"/>
            <p:cNvSpPr/>
            <p:nvPr/>
          </p:nvSpPr>
          <p:spPr>
            <a:xfrm>
              <a:off x="6048425" y="1820275"/>
              <a:ext cx="3095700" cy="2952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59" name="Google Shape;859;p136"/>
            <p:cNvSpPr/>
            <p:nvPr/>
          </p:nvSpPr>
          <p:spPr>
            <a:xfrm>
              <a:off x="6157900" y="1820275"/>
              <a:ext cx="2986200" cy="295200"/>
            </a:xfrm>
            <a:prstGeom prst="rect">
              <a:avLst/>
            </a:prstGeom>
            <a:solidFill>
              <a:srgbClr val="18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60" name="Google Shape;860;p136"/>
            <p:cNvSpPr/>
            <p:nvPr/>
          </p:nvSpPr>
          <p:spPr>
            <a:xfrm>
              <a:off x="6157900" y="1820275"/>
              <a:ext cx="2986200" cy="29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Custom pipe to compute first + last</a:t>
              </a:r>
              <a:endParaRPr>
                <a:solidFill>
                  <a:srgbClr val="FFFFFF"/>
                </a:solidFill>
              </a:endParaRPr>
            </a:p>
          </p:txBody>
        </p:sp>
        <p:grpSp>
          <p:nvGrpSpPr>
            <p:cNvPr id="861" name="Google Shape;861;p136"/>
            <p:cNvGrpSpPr/>
            <p:nvPr/>
          </p:nvGrpSpPr>
          <p:grpSpPr>
            <a:xfrm>
              <a:off x="1423227" y="1967725"/>
              <a:ext cx="4625270" cy="822094"/>
              <a:chOff x="3556827" y="1236650"/>
              <a:chExt cx="4625270" cy="822094"/>
            </a:xfrm>
          </p:grpSpPr>
          <p:grpSp>
            <p:nvGrpSpPr>
              <p:cNvPr id="862" name="Google Shape;862;p136"/>
              <p:cNvGrpSpPr/>
              <p:nvPr/>
            </p:nvGrpSpPr>
            <p:grpSpPr>
              <a:xfrm>
                <a:off x="3556827" y="1720850"/>
                <a:ext cx="2052942" cy="337894"/>
                <a:chOff x="-378939" y="1125583"/>
                <a:chExt cx="1185301" cy="503417"/>
              </a:xfrm>
            </p:grpSpPr>
            <p:sp>
              <p:nvSpPr>
                <p:cNvPr id="863" name="Google Shape;863;p136"/>
                <p:cNvSpPr/>
                <p:nvPr/>
              </p:nvSpPr>
              <p:spPr>
                <a:xfrm>
                  <a:off x="-378938" y="1125600"/>
                  <a:ext cx="1185300" cy="5034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64" name="Google Shape;864;p136"/>
                <p:cNvSpPr/>
                <p:nvPr/>
              </p:nvSpPr>
              <p:spPr>
                <a:xfrm>
                  <a:off x="-378939" y="1125583"/>
                  <a:ext cx="1185300" cy="44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865" name="Google Shape;865;p136"/>
              <p:cNvCxnSpPr>
                <a:endCxn id="864" idx="0"/>
              </p:cNvCxnSpPr>
              <p:nvPr/>
            </p:nvCxnSpPr>
            <p:spPr>
              <a:xfrm flipH="1">
                <a:off x="4583297" y="1236650"/>
                <a:ext cx="3598800" cy="484200"/>
              </a:xfrm>
              <a:prstGeom prst="bentConnector2">
                <a:avLst/>
              </a:prstGeom>
              <a:noFill/>
              <a:ln cap="flat" cmpd="sng" w="19050">
                <a:solidFill>
                  <a:srgbClr val="FFF2CC"/>
                </a:solidFill>
                <a:prstDash val="solid"/>
                <a:round/>
                <a:headEnd len="med" w="med" type="none"/>
                <a:tailEnd len="med" w="med" type="triangle"/>
              </a:ln>
            </p:spPr>
          </p:cxnSp>
        </p:grpSp>
      </p:grpSp>
      <p:grpSp>
        <p:nvGrpSpPr>
          <p:cNvPr id="866" name="Google Shape;866;p136"/>
          <p:cNvGrpSpPr/>
          <p:nvPr/>
        </p:nvGrpSpPr>
        <p:grpSpPr>
          <a:xfrm>
            <a:off x="7679325" y="3710000"/>
            <a:ext cx="1361700" cy="1358925"/>
            <a:chOff x="7679325" y="3710000"/>
            <a:chExt cx="1361700" cy="1358925"/>
          </a:xfrm>
        </p:grpSpPr>
        <p:pic>
          <p:nvPicPr>
            <p:cNvPr id="867" name="Google Shape;867;p136"/>
            <p:cNvPicPr preferRelativeResize="0"/>
            <p:nvPr/>
          </p:nvPicPr>
          <p:blipFill>
            <a:blip r:embed="rId3">
              <a:alphaModFix/>
            </a:blip>
            <a:stretch>
              <a:fillRect/>
            </a:stretch>
          </p:blipFill>
          <p:spPr>
            <a:xfrm>
              <a:off x="7679325" y="3710000"/>
              <a:ext cx="1361700" cy="1358925"/>
            </a:xfrm>
            <a:prstGeom prst="rect">
              <a:avLst/>
            </a:prstGeom>
            <a:noFill/>
            <a:ln>
              <a:noFill/>
            </a:ln>
          </p:spPr>
        </p:pic>
        <p:sp>
          <p:nvSpPr>
            <p:cNvPr id="868" name="Google Shape;868;p136"/>
            <p:cNvSpPr txBox="1"/>
            <p:nvPr/>
          </p:nvSpPr>
          <p:spPr>
            <a:xfrm>
              <a:off x="7843100" y="4364507"/>
              <a:ext cx="10737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Behind </a:t>
              </a:r>
              <a:endParaRPr sz="1200">
                <a:solidFill>
                  <a:srgbClr val="FFFFFF"/>
                </a:solidFill>
              </a:endParaRPr>
            </a:p>
            <a:p>
              <a:pPr indent="0" lvl="0" marL="0" rtl="0" algn="l">
                <a:spcBef>
                  <a:spcPts val="0"/>
                </a:spcBef>
                <a:spcAft>
                  <a:spcPts val="0"/>
                </a:spcAft>
                <a:buNone/>
              </a:pPr>
              <a:r>
                <a:rPr lang="en" sz="1200">
                  <a:solidFill>
                    <a:srgbClr val="FFFFFF"/>
                  </a:solidFill>
                </a:rPr>
                <a:t>the </a:t>
              </a:r>
              <a:endParaRPr sz="1200">
                <a:solidFill>
                  <a:srgbClr val="FFFFFF"/>
                </a:solidFill>
              </a:endParaRPr>
            </a:p>
            <a:p>
              <a:pPr indent="0" lvl="0" marL="0" rtl="0" algn="l">
                <a:spcBef>
                  <a:spcPts val="0"/>
                </a:spcBef>
                <a:spcAft>
                  <a:spcPts val="0"/>
                </a:spcAft>
                <a:buNone/>
              </a:pPr>
              <a:r>
                <a:rPr lang="en" sz="1200">
                  <a:solidFill>
                    <a:srgbClr val="FFFFFF"/>
                  </a:solidFill>
                </a:rPr>
                <a:t>Scenes</a:t>
              </a:r>
              <a:endParaRPr sz="1200">
                <a:solidFill>
                  <a:srgbClr val="FFFFF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1000"/>
                                        <p:tgtEl>
                                          <p:spTgt spid="8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137"/>
          <p:cNvSpPr/>
          <p:nvPr/>
        </p:nvSpPr>
        <p:spPr>
          <a:xfrm>
            <a:off x="0" y="1204925"/>
            <a:ext cx="9143700" cy="3939000"/>
          </a:xfrm>
          <a:prstGeom prst="rect">
            <a:avLst/>
          </a:prstGeom>
          <a:solidFill>
            <a:srgbClr val="011627"/>
          </a:solidFill>
          <a:ln cap="flat" cmpd="sng" w="9525">
            <a:solidFill>
              <a:srgbClr val="0116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 name="Google Shape;874;p137"/>
          <p:cNvGrpSpPr/>
          <p:nvPr/>
        </p:nvGrpSpPr>
        <p:grpSpPr>
          <a:xfrm>
            <a:off x="7679325" y="3710000"/>
            <a:ext cx="1361700" cy="1358925"/>
            <a:chOff x="7679325" y="3710000"/>
            <a:chExt cx="1361700" cy="1358925"/>
          </a:xfrm>
        </p:grpSpPr>
        <p:pic>
          <p:nvPicPr>
            <p:cNvPr id="875" name="Google Shape;875;p137"/>
            <p:cNvPicPr preferRelativeResize="0"/>
            <p:nvPr/>
          </p:nvPicPr>
          <p:blipFill>
            <a:blip r:embed="rId3">
              <a:alphaModFix/>
            </a:blip>
            <a:stretch>
              <a:fillRect/>
            </a:stretch>
          </p:blipFill>
          <p:spPr>
            <a:xfrm>
              <a:off x="7679325" y="3710000"/>
              <a:ext cx="1361700" cy="1358925"/>
            </a:xfrm>
            <a:prstGeom prst="rect">
              <a:avLst/>
            </a:prstGeom>
            <a:noFill/>
            <a:ln>
              <a:noFill/>
            </a:ln>
          </p:spPr>
        </p:pic>
        <p:sp>
          <p:nvSpPr>
            <p:cNvPr id="876" name="Google Shape;876;p137"/>
            <p:cNvSpPr txBox="1"/>
            <p:nvPr/>
          </p:nvSpPr>
          <p:spPr>
            <a:xfrm>
              <a:off x="7843100" y="4364507"/>
              <a:ext cx="10737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Behind </a:t>
              </a:r>
              <a:endParaRPr sz="1200">
                <a:solidFill>
                  <a:srgbClr val="FFFFFF"/>
                </a:solidFill>
              </a:endParaRPr>
            </a:p>
            <a:p>
              <a:pPr indent="0" lvl="0" marL="0" rtl="0" algn="l">
                <a:spcBef>
                  <a:spcPts val="0"/>
                </a:spcBef>
                <a:spcAft>
                  <a:spcPts val="0"/>
                </a:spcAft>
                <a:buNone/>
              </a:pPr>
              <a:r>
                <a:rPr lang="en" sz="1200">
                  <a:solidFill>
                    <a:srgbClr val="FFFFFF"/>
                  </a:solidFill>
                </a:rPr>
                <a:t>the </a:t>
              </a:r>
              <a:endParaRPr sz="1200">
                <a:solidFill>
                  <a:srgbClr val="FFFFFF"/>
                </a:solidFill>
              </a:endParaRPr>
            </a:p>
            <a:p>
              <a:pPr indent="0" lvl="0" marL="0" rtl="0" algn="l">
                <a:spcBef>
                  <a:spcPts val="0"/>
                </a:spcBef>
                <a:spcAft>
                  <a:spcPts val="0"/>
                </a:spcAft>
                <a:buNone/>
              </a:pPr>
              <a:r>
                <a:rPr lang="en" sz="1200">
                  <a:solidFill>
                    <a:srgbClr val="FFFFFF"/>
                  </a:solidFill>
                </a:rPr>
                <a:t>Scenes</a:t>
              </a:r>
              <a:endParaRPr sz="1200">
                <a:solidFill>
                  <a:srgbClr val="FFFFFF"/>
                </a:solidFill>
              </a:endParaRPr>
            </a:p>
          </p:txBody>
        </p:sp>
      </p:grpSp>
      <p:sp>
        <p:nvSpPr>
          <p:cNvPr id="877" name="Google Shape;877;p137"/>
          <p:cNvSpPr txBox="1"/>
          <p:nvPr/>
        </p:nvSpPr>
        <p:spPr>
          <a:xfrm>
            <a:off x="-10821" y="876311"/>
            <a:ext cx="2949600" cy="338100"/>
          </a:xfrm>
          <a:prstGeom prst="rect">
            <a:avLst/>
          </a:prstGeom>
          <a:solidFill>
            <a:srgbClr val="A62E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customer-detail</a:t>
            </a:r>
            <a:r>
              <a:rPr lang="en">
                <a:solidFill>
                  <a:srgbClr val="FFFFFF"/>
                </a:solidFill>
              </a:rPr>
              <a:t>.component.ts</a:t>
            </a:r>
            <a:endParaRPr>
              <a:solidFill>
                <a:srgbClr val="FFFFFF"/>
              </a:solidFill>
            </a:endParaRPr>
          </a:p>
        </p:txBody>
      </p:sp>
      <p:sp>
        <p:nvSpPr>
          <p:cNvPr id="878" name="Google Shape;878;p137"/>
          <p:cNvSpPr txBox="1"/>
          <p:nvPr/>
        </p:nvSpPr>
        <p:spPr>
          <a:xfrm>
            <a:off x="544000" y="1150825"/>
            <a:ext cx="8309100" cy="38148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Clr>
                <a:schemeClr val="dk1"/>
              </a:buClr>
              <a:buSzPts val="1100"/>
              <a:buFont typeface="Arial"/>
              <a:buNone/>
            </a:pPr>
            <a:r>
              <a:rPr i="1" lang="en" sz="1200">
                <a:solidFill>
                  <a:srgbClr val="F7ECB5"/>
                </a:solidFill>
                <a:highlight>
                  <a:srgbClr val="011627"/>
                </a:highlight>
                <a:latin typeface="Consolas"/>
                <a:ea typeface="Consolas"/>
                <a:cs typeface="Consolas"/>
                <a:sym typeface="Consolas"/>
              </a:rPr>
              <a:t>@</a:t>
            </a:r>
            <a:r>
              <a:rPr i="1" lang="en" sz="1200">
                <a:solidFill>
                  <a:srgbClr val="87AFF4"/>
                </a:solidFill>
                <a:highlight>
                  <a:srgbClr val="011627"/>
                </a:highlight>
                <a:latin typeface="Consolas"/>
                <a:ea typeface="Consolas"/>
                <a:cs typeface="Consolas"/>
                <a:sym typeface="Consolas"/>
              </a:rPr>
              <a:t>Component</a:t>
            </a:r>
            <a:r>
              <a:rPr lang="en" sz="1200">
                <a:solidFill>
                  <a:srgbClr val="A7DBF7"/>
                </a:solidFill>
                <a:highlight>
                  <a:srgbClr val="011627"/>
                </a:highlight>
                <a:latin typeface="Consolas"/>
                <a:ea typeface="Consolas"/>
                <a:cs typeface="Consolas"/>
                <a:sym typeface="Consolas"/>
              </a:rPr>
              <a:t>(</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template: </a:t>
            </a:r>
            <a:r>
              <a:rPr lang="en" sz="1200">
                <a:solidFill>
                  <a:srgbClr val="BCF0C0"/>
                </a:solidFill>
                <a:highlight>
                  <a:srgbClr val="011627"/>
                </a:highlight>
                <a:latin typeface="Consolas"/>
                <a:ea typeface="Consolas"/>
                <a:cs typeface="Consolas"/>
                <a:sym typeface="Consolas"/>
              </a:rPr>
              <a:t>`</a:t>
            </a:r>
            <a:endParaRPr sz="1200">
              <a:solidFill>
                <a:srgbClr val="BCF0C0"/>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h4</a:t>
            </a:r>
            <a:r>
              <a:rPr lang="en" sz="1200">
                <a:solidFill>
                  <a:srgbClr val="FFFFFF"/>
                </a:solidFill>
                <a:highlight>
                  <a:srgbClr val="011627"/>
                </a:highlight>
                <a:latin typeface="Consolas"/>
                <a:ea typeface="Consolas"/>
                <a:cs typeface="Consolas"/>
                <a:sym typeface="Consolas"/>
              </a:rPr>
              <a:t>&gt;</a:t>
            </a:r>
            <a:r>
              <a:rPr lang="en" sz="1200">
                <a:solidFill>
                  <a:srgbClr val="A7DBF7"/>
                </a:solidFill>
                <a:highlight>
                  <a:srgbClr val="011627"/>
                </a:highlight>
                <a:latin typeface="Consolas"/>
                <a:ea typeface="Consolas"/>
                <a:cs typeface="Consolas"/>
                <a:sym typeface="Consolas"/>
              </a:rPr>
              <a:t>Details</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h4</a:t>
            </a:r>
            <a:r>
              <a:rPr lang="en" sz="1200">
                <a:solidFill>
                  <a:srgbClr val="FFFFFF"/>
                </a:solidFill>
                <a:highlight>
                  <a:srgbClr val="011627"/>
                </a:highlight>
                <a:latin typeface="Consolas"/>
                <a:ea typeface="Consolas"/>
                <a:cs typeface="Consolas"/>
                <a:sym typeface="Consolas"/>
              </a:rPr>
              <a:t>&gt;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tr</a:t>
            </a:r>
            <a:r>
              <a:rPr lang="en" sz="1200">
                <a:solidFill>
                  <a:srgbClr val="FFFFFF"/>
                </a:solidFill>
                <a:highlight>
                  <a:srgbClr val="011627"/>
                </a:highlight>
                <a:latin typeface="Consolas"/>
                <a:ea typeface="Consolas"/>
                <a:cs typeface="Consolas"/>
                <a:sym typeface="Consolas"/>
              </a:rPr>
              <a:t>&gt;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td</a:t>
            </a:r>
            <a:r>
              <a:rPr lang="en" sz="1200">
                <a:solidFill>
                  <a:srgbClr val="FFFFFF"/>
                </a:solidFill>
                <a:highlight>
                  <a:srgbClr val="011627"/>
                </a:highlight>
                <a:latin typeface="Consolas"/>
                <a:ea typeface="Consolas"/>
                <a:cs typeface="Consolas"/>
                <a:sym typeface="Consolas"/>
              </a:rPr>
              <a:t>&gt;&lt;</a:t>
            </a:r>
            <a:r>
              <a:rPr lang="en" sz="1200">
                <a:solidFill>
                  <a:srgbClr val="6DBDFA"/>
                </a:solidFill>
                <a:highlight>
                  <a:srgbClr val="011627"/>
                </a:highlight>
                <a:latin typeface="Consolas"/>
                <a:ea typeface="Consolas"/>
                <a:cs typeface="Consolas"/>
                <a:sym typeface="Consolas"/>
              </a:rPr>
              <a:t>img</a:t>
            </a:r>
            <a:r>
              <a:rPr lang="en" sz="1200">
                <a:solidFill>
                  <a:srgbClr val="A7DBF7"/>
                </a:solidFill>
                <a:highlight>
                  <a:srgbClr val="011627"/>
                </a:highlight>
                <a:latin typeface="Consolas"/>
                <a:ea typeface="Consolas"/>
                <a:cs typeface="Consolas"/>
                <a:sym typeface="Consolas"/>
              </a:rPr>
              <a:t> </a:t>
            </a:r>
            <a:r>
              <a:rPr i="1" lang="en" sz="1200">
                <a:solidFill>
                  <a:srgbClr val="F7ECB5"/>
                </a:solidFill>
                <a:highlight>
                  <a:srgbClr val="011627"/>
                </a:highlight>
                <a:latin typeface="Consolas"/>
                <a:ea typeface="Consolas"/>
                <a:cs typeface="Consolas"/>
                <a:sym typeface="Consolas"/>
              </a:rPr>
              <a:t>src</a:t>
            </a:r>
            <a:r>
              <a:rPr lang="en" sz="1200">
                <a:solidFill>
                  <a:srgbClr val="A7DBF7"/>
                </a:solidFill>
                <a:highlight>
                  <a:srgbClr val="011627"/>
                </a:highlight>
                <a:latin typeface="Consolas"/>
                <a:ea typeface="Consolas"/>
                <a:cs typeface="Consolas"/>
                <a:sym typeface="Consolas"/>
              </a:rPr>
              <a:t>=</a:t>
            </a:r>
            <a:r>
              <a:rPr lang="en" sz="1200">
                <a:solidFill>
                  <a:srgbClr val="6BFF81"/>
                </a:solidFill>
                <a:highlight>
                  <a:srgbClr val="011627"/>
                </a:highlight>
                <a:latin typeface="Consolas"/>
                <a:ea typeface="Consolas"/>
                <a:cs typeface="Consolas"/>
                <a:sym typeface="Consolas"/>
              </a:rPr>
              <a:t>"</a:t>
            </a:r>
            <a:r>
              <a:rPr lang="en" sz="1200">
                <a:solidFill>
                  <a:srgbClr val="BCF0C0"/>
                </a:solidFill>
                <a:highlight>
                  <a:srgbClr val="011627"/>
                </a:highlight>
                <a:latin typeface="Consolas"/>
                <a:ea typeface="Consolas"/>
                <a:cs typeface="Consolas"/>
                <a:sym typeface="Consolas"/>
              </a:rPr>
              <a:t>{{customer.photo}}</a:t>
            </a:r>
            <a:r>
              <a:rPr lang="en" sz="1200">
                <a:solidFill>
                  <a:srgbClr val="6BFF81"/>
                </a:solidFill>
                <a:highlight>
                  <a:srgbClr val="011627"/>
                </a:highlight>
                <a:latin typeface="Consolas"/>
                <a:ea typeface="Consolas"/>
                <a:cs typeface="Consolas"/>
                <a:sym typeface="Consolas"/>
              </a:rPr>
              <a:t>"</a:t>
            </a:r>
            <a:r>
              <a:rPr lang="en" sz="1200">
                <a:solidFill>
                  <a:srgbClr val="FFFFFF"/>
                </a:solidFill>
                <a:highlight>
                  <a:srgbClr val="011627"/>
                </a:highlight>
                <a:latin typeface="Consolas"/>
                <a:ea typeface="Consolas"/>
                <a:cs typeface="Consolas"/>
                <a:sym typeface="Consolas"/>
              </a:rPr>
              <a:t>&gt;&lt;/</a:t>
            </a:r>
            <a:r>
              <a:rPr lang="en" sz="1200">
                <a:solidFill>
                  <a:srgbClr val="6DBDFA"/>
                </a:solidFill>
                <a:highlight>
                  <a:srgbClr val="011627"/>
                </a:highlight>
                <a:latin typeface="Consolas"/>
                <a:ea typeface="Consolas"/>
                <a:cs typeface="Consolas"/>
                <a:sym typeface="Consolas"/>
              </a:rPr>
              <a:t>td</a:t>
            </a:r>
            <a:r>
              <a:rPr lang="en" sz="1200">
                <a:solidFill>
                  <a:srgbClr val="FFFFFF"/>
                </a:solidFill>
                <a:highlight>
                  <a:srgbClr val="011627"/>
                </a:highlight>
                <a:latin typeface="Consolas"/>
                <a:ea typeface="Consolas"/>
                <a:cs typeface="Consolas"/>
                <a:sym typeface="Consolas"/>
              </a:rPr>
              <a:t>&gt;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td</a:t>
            </a:r>
            <a:r>
              <a:rPr lang="en" sz="1200">
                <a:solidFill>
                  <a:srgbClr val="FFFFFF"/>
                </a:solidFill>
                <a:highlight>
                  <a:srgbClr val="011627"/>
                </a:highlight>
                <a:latin typeface="Consolas"/>
                <a:ea typeface="Consolas"/>
                <a:cs typeface="Consolas"/>
                <a:sym typeface="Consolas"/>
              </a:rPr>
              <a:t>&gt;&lt;</a:t>
            </a:r>
            <a:r>
              <a:rPr lang="en" sz="1200">
                <a:solidFill>
                  <a:srgbClr val="6DBDFA"/>
                </a:solidFill>
                <a:highlight>
                  <a:srgbClr val="011627"/>
                </a:highlight>
                <a:latin typeface="Consolas"/>
                <a:ea typeface="Consolas"/>
                <a:cs typeface="Consolas"/>
                <a:sym typeface="Consolas"/>
              </a:rPr>
              <a:t>b</a:t>
            </a:r>
            <a:r>
              <a:rPr lang="en" sz="1200">
                <a:solidFill>
                  <a:srgbClr val="FFFFFF"/>
                </a:solidFill>
                <a:highlight>
                  <a:srgbClr val="011627"/>
                </a:highlight>
                <a:latin typeface="Consolas"/>
                <a:ea typeface="Consolas"/>
                <a:cs typeface="Consolas"/>
                <a:sym typeface="Consolas"/>
              </a:rPr>
              <a:t>&gt;</a:t>
            </a:r>
            <a:r>
              <a:rPr lang="en" sz="1200">
                <a:solidFill>
                  <a:srgbClr val="A7DBF7"/>
                </a:solidFill>
                <a:highlight>
                  <a:srgbClr val="011627"/>
                </a:highlight>
                <a:latin typeface="Consolas"/>
                <a:ea typeface="Consolas"/>
                <a:cs typeface="Consolas"/>
                <a:sym typeface="Consolas"/>
              </a:rPr>
              <a:t>First Name</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b</a:t>
            </a:r>
            <a:r>
              <a:rPr lang="en" sz="1200">
                <a:solidFill>
                  <a:srgbClr val="FFFFFF"/>
                </a:solidFill>
                <a:highlight>
                  <a:srgbClr val="011627"/>
                </a:highlight>
                <a:latin typeface="Consolas"/>
                <a:ea typeface="Consolas"/>
                <a:cs typeface="Consolas"/>
                <a:sym typeface="Consolas"/>
              </a:rPr>
              <a:t>&gt;</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td</a:t>
            </a:r>
            <a:r>
              <a:rPr lang="en" sz="1200">
                <a:solidFill>
                  <a:srgbClr val="FFFFFF"/>
                </a:solidFill>
                <a:highlight>
                  <a:srgbClr val="011627"/>
                </a:highlight>
                <a:latin typeface="Consolas"/>
                <a:ea typeface="Consolas"/>
                <a:cs typeface="Consolas"/>
                <a:sym typeface="Consolas"/>
              </a:rPr>
              <a:t>&gt;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td</a:t>
            </a:r>
            <a:r>
              <a:rPr lang="en" sz="1200">
                <a:solidFill>
                  <a:srgbClr val="FFFFFF"/>
                </a:solidFill>
                <a:highlight>
                  <a:srgbClr val="011627"/>
                </a:highlight>
                <a:latin typeface="Consolas"/>
                <a:ea typeface="Consolas"/>
                <a:cs typeface="Consolas"/>
                <a:sym typeface="Consolas"/>
              </a:rPr>
              <a:t>&gt;&lt;</a:t>
            </a:r>
            <a:r>
              <a:rPr lang="en" sz="1200">
                <a:solidFill>
                  <a:srgbClr val="6DBDFA"/>
                </a:solidFill>
                <a:highlight>
                  <a:srgbClr val="011627"/>
                </a:highlight>
                <a:latin typeface="Consolas"/>
                <a:ea typeface="Consolas"/>
                <a:cs typeface="Consolas"/>
                <a:sym typeface="Consolas"/>
              </a:rPr>
              <a:t>input</a:t>
            </a:r>
            <a:r>
              <a:rPr lang="en" sz="1200">
                <a:solidFill>
                  <a:srgbClr val="A7DBF7"/>
                </a:solidFill>
                <a:highlight>
                  <a:srgbClr val="011627"/>
                </a:highlight>
                <a:latin typeface="Consolas"/>
                <a:ea typeface="Consolas"/>
                <a:cs typeface="Consolas"/>
                <a:sym typeface="Consolas"/>
              </a:rPr>
              <a:t> </a:t>
            </a:r>
            <a:r>
              <a:rPr i="1" lang="en" sz="1200">
                <a:solidFill>
                  <a:srgbClr val="F7ECB5"/>
                </a:solidFill>
                <a:highlight>
                  <a:srgbClr val="011627"/>
                </a:highlight>
                <a:latin typeface="Consolas"/>
                <a:ea typeface="Consolas"/>
                <a:cs typeface="Consolas"/>
                <a:sym typeface="Consolas"/>
              </a:rPr>
              <a:t>[(ngModel)]</a:t>
            </a:r>
            <a:r>
              <a:rPr lang="en" sz="1200">
                <a:solidFill>
                  <a:srgbClr val="A7DBF7"/>
                </a:solidFill>
                <a:highlight>
                  <a:srgbClr val="011627"/>
                </a:highlight>
                <a:latin typeface="Consolas"/>
                <a:ea typeface="Consolas"/>
                <a:cs typeface="Consolas"/>
                <a:sym typeface="Consolas"/>
              </a:rPr>
              <a:t>=</a:t>
            </a:r>
            <a:r>
              <a:rPr lang="en" sz="1200">
                <a:solidFill>
                  <a:srgbClr val="6BFF81"/>
                </a:solidFill>
                <a:highlight>
                  <a:srgbClr val="011627"/>
                </a:highlight>
                <a:latin typeface="Consolas"/>
                <a:ea typeface="Consolas"/>
                <a:cs typeface="Consolas"/>
                <a:sym typeface="Consolas"/>
              </a:rPr>
              <a:t>"</a:t>
            </a:r>
            <a:r>
              <a:rPr lang="en" sz="1200">
                <a:solidFill>
                  <a:srgbClr val="BCF0C0"/>
                </a:solidFill>
                <a:highlight>
                  <a:srgbClr val="011627"/>
                </a:highlight>
                <a:latin typeface="Consolas"/>
                <a:ea typeface="Consolas"/>
                <a:cs typeface="Consolas"/>
                <a:sym typeface="Consolas"/>
              </a:rPr>
              <a:t>customer.first</a:t>
            </a:r>
            <a:r>
              <a:rPr lang="en" sz="1200">
                <a:solidFill>
                  <a:srgbClr val="6BFF81"/>
                </a:solidFill>
                <a:highlight>
                  <a:srgbClr val="011627"/>
                </a:highlight>
                <a:latin typeface="Consolas"/>
                <a:ea typeface="Consolas"/>
                <a:cs typeface="Consolas"/>
                <a:sym typeface="Consolas"/>
              </a:rPr>
              <a:t>"</a:t>
            </a:r>
            <a:r>
              <a:rPr lang="en" sz="1200">
                <a:solidFill>
                  <a:srgbClr val="FFFFFF"/>
                </a:solidFill>
                <a:highlight>
                  <a:srgbClr val="011627"/>
                </a:highlight>
                <a:latin typeface="Consolas"/>
                <a:ea typeface="Consolas"/>
                <a:cs typeface="Consolas"/>
                <a:sym typeface="Consolas"/>
              </a:rPr>
              <a:t>&gt;&lt;/</a:t>
            </a:r>
            <a:r>
              <a:rPr lang="en" sz="1200">
                <a:solidFill>
                  <a:srgbClr val="6DBDFA"/>
                </a:solidFill>
                <a:highlight>
                  <a:srgbClr val="011627"/>
                </a:highlight>
                <a:latin typeface="Consolas"/>
                <a:ea typeface="Consolas"/>
                <a:cs typeface="Consolas"/>
                <a:sym typeface="Consolas"/>
              </a:rPr>
              <a:t>td</a:t>
            </a:r>
            <a:r>
              <a:rPr lang="en" sz="1200">
                <a:solidFill>
                  <a:srgbClr val="FFFFFF"/>
                </a:solidFill>
                <a:highlight>
                  <a:srgbClr val="011627"/>
                </a:highlight>
                <a:latin typeface="Consolas"/>
                <a:ea typeface="Consolas"/>
                <a:cs typeface="Consolas"/>
                <a:sym typeface="Consolas"/>
              </a:rPr>
              <a:t>&gt;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tr</a:t>
            </a:r>
            <a:r>
              <a:rPr lang="en" sz="1200">
                <a:solidFill>
                  <a:srgbClr val="FFFFFF"/>
                </a:solidFill>
                <a:highlight>
                  <a:srgbClr val="011627"/>
                </a:highlight>
                <a:latin typeface="Consolas"/>
                <a:ea typeface="Consolas"/>
                <a:cs typeface="Consolas"/>
                <a:sym typeface="Consolas"/>
              </a:rPr>
              <a:t>&gt;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 </a:t>
            </a:r>
            <a:r>
              <a:rPr lang="en" sz="1200">
                <a:solidFill>
                  <a:srgbClr val="BCF0C0"/>
                </a:solidFill>
                <a:highlight>
                  <a:srgbClr val="011627"/>
                </a:highlight>
                <a:latin typeface="Consolas"/>
                <a:ea typeface="Consolas"/>
                <a:cs typeface="Consolas"/>
                <a:sym typeface="Consolas"/>
              </a:rPr>
              <a:t>`</a:t>
            </a:r>
            <a:endParaRPr sz="1200">
              <a:solidFill>
                <a:srgbClr val="BCF0C0"/>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FFFFFF"/>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i="1" lang="en" sz="1200">
                <a:solidFill>
                  <a:srgbClr val="00BFF9"/>
                </a:solidFill>
                <a:highlight>
                  <a:srgbClr val="011627"/>
                </a:highlight>
                <a:latin typeface="Consolas"/>
                <a:ea typeface="Consolas"/>
                <a:cs typeface="Consolas"/>
                <a:sym typeface="Consolas"/>
              </a:rPr>
              <a:t>export</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class</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SimpleCustomerDetailsComponent</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F7ECB5"/>
                </a:solidFill>
                <a:highlight>
                  <a:srgbClr val="011627"/>
                </a:highlight>
                <a:latin typeface="Consolas"/>
                <a:ea typeface="Consolas"/>
                <a:cs typeface="Consolas"/>
                <a:sym typeface="Consolas"/>
              </a:rPr>
              <a:t>@</a:t>
            </a:r>
            <a:r>
              <a:rPr i="1" lang="en" sz="1200">
                <a:solidFill>
                  <a:srgbClr val="87AFF4"/>
                </a:solidFill>
                <a:highlight>
                  <a:srgbClr val="011627"/>
                </a:highlight>
                <a:latin typeface="Consolas"/>
                <a:ea typeface="Consolas"/>
                <a:cs typeface="Consolas"/>
                <a:sym typeface="Consolas"/>
              </a:rPr>
              <a:t>Input</a:t>
            </a: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customer</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Customer</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sz="1200">
                <a:solidFill>
                  <a:srgbClr val="FFFFFF"/>
                </a:solidFill>
                <a:highlight>
                  <a:srgbClr val="011627"/>
                </a:highlight>
                <a:latin typeface="Consolas"/>
                <a:ea typeface="Consolas"/>
                <a:cs typeface="Consolas"/>
                <a:sym typeface="Consolas"/>
              </a:rPr>
              <a:t>}</a:t>
            </a:r>
            <a:endParaRPr sz="1200">
              <a:solidFill>
                <a:srgbClr val="3F51B5"/>
              </a:solidFill>
              <a:latin typeface="Consolas"/>
              <a:ea typeface="Consolas"/>
              <a:cs typeface="Consolas"/>
              <a:sym typeface="Consolas"/>
            </a:endParaRPr>
          </a:p>
        </p:txBody>
      </p:sp>
      <p:sp>
        <p:nvSpPr>
          <p:cNvPr id="879" name="Google Shape;879;p13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Customer Details Component</a:t>
            </a:r>
            <a:endParaRPr/>
          </a:p>
        </p:txBody>
      </p:sp>
      <p:grpSp>
        <p:nvGrpSpPr>
          <p:cNvPr id="880" name="Google Shape;880;p137"/>
          <p:cNvGrpSpPr/>
          <p:nvPr/>
        </p:nvGrpSpPr>
        <p:grpSpPr>
          <a:xfrm>
            <a:off x="1919700" y="3190287"/>
            <a:ext cx="7224425" cy="651863"/>
            <a:chOff x="1919700" y="3190287"/>
            <a:chExt cx="7224425" cy="651863"/>
          </a:xfrm>
        </p:grpSpPr>
        <p:sp>
          <p:nvSpPr>
            <p:cNvPr id="881" name="Google Shape;881;p137"/>
            <p:cNvSpPr/>
            <p:nvPr/>
          </p:nvSpPr>
          <p:spPr>
            <a:xfrm>
              <a:off x="6048425" y="3546950"/>
              <a:ext cx="3095700" cy="2952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82" name="Google Shape;882;p137"/>
            <p:cNvSpPr/>
            <p:nvPr/>
          </p:nvSpPr>
          <p:spPr>
            <a:xfrm>
              <a:off x="6157900" y="3546950"/>
              <a:ext cx="2986200" cy="295200"/>
            </a:xfrm>
            <a:prstGeom prst="rect">
              <a:avLst/>
            </a:prstGeom>
            <a:solidFill>
              <a:srgbClr val="18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83" name="Google Shape;883;p137"/>
            <p:cNvSpPr/>
            <p:nvPr/>
          </p:nvSpPr>
          <p:spPr>
            <a:xfrm>
              <a:off x="6157900" y="3546950"/>
              <a:ext cx="2986200" cy="29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Two way binding to customer</a:t>
              </a:r>
              <a:endParaRPr>
                <a:solidFill>
                  <a:srgbClr val="FFFFFF"/>
                </a:solidFill>
              </a:endParaRPr>
            </a:p>
          </p:txBody>
        </p:sp>
        <p:grpSp>
          <p:nvGrpSpPr>
            <p:cNvPr id="884" name="Google Shape;884;p137"/>
            <p:cNvGrpSpPr/>
            <p:nvPr/>
          </p:nvGrpSpPr>
          <p:grpSpPr>
            <a:xfrm>
              <a:off x="1919700" y="3190287"/>
              <a:ext cx="4128725" cy="504263"/>
              <a:chOff x="1919700" y="1001066"/>
              <a:chExt cx="4128725" cy="1065869"/>
            </a:xfrm>
          </p:grpSpPr>
          <p:grpSp>
            <p:nvGrpSpPr>
              <p:cNvPr id="885" name="Google Shape;885;p137"/>
              <p:cNvGrpSpPr/>
              <p:nvPr/>
            </p:nvGrpSpPr>
            <p:grpSpPr>
              <a:xfrm>
                <a:off x="1919700" y="1001066"/>
                <a:ext cx="2375094" cy="719484"/>
                <a:chOff x="-1324163" y="53200"/>
                <a:chExt cx="1371301" cy="1071936"/>
              </a:xfrm>
            </p:grpSpPr>
            <p:sp>
              <p:nvSpPr>
                <p:cNvPr id="886" name="Google Shape;886;p137"/>
                <p:cNvSpPr/>
                <p:nvPr/>
              </p:nvSpPr>
              <p:spPr>
                <a:xfrm flipH="1" rot="10800000">
                  <a:off x="-1324161" y="53200"/>
                  <a:ext cx="1371300" cy="10719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87" name="Google Shape;887;p137"/>
                <p:cNvSpPr/>
                <p:nvPr/>
              </p:nvSpPr>
              <p:spPr>
                <a:xfrm flipH="1" rot="10800000">
                  <a:off x="-1324163" y="1031236"/>
                  <a:ext cx="1371300" cy="93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888" name="Google Shape;888;p137"/>
              <p:cNvCxnSpPr>
                <a:stCxn id="881" idx="1"/>
                <a:endCxn id="887" idx="0"/>
              </p:cNvCxnSpPr>
              <p:nvPr/>
            </p:nvCxnSpPr>
            <p:spPr>
              <a:xfrm rot="10800000">
                <a:off x="3107225" y="1720736"/>
                <a:ext cx="2941200" cy="346200"/>
              </a:xfrm>
              <a:prstGeom prst="bentConnector2">
                <a:avLst/>
              </a:prstGeom>
              <a:noFill/>
              <a:ln cap="flat" cmpd="sng" w="19050">
                <a:solidFill>
                  <a:srgbClr val="FFF2CC"/>
                </a:solidFill>
                <a:prstDash val="solid"/>
                <a:round/>
                <a:headEnd len="med" w="med" type="none"/>
                <a:tailEnd len="med" w="med" type="triangl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1000"/>
                                        <p:tgtEl>
                                          <p:spTgt spid="8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sp>
        <p:nvSpPr>
          <p:cNvPr id="893" name="Google Shape;893;p13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&amp; view too tightly coupled</a:t>
            </a:r>
            <a:endParaRPr/>
          </a:p>
        </p:txBody>
      </p:sp>
      <p:pic>
        <p:nvPicPr>
          <p:cNvPr id="894" name="Google Shape;894;p138"/>
          <p:cNvPicPr preferRelativeResize="0"/>
          <p:nvPr/>
        </p:nvPicPr>
        <p:blipFill>
          <a:blip r:embed="rId3">
            <a:alphaModFix/>
          </a:blip>
          <a:stretch>
            <a:fillRect/>
          </a:stretch>
        </p:blipFill>
        <p:spPr>
          <a:xfrm>
            <a:off x="1454625" y="1244375"/>
            <a:ext cx="5703851" cy="3274775"/>
          </a:xfrm>
          <a:prstGeom prst="rect">
            <a:avLst/>
          </a:prstGeom>
          <a:noFill/>
          <a:ln>
            <a:noFill/>
          </a:ln>
          <a:effectLst>
            <a:outerShdw blurRad="57150" rotWithShape="0" algn="bl" dir="5400000" dist="19050">
              <a:srgbClr val="000000">
                <a:alpha val="50000"/>
              </a:srgbClr>
            </a:outerShdw>
          </a:effectLst>
        </p:spPr>
      </p:pic>
      <p:grpSp>
        <p:nvGrpSpPr>
          <p:cNvPr id="895" name="Google Shape;895;p138"/>
          <p:cNvGrpSpPr/>
          <p:nvPr/>
        </p:nvGrpSpPr>
        <p:grpSpPr>
          <a:xfrm>
            <a:off x="1424400" y="2329957"/>
            <a:ext cx="7719185" cy="902256"/>
            <a:chOff x="2590919" y="3015791"/>
            <a:chExt cx="6552788" cy="902256"/>
          </a:xfrm>
        </p:grpSpPr>
        <p:sp>
          <p:nvSpPr>
            <p:cNvPr id="896" name="Google Shape;896;p138"/>
            <p:cNvSpPr/>
            <p:nvPr/>
          </p:nvSpPr>
          <p:spPr>
            <a:xfrm>
              <a:off x="6048007" y="3015791"/>
              <a:ext cx="3095700" cy="5328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97" name="Google Shape;897;p138"/>
            <p:cNvSpPr/>
            <p:nvPr/>
          </p:nvSpPr>
          <p:spPr>
            <a:xfrm>
              <a:off x="6157473" y="3015791"/>
              <a:ext cx="2986200" cy="532800"/>
            </a:xfrm>
            <a:prstGeom prst="rect">
              <a:avLst/>
            </a:prstGeom>
            <a:solidFill>
              <a:srgbClr val="18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98" name="Google Shape;898;p138"/>
            <p:cNvSpPr/>
            <p:nvPr/>
          </p:nvSpPr>
          <p:spPr>
            <a:xfrm>
              <a:off x="6216832" y="3015934"/>
              <a:ext cx="2926800" cy="53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T Sans"/>
                  <a:ea typeface="PT Sans"/>
                  <a:cs typeface="PT Sans"/>
                  <a:sym typeface="PT Sans"/>
                </a:rPr>
                <a:t>The customers list updates as we edit the details. This is not what we want.</a:t>
              </a:r>
              <a:endParaRPr>
                <a:solidFill>
                  <a:srgbClr val="FFFFFF"/>
                </a:solidFill>
              </a:endParaRPr>
            </a:p>
          </p:txBody>
        </p:sp>
        <p:grpSp>
          <p:nvGrpSpPr>
            <p:cNvPr id="899" name="Google Shape;899;p138"/>
            <p:cNvGrpSpPr/>
            <p:nvPr/>
          </p:nvGrpSpPr>
          <p:grpSpPr>
            <a:xfrm>
              <a:off x="2590919" y="3282191"/>
              <a:ext cx="3457088" cy="635855"/>
              <a:chOff x="4523558" y="1422816"/>
              <a:chExt cx="3457088" cy="635855"/>
            </a:xfrm>
          </p:grpSpPr>
          <p:grpSp>
            <p:nvGrpSpPr>
              <p:cNvPr id="900" name="Google Shape;900;p138"/>
              <p:cNvGrpSpPr/>
              <p:nvPr/>
            </p:nvGrpSpPr>
            <p:grpSpPr>
              <a:xfrm>
                <a:off x="4523558" y="1754611"/>
                <a:ext cx="1009716" cy="304060"/>
                <a:chOff x="179220" y="1175883"/>
                <a:chExt cx="582977" cy="453010"/>
              </a:xfrm>
            </p:grpSpPr>
            <p:sp>
              <p:nvSpPr>
                <p:cNvPr id="901" name="Google Shape;901;p138"/>
                <p:cNvSpPr/>
                <p:nvPr/>
              </p:nvSpPr>
              <p:spPr>
                <a:xfrm>
                  <a:off x="179220" y="1179193"/>
                  <a:ext cx="582900" cy="4497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02" name="Google Shape;902;p138"/>
                <p:cNvSpPr/>
                <p:nvPr/>
              </p:nvSpPr>
              <p:spPr>
                <a:xfrm flipH="1" rot="10800000">
                  <a:off x="721097" y="1175883"/>
                  <a:ext cx="41100" cy="449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903" name="Google Shape;903;p138"/>
              <p:cNvCxnSpPr>
                <a:stCxn id="896" idx="1"/>
                <a:endCxn id="902" idx="3"/>
              </p:cNvCxnSpPr>
              <p:nvPr/>
            </p:nvCxnSpPr>
            <p:spPr>
              <a:xfrm flipH="1">
                <a:off x="5533247" y="1422816"/>
                <a:ext cx="2447400" cy="482700"/>
              </a:xfrm>
              <a:prstGeom prst="bentConnector3">
                <a:avLst>
                  <a:gd fmla="val 83306" name="adj1"/>
                </a:avLst>
              </a:prstGeom>
              <a:noFill/>
              <a:ln cap="flat" cmpd="sng" w="28575">
                <a:solidFill>
                  <a:srgbClr val="FF9900"/>
                </a:solidFill>
                <a:prstDash val="solid"/>
                <a:round/>
                <a:headEnd len="med" w="med" type="none"/>
                <a:tailEnd len="med" w="med" type="triangle"/>
              </a:ln>
            </p:spPr>
          </p:cxnSp>
        </p:grpSp>
      </p:grpSp>
      <p:sp>
        <p:nvSpPr>
          <p:cNvPr id="904" name="Google Shape;904;p138"/>
          <p:cNvSpPr/>
          <p:nvPr/>
        </p:nvSpPr>
        <p:spPr>
          <a:xfrm>
            <a:off x="1454625" y="2133601"/>
            <a:ext cx="1559700" cy="2178600"/>
          </a:xfrm>
          <a:prstGeom prst="rect">
            <a:avLst/>
          </a:prstGeom>
          <a:no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b="1" lang="en" sz="1200">
                <a:solidFill>
                  <a:srgbClr val="1155CC"/>
                </a:solidFill>
              </a:rPr>
              <a:t>Customer List Component</a:t>
            </a:r>
            <a:endParaRPr b="1" sz="1200">
              <a:solidFill>
                <a:srgbClr val="1155CC"/>
              </a:solidFill>
            </a:endParaRPr>
          </a:p>
        </p:txBody>
      </p:sp>
      <p:sp>
        <p:nvSpPr>
          <p:cNvPr id="905" name="Google Shape;905;p138"/>
          <p:cNvSpPr/>
          <p:nvPr/>
        </p:nvSpPr>
        <p:spPr>
          <a:xfrm>
            <a:off x="3122450" y="2133600"/>
            <a:ext cx="3825300" cy="2178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1155CC"/>
                </a:solidFill>
              </a:rPr>
              <a:t>Customer Detail Component</a:t>
            </a:r>
            <a:endParaRPr b="1" sz="1200">
              <a:solidFill>
                <a:srgbClr val="1155C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par>
                                <p:cTn fill="hold" nodeType="with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04"/>
                                        </p:tgtEl>
                                      </p:cBhvr>
                                    </p:animEffect>
                                    <p:set>
                                      <p:cBhvr>
                                        <p:cTn dur="1" fill="hold">
                                          <p:stCondLst>
                                            <p:cond delay="1000"/>
                                          </p:stCondLst>
                                        </p:cTn>
                                        <p:tgtEl>
                                          <p:spTgt spid="9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05"/>
                                        </p:tgtEl>
                                      </p:cBhvr>
                                    </p:animEffect>
                                    <p:set>
                                      <p:cBhvr>
                                        <p:cTn dur="1" fill="hold">
                                          <p:stCondLst>
                                            <p:cond delay="1000"/>
                                          </p:stCondLst>
                                        </p:cTn>
                                        <p:tgtEl>
                                          <p:spTgt spid="90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0"/>
                                        <p:tgtEl>
                                          <p:spTgt spid="8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Google Shape;910;p13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&amp; view too tightly coupled</a:t>
            </a:r>
            <a:endParaRPr/>
          </a:p>
        </p:txBody>
      </p:sp>
      <p:pic>
        <p:nvPicPr>
          <p:cNvPr id="911" name="Google Shape;911;p139"/>
          <p:cNvPicPr preferRelativeResize="0"/>
          <p:nvPr/>
        </p:nvPicPr>
        <p:blipFill>
          <a:blip r:embed="rId3">
            <a:alphaModFix/>
          </a:blip>
          <a:stretch>
            <a:fillRect/>
          </a:stretch>
        </p:blipFill>
        <p:spPr>
          <a:xfrm>
            <a:off x="1448606" y="1246680"/>
            <a:ext cx="5733932" cy="3343296"/>
          </a:xfrm>
          <a:prstGeom prst="rect">
            <a:avLst/>
          </a:prstGeom>
          <a:noFill/>
          <a:ln>
            <a:noFill/>
          </a:ln>
          <a:effectLst>
            <a:outerShdw blurRad="57150" rotWithShape="0" algn="bl" dir="5400000" dist="19050">
              <a:srgbClr val="000000">
                <a:alpha val="50000"/>
              </a:srgbClr>
            </a:outerShdw>
          </a:effectLst>
        </p:spPr>
      </p:pic>
      <p:grpSp>
        <p:nvGrpSpPr>
          <p:cNvPr id="912" name="Google Shape;912;p139"/>
          <p:cNvGrpSpPr/>
          <p:nvPr/>
        </p:nvGrpSpPr>
        <p:grpSpPr>
          <a:xfrm>
            <a:off x="1424400" y="1948957"/>
            <a:ext cx="7719185" cy="1664253"/>
            <a:chOff x="2590919" y="2253791"/>
            <a:chExt cx="6552788" cy="1664253"/>
          </a:xfrm>
        </p:grpSpPr>
        <p:sp>
          <p:nvSpPr>
            <p:cNvPr id="913" name="Google Shape;913;p139"/>
            <p:cNvSpPr/>
            <p:nvPr/>
          </p:nvSpPr>
          <p:spPr>
            <a:xfrm>
              <a:off x="6048007" y="2253791"/>
              <a:ext cx="3095700" cy="5328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14" name="Google Shape;914;p139"/>
            <p:cNvSpPr/>
            <p:nvPr/>
          </p:nvSpPr>
          <p:spPr>
            <a:xfrm>
              <a:off x="6157473" y="2253791"/>
              <a:ext cx="2986200" cy="532800"/>
            </a:xfrm>
            <a:prstGeom prst="rect">
              <a:avLst/>
            </a:prstGeom>
            <a:solidFill>
              <a:srgbClr val="18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15" name="Google Shape;915;p139"/>
            <p:cNvSpPr/>
            <p:nvPr/>
          </p:nvSpPr>
          <p:spPr>
            <a:xfrm>
              <a:off x="6216832" y="2253934"/>
              <a:ext cx="2926800" cy="53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T Sans"/>
                  <a:ea typeface="PT Sans"/>
                  <a:cs typeface="PT Sans"/>
                  <a:sym typeface="PT Sans"/>
                </a:rPr>
                <a:t>Adds to t</a:t>
              </a:r>
              <a:r>
                <a:rPr lang="en">
                  <a:solidFill>
                    <a:srgbClr val="FFFFFF"/>
                  </a:solidFill>
                  <a:latin typeface="PT Sans"/>
                  <a:ea typeface="PT Sans"/>
                  <a:cs typeface="PT Sans"/>
                  <a:sym typeface="PT Sans"/>
                </a:rPr>
                <a:t>he customers list immediately.</a:t>
              </a:r>
              <a:endParaRPr>
                <a:solidFill>
                  <a:srgbClr val="FFFFFF"/>
                </a:solidFill>
                <a:latin typeface="PT Sans"/>
                <a:ea typeface="PT Sans"/>
                <a:cs typeface="PT Sans"/>
                <a:sym typeface="PT Sans"/>
              </a:endParaRPr>
            </a:p>
            <a:p>
              <a:pPr indent="0" lvl="0" marL="0" rtl="0" algn="l">
                <a:spcBef>
                  <a:spcPts val="0"/>
                </a:spcBef>
                <a:spcAft>
                  <a:spcPts val="0"/>
                </a:spcAft>
                <a:buNone/>
              </a:pPr>
              <a:r>
                <a:rPr lang="en">
                  <a:solidFill>
                    <a:srgbClr val="FFFFFF"/>
                  </a:solidFill>
                  <a:latin typeface="PT Sans"/>
                  <a:ea typeface="PT Sans"/>
                  <a:cs typeface="PT Sans"/>
                  <a:sym typeface="PT Sans"/>
                </a:rPr>
                <a:t>Again, not what we want.</a:t>
              </a:r>
              <a:endParaRPr>
                <a:solidFill>
                  <a:srgbClr val="FFFFFF"/>
                </a:solidFill>
                <a:latin typeface="PT Sans"/>
                <a:ea typeface="PT Sans"/>
                <a:cs typeface="PT Sans"/>
                <a:sym typeface="PT Sans"/>
              </a:endParaRPr>
            </a:p>
          </p:txBody>
        </p:sp>
        <p:grpSp>
          <p:nvGrpSpPr>
            <p:cNvPr id="916" name="Google Shape;916;p139"/>
            <p:cNvGrpSpPr/>
            <p:nvPr/>
          </p:nvGrpSpPr>
          <p:grpSpPr>
            <a:xfrm>
              <a:off x="2590919" y="2520191"/>
              <a:ext cx="3457088" cy="1397853"/>
              <a:chOff x="4523558" y="660816"/>
              <a:chExt cx="3457088" cy="1397853"/>
            </a:xfrm>
          </p:grpSpPr>
          <p:grpSp>
            <p:nvGrpSpPr>
              <p:cNvPr id="917" name="Google Shape;917;p139"/>
              <p:cNvGrpSpPr/>
              <p:nvPr/>
            </p:nvGrpSpPr>
            <p:grpSpPr>
              <a:xfrm>
                <a:off x="4523558" y="1754624"/>
                <a:ext cx="1233011" cy="304045"/>
                <a:chOff x="179220" y="1175901"/>
                <a:chExt cx="711900" cy="452988"/>
              </a:xfrm>
            </p:grpSpPr>
            <p:sp>
              <p:nvSpPr>
                <p:cNvPr id="918" name="Google Shape;918;p139"/>
                <p:cNvSpPr/>
                <p:nvPr/>
              </p:nvSpPr>
              <p:spPr>
                <a:xfrm>
                  <a:off x="179220" y="1179189"/>
                  <a:ext cx="711900" cy="4497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19" name="Google Shape;919;p139"/>
                <p:cNvSpPr/>
                <p:nvPr/>
              </p:nvSpPr>
              <p:spPr>
                <a:xfrm flipH="1" rot="10800000">
                  <a:off x="840880" y="1175901"/>
                  <a:ext cx="50100" cy="449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920" name="Google Shape;920;p139"/>
              <p:cNvCxnSpPr>
                <a:stCxn id="913" idx="1"/>
                <a:endCxn id="919" idx="3"/>
              </p:cNvCxnSpPr>
              <p:nvPr/>
            </p:nvCxnSpPr>
            <p:spPr>
              <a:xfrm flipH="1">
                <a:off x="5756447" y="660816"/>
                <a:ext cx="2224200" cy="1244700"/>
              </a:xfrm>
              <a:prstGeom prst="bentConnector3">
                <a:avLst>
                  <a:gd fmla="val 50003" name="adj1"/>
                </a:avLst>
              </a:prstGeom>
              <a:noFill/>
              <a:ln cap="flat" cmpd="sng" w="28575">
                <a:solidFill>
                  <a:srgbClr val="FF9900"/>
                </a:solidFill>
                <a:prstDash val="solid"/>
                <a:round/>
                <a:headEnd len="med" w="med" type="none"/>
                <a:tailEnd len="med" w="med" type="triangl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Google Shape;925;p140"/>
          <p:cNvSpPr txBox="1"/>
          <p:nvPr/>
        </p:nvSpPr>
        <p:spPr>
          <a:xfrm>
            <a:off x="825150" y="1041600"/>
            <a:ext cx="76461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AB2D3A"/>
                </a:solidFill>
              </a:rPr>
              <a:t>Question:</a:t>
            </a:r>
            <a:endParaRPr sz="3600"/>
          </a:p>
        </p:txBody>
      </p:sp>
      <p:sp>
        <p:nvSpPr>
          <p:cNvPr id="926" name="Google Shape;926;p140"/>
          <p:cNvSpPr/>
          <p:nvPr/>
        </p:nvSpPr>
        <p:spPr>
          <a:xfrm>
            <a:off x="622975" y="965400"/>
            <a:ext cx="58500" cy="2731500"/>
          </a:xfrm>
          <a:prstGeom prst="rect">
            <a:avLst/>
          </a:prstGeom>
          <a:solidFill>
            <a:srgbClr val="AB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40"/>
          <p:cNvSpPr txBox="1"/>
          <p:nvPr/>
        </p:nvSpPr>
        <p:spPr>
          <a:xfrm>
            <a:off x="825150" y="1575000"/>
            <a:ext cx="7646100" cy="24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chemeClr val="dk1"/>
                </a:solidFill>
              </a:rPr>
              <a:t>Why are the different components all getting the new and updated values at the same time?</a:t>
            </a:r>
            <a:endParaRPr sz="3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Google Shape;932;p141"/>
          <p:cNvSpPr txBox="1"/>
          <p:nvPr/>
        </p:nvSpPr>
        <p:spPr>
          <a:xfrm>
            <a:off x="825150" y="1041600"/>
            <a:ext cx="79110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B050"/>
                </a:solidFill>
              </a:rPr>
              <a:t>Answer:</a:t>
            </a:r>
            <a:endParaRPr sz="3600"/>
          </a:p>
        </p:txBody>
      </p:sp>
      <p:sp>
        <p:nvSpPr>
          <p:cNvPr id="933" name="Google Shape;933;p141"/>
          <p:cNvSpPr/>
          <p:nvPr/>
        </p:nvSpPr>
        <p:spPr>
          <a:xfrm>
            <a:off x="622975" y="965400"/>
            <a:ext cx="58500" cy="2872800"/>
          </a:xfrm>
          <a:prstGeom prst="rect">
            <a:avLst/>
          </a:prstGeom>
          <a:solidFill>
            <a:srgbClr val="00B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41"/>
          <p:cNvSpPr txBox="1"/>
          <p:nvPr/>
        </p:nvSpPr>
        <p:spPr>
          <a:xfrm>
            <a:off x="825150" y="1575000"/>
            <a:ext cx="7911000" cy="24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t>Both components are data-bound to the same model</a:t>
            </a:r>
            <a:endParaRPr sz="3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sp>
        <p:nvSpPr>
          <p:cNvPr id="939" name="Google Shape;939;p142"/>
          <p:cNvSpPr/>
          <p:nvPr/>
        </p:nvSpPr>
        <p:spPr>
          <a:xfrm>
            <a:off x="0" y="1784000"/>
            <a:ext cx="9176100" cy="13920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rgbClr val="FFFFFF"/>
                </a:solidFill>
              </a:rPr>
              <a:t>How do we bind multiple components to the same data?</a:t>
            </a:r>
            <a:endParaRPr i="1"/>
          </a:p>
        </p:txBody>
      </p:sp>
      <p:sp>
        <p:nvSpPr>
          <p:cNvPr id="940" name="Google Shape;940;p142"/>
          <p:cNvSpPr txBox="1"/>
          <p:nvPr/>
        </p:nvSpPr>
        <p:spPr>
          <a:xfrm>
            <a:off x="138075" y="110500"/>
            <a:ext cx="79110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rPr>
              <a:t>The challenges ...</a:t>
            </a:r>
            <a:endParaRPr sz="3600">
              <a:solidFill>
                <a:srgbClr val="434343"/>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143"/>
          <p:cNvSpPr txBox="1"/>
          <p:nvPr>
            <p:ph idx="1" type="body"/>
          </p:nvPr>
        </p:nvSpPr>
        <p:spPr>
          <a:xfrm>
            <a:off x="792325" y="2310850"/>
            <a:ext cx="7113600" cy="129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PT Sans"/>
              <a:buNone/>
            </a:pPr>
            <a:r>
              <a:rPr lang="en" sz="2400">
                <a:solidFill>
                  <a:srgbClr val="666666"/>
                </a:solidFill>
              </a:rPr>
              <a:t>Clone the model in the component. Then bind to the clone.</a:t>
            </a:r>
            <a:endParaRPr>
              <a:solidFill>
                <a:srgbClr val="666666"/>
              </a:solidFill>
            </a:endParaRPr>
          </a:p>
        </p:txBody>
      </p:sp>
      <p:sp>
        <p:nvSpPr>
          <p:cNvPr id="947" name="Google Shape;947;p143"/>
          <p:cNvSpPr txBox="1"/>
          <p:nvPr>
            <p:ph type="title"/>
          </p:nvPr>
        </p:nvSpPr>
        <p:spPr>
          <a:xfrm>
            <a:off x="792333" y="1553903"/>
            <a:ext cx="7552800" cy="624900"/>
          </a:xfrm>
          <a:prstGeom prst="rect">
            <a:avLst/>
          </a:prstGeom>
          <a:noFill/>
          <a:ln>
            <a:noFill/>
          </a:ln>
        </p:spPr>
        <p:txBody>
          <a:bodyPr anchorCtr="0" anchor="b" bIns="32975" lIns="0" spcFirstLastPara="1" rIns="65925" wrap="square" tIns="32975">
            <a:noAutofit/>
          </a:bodyPr>
          <a:lstStyle/>
          <a:p>
            <a:pPr indent="0" lvl="0" marL="0" rtl="0" algn="l">
              <a:spcBef>
                <a:spcPts val="0"/>
              </a:spcBef>
              <a:spcAft>
                <a:spcPts val="0"/>
              </a:spcAft>
              <a:buNone/>
            </a:pPr>
            <a:r>
              <a:rPr lang="en">
                <a:solidFill>
                  <a:srgbClr val="0070D0"/>
                </a:solidFill>
              </a:rPr>
              <a:t>Model-View Binding, with Cloning</a:t>
            </a:r>
            <a:endParaRPr>
              <a:solidFill>
                <a:srgbClr val="434343"/>
              </a:solidFill>
            </a:endParaRPr>
          </a:p>
        </p:txBody>
      </p:sp>
      <p:sp>
        <p:nvSpPr>
          <p:cNvPr id="948" name="Google Shape;948;p143"/>
          <p:cNvSpPr/>
          <p:nvPr/>
        </p:nvSpPr>
        <p:spPr>
          <a:xfrm>
            <a:off x="140125" y="115725"/>
            <a:ext cx="735600" cy="735600"/>
          </a:xfrm>
          <a:prstGeom prst="ellipse">
            <a:avLst/>
          </a:prstGeom>
          <a:solidFill>
            <a:schemeClr val="dk2"/>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4100">
                <a:solidFill>
                  <a:schemeClr val="lt1"/>
                </a:solidFill>
              </a:rPr>
              <a:t>2</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99"/>
          <p:cNvSpPr txBox="1"/>
          <p:nvPr>
            <p:ph idx="4294967295" type="body"/>
          </p:nvPr>
        </p:nvSpPr>
        <p:spPr>
          <a:xfrm>
            <a:off x="457200" y="1123950"/>
            <a:ext cx="8229600" cy="3725700"/>
          </a:xfrm>
          <a:prstGeom prst="rect">
            <a:avLst/>
          </a:prstGeom>
        </p:spPr>
        <p:txBody>
          <a:bodyPr anchorCtr="0" anchor="t" bIns="91425" lIns="91425" spcFirstLastPara="1" rIns="91425" wrap="square" tIns="91425">
            <a:noAutofit/>
          </a:bodyPr>
          <a:lstStyle/>
          <a:p>
            <a:pPr indent="-368300" lvl="0" marL="457200" marR="0" rtl="0" algn="l">
              <a:lnSpc>
                <a:spcPct val="150000"/>
              </a:lnSpc>
              <a:spcBef>
                <a:spcPts val="600"/>
              </a:spcBef>
              <a:spcAft>
                <a:spcPts val="0"/>
              </a:spcAft>
              <a:buSzPts val="2200"/>
              <a:buChar char="●"/>
            </a:pPr>
            <a:r>
              <a:rPr lang="en" sz="2200"/>
              <a:t>Interfaces, Classes, and Types</a:t>
            </a:r>
            <a:endParaRPr sz="2200"/>
          </a:p>
          <a:p>
            <a:pPr indent="-368300" lvl="0" marL="457200" marR="0" rtl="0" algn="l">
              <a:lnSpc>
                <a:spcPct val="150000"/>
              </a:lnSpc>
              <a:spcBef>
                <a:spcPts val="0"/>
              </a:spcBef>
              <a:spcAft>
                <a:spcPts val="0"/>
              </a:spcAft>
              <a:buSzPts val="2200"/>
              <a:buChar char="●"/>
            </a:pPr>
            <a:r>
              <a:rPr lang="en" sz="2200"/>
              <a:t>Component View Models</a:t>
            </a:r>
            <a:endParaRPr sz="2200"/>
          </a:p>
          <a:p>
            <a:pPr indent="-368300" lvl="0" marL="457200" marR="0" rtl="0" algn="l">
              <a:lnSpc>
                <a:spcPct val="150000"/>
              </a:lnSpc>
              <a:spcBef>
                <a:spcPts val="0"/>
              </a:spcBef>
              <a:spcAft>
                <a:spcPts val="0"/>
              </a:spcAft>
              <a:buSzPts val="2200"/>
              <a:buChar char="●"/>
            </a:pPr>
            <a:r>
              <a:rPr lang="en" sz="2200"/>
              <a:t>HttpClient and RxJS Operators</a:t>
            </a:r>
            <a:endParaRPr sz="2200"/>
          </a:p>
          <a:p>
            <a:pPr indent="-368300" lvl="0" marL="457200" marR="0" rtl="0" algn="l">
              <a:lnSpc>
                <a:spcPct val="150000"/>
              </a:lnSpc>
              <a:spcBef>
                <a:spcPts val="0"/>
              </a:spcBef>
              <a:spcAft>
                <a:spcPts val="0"/>
              </a:spcAft>
              <a:buSzPts val="2200"/>
              <a:buChar char="●"/>
            </a:pPr>
            <a:r>
              <a:rPr lang="en" sz="2200"/>
              <a:t>RxJS Subjects</a:t>
            </a:r>
            <a:endParaRPr sz="2200"/>
          </a:p>
          <a:p>
            <a:pPr indent="-368300" lvl="0" marL="457200" marR="0" rtl="0" algn="l">
              <a:lnSpc>
                <a:spcPct val="150000"/>
              </a:lnSpc>
              <a:spcBef>
                <a:spcPts val="0"/>
              </a:spcBef>
              <a:spcAft>
                <a:spcPts val="0"/>
              </a:spcAft>
              <a:buSzPts val="2200"/>
              <a:buChar char="●"/>
            </a:pPr>
            <a:r>
              <a:rPr lang="en" sz="2200"/>
              <a:t>State Patterns</a:t>
            </a:r>
            <a:endParaRPr sz="2200"/>
          </a:p>
          <a:p>
            <a:pPr indent="-368300" lvl="1" marL="914400" marR="0" rtl="0" algn="l">
              <a:lnSpc>
                <a:spcPct val="150000"/>
              </a:lnSpc>
              <a:spcBef>
                <a:spcPts val="0"/>
              </a:spcBef>
              <a:spcAft>
                <a:spcPts val="0"/>
              </a:spcAft>
              <a:buSzPts val="2200"/>
              <a:buChar char="○"/>
            </a:pPr>
            <a:r>
              <a:rPr lang="en" sz="2200"/>
              <a:t>Observable Store</a:t>
            </a:r>
            <a:endParaRPr sz="2200"/>
          </a:p>
          <a:p>
            <a:pPr indent="-368300" lvl="1" marL="914400" marR="0" rtl="0" algn="l">
              <a:lnSpc>
                <a:spcPct val="150000"/>
              </a:lnSpc>
              <a:spcBef>
                <a:spcPts val="0"/>
              </a:spcBef>
              <a:spcAft>
                <a:spcPts val="0"/>
              </a:spcAft>
              <a:buSzPts val="2200"/>
              <a:buChar char="○"/>
            </a:pPr>
            <a:r>
              <a:rPr lang="en" sz="2200"/>
              <a:t>NgRx Data</a:t>
            </a:r>
            <a:endParaRPr sz="2200"/>
          </a:p>
        </p:txBody>
      </p:sp>
      <p:pic>
        <p:nvPicPr>
          <p:cNvPr id="491" name="Google Shape;491;p99"/>
          <p:cNvPicPr preferRelativeResize="0"/>
          <p:nvPr/>
        </p:nvPicPr>
        <p:blipFill>
          <a:blip r:embed="rId3">
            <a:alphaModFix/>
          </a:blip>
          <a:stretch>
            <a:fillRect/>
          </a:stretch>
        </p:blipFill>
        <p:spPr>
          <a:xfrm>
            <a:off x="7622400" y="3854037"/>
            <a:ext cx="986075" cy="1071825"/>
          </a:xfrm>
          <a:prstGeom prst="rect">
            <a:avLst/>
          </a:prstGeom>
          <a:noFill/>
          <a:ln>
            <a:noFill/>
          </a:ln>
        </p:spPr>
      </p:pic>
      <p:sp>
        <p:nvSpPr>
          <p:cNvPr id="492" name="Google Shape;492;p99"/>
          <p:cNvSpPr txBox="1"/>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t>Agenda</a:t>
            </a:r>
            <a:endParaRPr b="1"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0" st="0"/>
                                            </p:txEl>
                                          </p:spTgt>
                                        </p:tgtEl>
                                        <p:attrNameLst>
                                          <p:attrName>style.visibility</p:attrName>
                                        </p:attrNameLst>
                                      </p:cBhvr>
                                      <p:to>
                                        <p:strVal val="visible"/>
                                      </p:to>
                                    </p:set>
                                    <p:animEffect filter="fade" transition="in">
                                      <p:cBhvr>
                                        <p:cTn dur="1000"/>
                                        <p:tgtEl>
                                          <p:spTgt spid="4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1" st="1"/>
                                            </p:txEl>
                                          </p:spTgt>
                                        </p:tgtEl>
                                        <p:attrNameLst>
                                          <p:attrName>style.visibility</p:attrName>
                                        </p:attrNameLst>
                                      </p:cBhvr>
                                      <p:to>
                                        <p:strVal val="visible"/>
                                      </p:to>
                                    </p:set>
                                    <p:animEffect filter="fade" transition="in">
                                      <p:cBhvr>
                                        <p:cTn dur="1000"/>
                                        <p:tgtEl>
                                          <p:spTgt spid="4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2" st="2"/>
                                            </p:txEl>
                                          </p:spTgt>
                                        </p:tgtEl>
                                        <p:attrNameLst>
                                          <p:attrName>style.visibility</p:attrName>
                                        </p:attrNameLst>
                                      </p:cBhvr>
                                      <p:to>
                                        <p:strVal val="visible"/>
                                      </p:to>
                                    </p:set>
                                    <p:animEffect filter="fade" transition="in">
                                      <p:cBhvr>
                                        <p:cTn dur="1000"/>
                                        <p:tgtEl>
                                          <p:spTgt spid="4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3" st="3"/>
                                            </p:txEl>
                                          </p:spTgt>
                                        </p:tgtEl>
                                        <p:attrNameLst>
                                          <p:attrName>style.visibility</p:attrName>
                                        </p:attrNameLst>
                                      </p:cBhvr>
                                      <p:to>
                                        <p:strVal val="visible"/>
                                      </p:to>
                                    </p:set>
                                    <p:animEffect filter="fade" transition="in">
                                      <p:cBhvr>
                                        <p:cTn dur="1000"/>
                                        <p:tgtEl>
                                          <p:spTgt spid="4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4" st="4"/>
                                            </p:txEl>
                                          </p:spTgt>
                                        </p:tgtEl>
                                        <p:attrNameLst>
                                          <p:attrName>style.visibility</p:attrName>
                                        </p:attrNameLst>
                                      </p:cBhvr>
                                      <p:to>
                                        <p:strVal val="visible"/>
                                      </p:to>
                                    </p:set>
                                    <p:animEffect filter="fade" transition="in">
                                      <p:cBhvr>
                                        <p:cTn dur="1000"/>
                                        <p:tgtEl>
                                          <p:spTgt spid="4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5" st="5"/>
                                            </p:txEl>
                                          </p:spTgt>
                                        </p:tgtEl>
                                        <p:attrNameLst>
                                          <p:attrName>style.visibility</p:attrName>
                                        </p:attrNameLst>
                                      </p:cBhvr>
                                      <p:to>
                                        <p:strVal val="visible"/>
                                      </p:to>
                                    </p:set>
                                    <p:animEffect filter="fade" transition="in">
                                      <p:cBhvr>
                                        <p:cTn dur="1000"/>
                                        <p:tgtEl>
                                          <p:spTgt spid="4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6" st="6"/>
                                            </p:txEl>
                                          </p:spTgt>
                                        </p:tgtEl>
                                        <p:attrNameLst>
                                          <p:attrName>style.visibility</p:attrName>
                                        </p:attrNameLst>
                                      </p:cBhvr>
                                      <p:to>
                                        <p:strVal val="visible"/>
                                      </p:to>
                                    </p:set>
                                    <p:animEffect filter="fade" transition="in">
                                      <p:cBhvr>
                                        <p:cTn dur="1000"/>
                                        <p:tgtEl>
                                          <p:spTgt spid="49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14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Demo 2: Isolate the changes with a clone</a:t>
            </a:r>
            <a:endParaRPr sz="3000"/>
          </a:p>
        </p:txBody>
      </p:sp>
      <p:sp>
        <p:nvSpPr>
          <p:cNvPr id="954" name="Google Shape;954;p144"/>
          <p:cNvSpPr/>
          <p:nvPr/>
        </p:nvSpPr>
        <p:spPr>
          <a:xfrm>
            <a:off x="3984000" y="1218600"/>
            <a:ext cx="4327800" cy="3130200"/>
          </a:xfrm>
          <a:prstGeom prst="rect">
            <a:avLst/>
          </a:prstGeom>
          <a:solidFill>
            <a:srgbClr val="EFEFEF"/>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Shell</a:t>
            </a:r>
            <a:endParaRPr b="1"/>
          </a:p>
        </p:txBody>
      </p:sp>
      <p:sp>
        <p:nvSpPr>
          <p:cNvPr id="955" name="Google Shape;955;p144"/>
          <p:cNvSpPr/>
          <p:nvPr/>
        </p:nvSpPr>
        <p:spPr>
          <a:xfrm>
            <a:off x="4205625" y="2313825"/>
            <a:ext cx="3966900" cy="1882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155CC"/>
                </a:solidFill>
              </a:rPr>
              <a:t>Container</a:t>
            </a:r>
            <a:endParaRPr b="1">
              <a:solidFill>
                <a:srgbClr val="1155CC"/>
              </a:solidFill>
            </a:endParaRPr>
          </a:p>
        </p:txBody>
      </p:sp>
      <p:sp>
        <p:nvSpPr>
          <p:cNvPr id="956" name="Google Shape;956;p144"/>
          <p:cNvSpPr/>
          <p:nvPr/>
        </p:nvSpPr>
        <p:spPr>
          <a:xfrm>
            <a:off x="4271916" y="2681631"/>
            <a:ext cx="1236300" cy="14583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1155CC"/>
                </a:solidFill>
              </a:rPr>
              <a:t>Customer List</a:t>
            </a:r>
            <a:endParaRPr b="1" sz="1200">
              <a:solidFill>
                <a:srgbClr val="1155CC"/>
              </a:solidFill>
            </a:endParaRPr>
          </a:p>
        </p:txBody>
      </p:sp>
      <p:sp>
        <p:nvSpPr>
          <p:cNvPr id="957" name="Google Shape;957;p144"/>
          <p:cNvSpPr/>
          <p:nvPr/>
        </p:nvSpPr>
        <p:spPr>
          <a:xfrm>
            <a:off x="5580975" y="2681631"/>
            <a:ext cx="2492100" cy="14583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1155CC"/>
                </a:solidFill>
              </a:rPr>
              <a:t>Customer Details</a:t>
            </a:r>
            <a:endParaRPr b="1" sz="1200">
              <a:solidFill>
                <a:srgbClr val="1155CC"/>
              </a:solidFill>
            </a:endParaRPr>
          </a:p>
        </p:txBody>
      </p:sp>
      <p:sp>
        <p:nvSpPr>
          <p:cNvPr id="958" name="Google Shape;958;p144"/>
          <p:cNvSpPr/>
          <p:nvPr/>
        </p:nvSpPr>
        <p:spPr>
          <a:xfrm>
            <a:off x="4208175" y="1549725"/>
            <a:ext cx="3966900" cy="710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1155CC"/>
              </a:solidFill>
            </a:endParaRPr>
          </a:p>
        </p:txBody>
      </p:sp>
      <p:pic>
        <p:nvPicPr>
          <p:cNvPr id="959" name="Google Shape;959;p144"/>
          <p:cNvPicPr preferRelativeResize="0"/>
          <p:nvPr/>
        </p:nvPicPr>
        <p:blipFill>
          <a:blip r:embed="rId3">
            <a:alphaModFix/>
          </a:blip>
          <a:stretch>
            <a:fillRect/>
          </a:stretch>
        </p:blipFill>
        <p:spPr>
          <a:xfrm>
            <a:off x="416400" y="1203524"/>
            <a:ext cx="3193950" cy="1925125"/>
          </a:xfrm>
          <a:prstGeom prst="rect">
            <a:avLst/>
          </a:prstGeom>
          <a:noFill/>
          <a:ln cap="flat" cmpd="sng" w="9525">
            <a:solidFill>
              <a:srgbClr val="B7B7B7"/>
            </a:solidFill>
            <a:prstDash val="solid"/>
            <a:round/>
            <a:headEnd len="sm" w="sm" type="none"/>
            <a:tailEnd len="sm" w="sm" type="none"/>
          </a:ln>
        </p:spPr>
      </p:pic>
      <p:pic>
        <p:nvPicPr>
          <p:cNvPr id="960" name="Google Shape;960;p144"/>
          <p:cNvPicPr preferRelativeResize="0"/>
          <p:nvPr/>
        </p:nvPicPr>
        <p:blipFill>
          <a:blip r:embed="rId4">
            <a:alphaModFix/>
          </a:blip>
          <a:stretch>
            <a:fillRect/>
          </a:stretch>
        </p:blipFill>
        <p:spPr>
          <a:xfrm>
            <a:off x="4286875" y="1538276"/>
            <a:ext cx="2540525" cy="747225"/>
          </a:xfrm>
          <a:prstGeom prst="rect">
            <a:avLst/>
          </a:prstGeom>
          <a:noFill/>
          <a:ln>
            <a:noFill/>
          </a:ln>
        </p:spPr>
      </p:pic>
      <p:pic>
        <p:nvPicPr>
          <p:cNvPr id="961" name="Google Shape;961;p144"/>
          <p:cNvPicPr preferRelativeResize="0"/>
          <p:nvPr/>
        </p:nvPicPr>
        <p:blipFill>
          <a:blip r:embed="rId5">
            <a:alphaModFix/>
          </a:blip>
          <a:stretch>
            <a:fillRect/>
          </a:stretch>
        </p:blipFill>
        <p:spPr>
          <a:xfrm>
            <a:off x="4392900" y="3028225"/>
            <a:ext cx="843700" cy="998375"/>
          </a:xfrm>
          <a:prstGeom prst="rect">
            <a:avLst/>
          </a:prstGeom>
          <a:noFill/>
          <a:ln>
            <a:noFill/>
          </a:ln>
        </p:spPr>
      </p:pic>
      <p:pic>
        <p:nvPicPr>
          <p:cNvPr id="962" name="Google Shape;962;p144"/>
          <p:cNvPicPr preferRelativeResize="0"/>
          <p:nvPr/>
        </p:nvPicPr>
        <p:blipFill>
          <a:blip r:embed="rId6">
            <a:alphaModFix/>
          </a:blip>
          <a:stretch>
            <a:fillRect/>
          </a:stretch>
        </p:blipFill>
        <p:spPr>
          <a:xfrm>
            <a:off x="5747800" y="2931400"/>
            <a:ext cx="2250775" cy="11710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14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There is no update until save</a:t>
            </a:r>
            <a:endParaRPr/>
          </a:p>
        </p:txBody>
      </p:sp>
      <p:pic>
        <p:nvPicPr>
          <p:cNvPr id="968" name="Google Shape;968;p145"/>
          <p:cNvPicPr preferRelativeResize="0"/>
          <p:nvPr/>
        </p:nvPicPr>
        <p:blipFill>
          <a:blip r:embed="rId3">
            <a:alphaModFix/>
          </a:blip>
          <a:stretch>
            <a:fillRect/>
          </a:stretch>
        </p:blipFill>
        <p:spPr>
          <a:xfrm>
            <a:off x="1348200" y="1359778"/>
            <a:ext cx="6038850" cy="3467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Google Shape;973;p14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New items aren’t added until you save</a:t>
            </a:r>
            <a:endParaRPr/>
          </a:p>
        </p:txBody>
      </p:sp>
      <p:pic>
        <p:nvPicPr>
          <p:cNvPr id="974" name="Google Shape;974;p146"/>
          <p:cNvPicPr preferRelativeResize="0"/>
          <p:nvPr/>
        </p:nvPicPr>
        <p:blipFill>
          <a:blip r:embed="rId3">
            <a:alphaModFix/>
          </a:blip>
          <a:stretch>
            <a:fillRect/>
          </a:stretch>
        </p:blipFill>
        <p:spPr>
          <a:xfrm>
            <a:off x="1360400" y="1331578"/>
            <a:ext cx="6076950" cy="3543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grpSp>
        <p:nvGrpSpPr>
          <p:cNvPr id="979" name="Google Shape;979;p147"/>
          <p:cNvGrpSpPr/>
          <p:nvPr/>
        </p:nvGrpSpPr>
        <p:grpSpPr>
          <a:xfrm>
            <a:off x="6215075" y="1376463"/>
            <a:ext cx="2477774" cy="2932275"/>
            <a:chOff x="6138875" y="2110175"/>
            <a:chExt cx="2477774" cy="2932275"/>
          </a:xfrm>
        </p:grpSpPr>
        <p:pic>
          <p:nvPicPr>
            <p:cNvPr id="980" name="Google Shape;980;p147"/>
            <p:cNvPicPr preferRelativeResize="0"/>
            <p:nvPr/>
          </p:nvPicPr>
          <p:blipFill rotWithShape="1">
            <a:blip r:embed="rId3">
              <a:alphaModFix/>
            </a:blip>
            <a:srcRect b="0" l="8095" r="38253" t="0"/>
            <a:stretch/>
          </p:blipFill>
          <p:spPr>
            <a:xfrm>
              <a:off x="6427425" y="2201175"/>
              <a:ext cx="2030500" cy="2838424"/>
            </a:xfrm>
            <a:prstGeom prst="rect">
              <a:avLst/>
            </a:prstGeom>
            <a:noFill/>
            <a:ln>
              <a:noFill/>
            </a:ln>
          </p:spPr>
        </p:pic>
        <p:pic>
          <p:nvPicPr>
            <p:cNvPr id="981" name="Google Shape;981;p147"/>
            <p:cNvPicPr preferRelativeResize="0"/>
            <p:nvPr/>
          </p:nvPicPr>
          <p:blipFill>
            <a:blip r:embed="rId4">
              <a:alphaModFix/>
            </a:blip>
            <a:stretch>
              <a:fillRect/>
            </a:stretch>
          </p:blipFill>
          <p:spPr>
            <a:xfrm>
              <a:off x="6138875" y="2110175"/>
              <a:ext cx="2477774" cy="2932275"/>
            </a:xfrm>
            <a:prstGeom prst="rect">
              <a:avLst/>
            </a:prstGeom>
            <a:noFill/>
            <a:ln>
              <a:noFill/>
            </a:ln>
          </p:spPr>
        </p:pic>
      </p:grpSp>
      <p:pic>
        <p:nvPicPr>
          <p:cNvPr id="982" name="Google Shape;982;p147"/>
          <p:cNvPicPr preferRelativeResize="0"/>
          <p:nvPr/>
        </p:nvPicPr>
        <p:blipFill rotWithShape="1">
          <a:blip r:embed="rId3">
            <a:alphaModFix/>
          </a:blip>
          <a:srcRect b="9696" l="8095" r="38253" t="4267"/>
          <a:stretch/>
        </p:blipFill>
        <p:spPr>
          <a:xfrm>
            <a:off x="3311175" y="1471475"/>
            <a:ext cx="2221450" cy="2671774"/>
          </a:xfrm>
          <a:prstGeom prst="rect">
            <a:avLst/>
          </a:prstGeom>
          <a:noFill/>
          <a:ln>
            <a:noFill/>
          </a:ln>
        </p:spPr>
      </p:pic>
      <p:pic>
        <p:nvPicPr>
          <p:cNvPr id="983" name="Google Shape;983;p147"/>
          <p:cNvPicPr preferRelativeResize="0"/>
          <p:nvPr/>
        </p:nvPicPr>
        <p:blipFill rotWithShape="1">
          <a:blip r:embed="rId3">
            <a:alphaModFix/>
          </a:blip>
          <a:srcRect b="9696" l="8095" r="38253" t="4267"/>
          <a:stretch/>
        </p:blipFill>
        <p:spPr>
          <a:xfrm>
            <a:off x="339375" y="1471475"/>
            <a:ext cx="2221450" cy="2671774"/>
          </a:xfrm>
          <a:prstGeom prst="rect">
            <a:avLst/>
          </a:prstGeom>
          <a:noFill/>
          <a:ln>
            <a:noFill/>
          </a:ln>
        </p:spPr>
      </p:pic>
      <p:sp>
        <p:nvSpPr>
          <p:cNvPr id="984" name="Google Shape;984;p147"/>
          <p:cNvSpPr txBox="1"/>
          <p:nvPr/>
        </p:nvSpPr>
        <p:spPr>
          <a:xfrm>
            <a:off x="6620600" y="4320700"/>
            <a:ext cx="1839600" cy="71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2"/>
                </a:solidFill>
              </a:rPr>
              <a:t>View</a:t>
            </a:r>
            <a:endParaRPr sz="3600">
              <a:solidFill>
                <a:schemeClr val="dk2"/>
              </a:solidFill>
            </a:endParaRPr>
          </a:p>
        </p:txBody>
      </p:sp>
      <p:sp>
        <p:nvSpPr>
          <p:cNvPr id="985" name="Google Shape;985;p147"/>
          <p:cNvSpPr txBox="1"/>
          <p:nvPr/>
        </p:nvSpPr>
        <p:spPr>
          <a:xfrm>
            <a:off x="410050" y="4320700"/>
            <a:ext cx="1839600" cy="71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2"/>
                </a:solidFill>
              </a:rPr>
              <a:t>Model</a:t>
            </a:r>
            <a:endParaRPr sz="3600">
              <a:solidFill>
                <a:schemeClr val="dk2"/>
              </a:solidFill>
            </a:endParaRPr>
          </a:p>
        </p:txBody>
      </p:sp>
      <p:sp>
        <p:nvSpPr>
          <p:cNvPr id="986" name="Google Shape;986;p147"/>
          <p:cNvSpPr txBox="1"/>
          <p:nvPr/>
        </p:nvSpPr>
        <p:spPr>
          <a:xfrm>
            <a:off x="2752000" y="4320700"/>
            <a:ext cx="3355200" cy="71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2"/>
                </a:solidFill>
              </a:rPr>
              <a:t>ViewModel</a:t>
            </a:r>
            <a:endParaRPr sz="2400">
              <a:solidFill>
                <a:srgbClr val="666666"/>
              </a:solidFill>
            </a:endParaRPr>
          </a:p>
        </p:txBody>
      </p:sp>
      <p:sp>
        <p:nvSpPr>
          <p:cNvPr id="987" name="Google Shape;987;p147"/>
          <p:cNvSpPr txBox="1"/>
          <p:nvPr>
            <p:ph type="title"/>
          </p:nvPr>
        </p:nvSpPr>
        <p:spPr>
          <a:xfrm>
            <a:off x="330150" y="205975"/>
            <a:ext cx="84837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Binding through a Clone is a ViewModel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par>
                                <p:cTn fill="hold" nodeType="with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000"/>
                                        <p:tgtEl>
                                          <p:spTgt spid="9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par>
                                <p:cTn fill="hold" nodeType="with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1000"/>
                                        <p:tgtEl>
                                          <p:spTgt spid="9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1000"/>
                                        <p:tgtEl>
                                          <p:spTgt spid="979"/>
                                        </p:tgtEl>
                                      </p:cBhvr>
                                    </p:animEffect>
                                  </p:childTnLst>
                                </p:cTn>
                              </p:par>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148"/>
          <p:cNvSpPr/>
          <p:nvPr/>
        </p:nvSpPr>
        <p:spPr>
          <a:xfrm>
            <a:off x="0" y="1204925"/>
            <a:ext cx="9143700" cy="3939000"/>
          </a:xfrm>
          <a:prstGeom prst="rect">
            <a:avLst/>
          </a:prstGeom>
          <a:solidFill>
            <a:srgbClr val="011627"/>
          </a:solidFill>
          <a:ln cap="flat" cmpd="sng" w="9525">
            <a:solidFill>
              <a:srgbClr val="0116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48"/>
          <p:cNvSpPr txBox="1"/>
          <p:nvPr/>
        </p:nvSpPr>
        <p:spPr>
          <a:xfrm>
            <a:off x="-10821" y="876311"/>
            <a:ext cx="2949600" cy="338100"/>
          </a:xfrm>
          <a:prstGeom prst="rect">
            <a:avLst/>
          </a:prstGeom>
          <a:solidFill>
            <a:srgbClr val="A62E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customer.component.ts</a:t>
            </a:r>
            <a:endParaRPr>
              <a:solidFill>
                <a:srgbClr val="FFFFFF"/>
              </a:solidFill>
            </a:endParaRPr>
          </a:p>
        </p:txBody>
      </p:sp>
      <p:sp>
        <p:nvSpPr>
          <p:cNvPr id="994" name="Google Shape;994;p14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c</a:t>
            </a:r>
            <a:r>
              <a:rPr lang="en"/>
              <a:t>ontainer clones the customer </a:t>
            </a:r>
            <a:endParaRPr/>
          </a:p>
        </p:txBody>
      </p:sp>
      <p:sp>
        <p:nvSpPr>
          <p:cNvPr id="995" name="Google Shape;995;p148"/>
          <p:cNvSpPr txBox="1"/>
          <p:nvPr/>
        </p:nvSpPr>
        <p:spPr>
          <a:xfrm>
            <a:off x="649575" y="1162899"/>
            <a:ext cx="8391300" cy="39135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Clr>
                <a:schemeClr val="dk1"/>
              </a:buClr>
              <a:buSzPts val="1100"/>
              <a:buFont typeface="Arial"/>
              <a:buNone/>
            </a:pPr>
            <a:r>
              <a:rPr i="1" lang="en" sz="1200">
                <a:solidFill>
                  <a:srgbClr val="F7ECB5"/>
                </a:solidFill>
                <a:highlight>
                  <a:srgbClr val="011627"/>
                </a:highlight>
                <a:latin typeface="Consolas"/>
                <a:ea typeface="Consolas"/>
                <a:cs typeface="Consolas"/>
                <a:sym typeface="Consolas"/>
              </a:rPr>
              <a:t>@</a:t>
            </a:r>
            <a:r>
              <a:rPr i="1" lang="en" sz="1200">
                <a:solidFill>
                  <a:srgbClr val="87AFF4"/>
                </a:solidFill>
                <a:highlight>
                  <a:srgbClr val="011627"/>
                </a:highlight>
                <a:latin typeface="Consolas"/>
                <a:ea typeface="Consolas"/>
                <a:cs typeface="Consolas"/>
                <a:sym typeface="Consolas"/>
              </a:rPr>
              <a:t>Component</a:t>
            </a:r>
            <a:r>
              <a:rPr lang="en" sz="1200">
                <a:solidFill>
                  <a:srgbClr val="A7DBF7"/>
                </a:solidFill>
                <a:highlight>
                  <a:srgbClr val="011627"/>
                </a:highlight>
                <a:latin typeface="Consolas"/>
                <a:ea typeface="Consolas"/>
                <a:cs typeface="Consolas"/>
                <a:sym typeface="Consolas"/>
              </a:rPr>
              <a:t>(</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template: </a:t>
            </a:r>
            <a:r>
              <a:rPr lang="en" sz="1200">
                <a:solidFill>
                  <a:srgbClr val="BCF0C0"/>
                </a:solidFill>
                <a:highlight>
                  <a:srgbClr val="011627"/>
                </a:highlight>
                <a:latin typeface="Consolas"/>
                <a:ea typeface="Consolas"/>
                <a:cs typeface="Consolas"/>
                <a:sym typeface="Consolas"/>
              </a:rPr>
              <a:t>`</a:t>
            </a:r>
            <a:r>
              <a:rPr lang="en" sz="1200">
                <a:solidFill>
                  <a:srgbClr val="FFFFFF"/>
                </a:solidFill>
                <a:highlight>
                  <a:srgbClr val="011627"/>
                </a:highlight>
                <a:latin typeface="Consolas"/>
                <a:ea typeface="Consolas"/>
                <a:cs typeface="Consolas"/>
                <a:sym typeface="Consolas"/>
              </a:rPr>
              <a:t>&lt;</a:t>
            </a:r>
            <a:r>
              <a:rPr lang="en" sz="1200">
                <a:solidFill>
                  <a:srgbClr val="6DBDFA"/>
                </a:solidFill>
                <a:highlight>
                  <a:srgbClr val="011627"/>
                </a:highlight>
                <a:latin typeface="Consolas"/>
                <a:ea typeface="Consolas"/>
                <a:cs typeface="Consolas"/>
                <a:sym typeface="Consolas"/>
              </a:rPr>
              <a:t>app-customer-details</a:t>
            </a:r>
            <a:r>
              <a:rPr lang="en" sz="1200">
                <a:solidFill>
                  <a:srgbClr val="A7DBF7"/>
                </a:solidFill>
                <a:highlight>
                  <a:srgbClr val="011627"/>
                </a:highlight>
                <a:latin typeface="Consolas"/>
                <a:ea typeface="Consolas"/>
                <a:cs typeface="Consolas"/>
                <a:sym typeface="Consolas"/>
              </a:rPr>
              <a:t> </a:t>
            </a:r>
            <a:r>
              <a:rPr i="1" lang="en" sz="1200">
                <a:solidFill>
                  <a:srgbClr val="F7ECB5"/>
                </a:solidFill>
                <a:highlight>
                  <a:srgbClr val="011627"/>
                </a:highlight>
                <a:latin typeface="Consolas"/>
                <a:ea typeface="Consolas"/>
                <a:cs typeface="Consolas"/>
                <a:sym typeface="Consolas"/>
              </a:rPr>
              <a:t>[viewModel]</a:t>
            </a:r>
            <a:r>
              <a:rPr lang="en" sz="1200">
                <a:solidFill>
                  <a:srgbClr val="A7DBF7"/>
                </a:solidFill>
                <a:highlight>
                  <a:srgbClr val="011627"/>
                </a:highlight>
                <a:latin typeface="Consolas"/>
                <a:ea typeface="Consolas"/>
                <a:cs typeface="Consolas"/>
                <a:sym typeface="Consolas"/>
              </a:rPr>
              <a:t>=</a:t>
            </a:r>
            <a:r>
              <a:rPr lang="en" sz="1200">
                <a:solidFill>
                  <a:srgbClr val="6BFF81"/>
                </a:solidFill>
                <a:highlight>
                  <a:srgbClr val="011627"/>
                </a:highlight>
                <a:latin typeface="Consolas"/>
                <a:ea typeface="Consolas"/>
                <a:cs typeface="Consolas"/>
                <a:sym typeface="Consolas"/>
              </a:rPr>
              <a:t>"</a:t>
            </a:r>
            <a:r>
              <a:rPr lang="en" sz="1200">
                <a:solidFill>
                  <a:srgbClr val="BCF0C0"/>
                </a:solidFill>
                <a:highlight>
                  <a:srgbClr val="011627"/>
                </a:highlight>
                <a:latin typeface="Consolas"/>
                <a:ea typeface="Consolas"/>
                <a:cs typeface="Consolas"/>
                <a:sym typeface="Consolas"/>
              </a:rPr>
              <a:t>selectedCustomer</a:t>
            </a:r>
            <a:r>
              <a:rPr lang="en" sz="1200">
                <a:solidFill>
                  <a:srgbClr val="6BFF81"/>
                </a:solidFill>
                <a:highlight>
                  <a:srgbClr val="011627"/>
                </a:highlight>
                <a:latin typeface="Consolas"/>
                <a:ea typeface="Consolas"/>
                <a:cs typeface="Consolas"/>
                <a:sym typeface="Consolas"/>
              </a:rPr>
              <a:t>"</a:t>
            </a:r>
            <a:r>
              <a:rPr lang="en" sz="1200">
                <a:solidFill>
                  <a:srgbClr val="FFFFFF"/>
                </a:solidFill>
                <a:highlight>
                  <a:srgbClr val="011627"/>
                </a:highlight>
                <a:latin typeface="Consolas"/>
                <a:ea typeface="Consolas"/>
                <a:cs typeface="Consolas"/>
                <a:sym typeface="Consolas"/>
              </a:rPr>
              <a:t>&gt;&lt;/</a:t>
            </a:r>
            <a:r>
              <a:rPr lang="en" sz="1200">
                <a:solidFill>
                  <a:srgbClr val="6DBDFA"/>
                </a:solidFill>
                <a:highlight>
                  <a:srgbClr val="011627"/>
                </a:highlight>
                <a:latin typeface="Consolas"/>
                <a:ea typeface="Consolas"/>
                <a:cs typeface="Consolas"/>
                <a:sym typeface="Consolas"/>
              </a:rPr>
              <a:t>app-customer-details</a:t>
            </a:r>
            <a:r>
              <a:rPr lang="en" sz="1200">
                <a:solidFill>
                  <a:srgbClr val="FFFFFF"/>
                </a:solidFill>
                <a:highlight>
                  <a:srgbClr val="011627"/>
                </a:highlight>
                <a:latin typeface="Consolas"/>
                <a:ea typeface="Consolas"/>
                <a:cs typeface="Consolas"/>
                <a:sym typeface="Consolas"/>
              </a:rPr>
              <a:t>&gt;</a:t>
            </a:r>
            <a:r>
              <a:rPr lang="en" sz="1200">
                <a:solidFill>
                  <a:srgbClr val="BCF0C0"/>
                </a:solidFill>
                <a:highlight>
                  <a:srgbClr val="011627"/>
                </a:highlight>
                <a:latin typeface="Consolas"/>
                <a:ea typeface="Consolas"/>
                <a:cs typeface="Consolas"/>
                <a:sym typeface="Consolas"/>
              </a:rPr>
              <a:t>`</a:t>
            </a:r>
            <a:endParaRPr sz="1200">
              <a:solidFill>
                <a:srgbClr val="BCF0C0"/>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FFFFFF"/>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i="1" lang="en" sz="1200">
                <a:solidFill>
                  <a:srgbClr val="00BFF9"/>
                </a:solidFill>
                <a:highlight>
                  <a:srgbClr val="011627"/>
                </a:highlight>
                <a:latin typeface="Consolas"/>
                <a:ea typeface="Consolas"/>
                <a:cs typeface="Consolas"/>
                <a:sym typeface="Consolas"/>
              </a:rPr>
              <a:t>export</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class</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ContainerComponent</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87AFF4"/>
                </a:solidFill>
                <a:highlight>
                  <a:srgbClr val="011627"/>
                </a:highlight>
                <a:latin typeface="Consolas"/>
                <a:ea typeface="Consolas"/>
                <a:cs typeface="Consolas"/>
                <a:sym typeface="Consolas"/>
              </a:rPr>
              <a:t>selected</a:t>
            </a:r>
            <a:r>
              <a:rPr lang="en" sz="1200">
                <a:solidFill>
                  <a:srgbClr val="A7DBF7"/>
                </a:solidFill>
                <a:highlight>
                  <a:srgbClr val="011627"/>
                </a:highlight>
                <a:latin typeface="Consolas"/>
                <a:ea typeface="Consolas"/>
                <a:cs typeface="Consolas"/>
                <a:sym typeface="Consolas"/>
              </a:rPr>
              <a:t>(</a:t>
            </a:r>
            <a:r>
              <a:rPr lang="en" sz="1200">
                <a:solidFill>
                  <a:srgbClr val="D7DBE0"/>
                </a:solidFill>
                <a:highlight>
                  <a:srgbClr val="011627"/>
                </a:highlight>
                <a:latin typeface="Consolas"/>
                <a:ea typeface="Consolas"/>
                <a:cs typeface="Consolas"/>
                <a:sym typeface="Consolas"/>
              </a:rPr>
              <a:t>customer</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Customer</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this</a:t>
            </a:r>
            <a:r>
              <a:rPr lang="en" sz="1200">
                <a:solidFill>
                  <a:srgbClr val="A7DBF7"/>
                </a:solidFill>
                <a:highlight>
                  <a:srgbClr val="011627"/>
                </a:highlight>
                <a:latin typeface="Consolas"/>
                <a:ea typeface="Consolas"/>
                <a:cs typeface="Consolas"/>
                <a:sym typeface="Consolas"/>
              </a:rPr>
              <a:t>.</a:t>
            </a:r>
            <a:r>
              <a:rPr i="1" lang="en" sz="1200">
                <a:solidFill>
                  <a:srgbClr val="7FDBCA"/>
                </a:solidFill>
                <a:highlight>
                  <a:srgbClr val="011627"/>
                </a:highlight>
                <a:latin typeface="Consolas"/>
                <a:ea typeface="Consolas"/>
                <a:cs typeface="Consolas"/>
                <a:sym typeface="Consolas"/>
              </a:rPr>
              <a:t>selectedCustomer</a:t>
            </a:r>
            <a:r>
              <a:rPr i="1" lang="en" sz="1200">
                <a:solidFill>
                  <a:srgbClr val="C792EA"/>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a:t>
            </a:r>
            <a:r>
              <a:rPr i="1" lang="en" sz="1200">
                <a:solidFill>
                  <a:srgbClr val="C792EA"/>
                </a:solidFill>
                <a:highlight>
                  <a:srgbClr val="011627"/>
                </a:highlight>
                <a:latin typeface="Consolas"/>
                <a:ea typeface="Consolas"/>
                <a:cs typeface="Consolas"/>
                <a:sym typeface="Consolas"/>
              </a:rPr>
              <a:t> </a:t>
            </a:r>
            <a:r>
              <a:rPr i="1" lang="en" sz="1200">
                <a:solidFill>
                  <a:srgbClr val="FFFFFF"/>
                </a:solidFill>
                <a:highlight>
                  <a:srgbClr val="011627"/>
                </a:highlight>
                <a:latin typeface="Consolas"/>
                <a:ea typeface="Consolas"/>
                <a:cs typeface="Consolas"/>
                <a:sym typeface="Consolas"/>
              </a:rPr>
              <a:t>{</a:t>
            </a:r>
            <a:r>
              <a:rPr i="1" lang="en" sz="1200">
                <a:solidFill>
                  <a:srgbClr val="C792EA"/>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a:t>
            </a:r>
            <a:r>
              <a:rPr i="1" lang="en" sz="1200">
                <a:solidFill>
                  <a:srgbClr val="D6DEEB"/>
                </a:solidFill>
                <a:highlight>
                  <a:srgbClr val="011627"/>
                </a:highlight>
                <a:latin typeface="Consolas"/>
                <a:ea typeface="Consolas"/>
                <a:cs typeface="Consolas"/>
                <a:sym typeface="Consolas"/>
              </a:rPr>
              <a:t>customer</a:t>
            </a:r>
            <a:r>
              <a:rPr i="1" lang="en" sz="1200">
                <a:solidFill>
                  <a:srgbClr val="C792EA"/>
                </a:solidFill>
                <a:highlight>
                  <a:srgbClr val="011627"/>
                </a:highlight>
                <a:latin typeface="Consolas"/>
                <a:ea typeface="Consolas"/>
                <a:cs typeface="Consolas"/>
                <a:sym typeface="Consolas"/>
              </a:rPr>
              <a:t> </a:t>
            </a:r>
            <a:r>
              <a:rPr i="1" lang="en" sz="1200">
                <a:solidFill>
                  <a:srgbClr val="FFFFFF"/>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endParaRPr i="1" sz="1200">
              <a:solidFill>
                <a:srgbClr val="999999"/>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87AFF4"/>
                </a:solidFill>
                <a:highlight>
                  <a:srgbClr val="011627"/>
                </a:highlight>
                <a:latin typeface="Consolas"/>
                <a:ea typeface="Consolas"/>
                <a:cs typeface="Consolas"/>
                <a:sym typeface="Consolas"/>
              </a:rPr>
              <a:t>addCustomer</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this</a:t>
            </a:r>
            <a:r>
              <a:rPr lang="en" sz="1200">
                <a:solidFill>
                  <a:srgbClr val="A7DBF7"/>
                </a:solidFill>
                <a:highlight>
                  <a:srgbClr val="011627"/>
                </a:highlight>
                <a:latin typeface="Consolas"/>
                <a:ea typeface="Consolas"/>
                <a:cs typeface="Consolas"/>
                <a:sym typeface="Consolas"/>
              </a:rPr>
              <a:t>.</a:t>
            </a:r>
            <a:r>
              <a:rPr i="1" lang="en" sz="1200">
                <a:solidFill>
                  <a:srgbClr val="7FDBCA"/>
                </a:solidFill>
                <a:highlight>
                  <a:srgbClr val="011627"/>
                </a:highlight>
                <a:latin typeface="Consolas"/>
                <a:ea typeface="Consolas"/>
                <a:cs typeface="Consolas"/>
                <a:sym typeface="Consolas"/>
              </a:rPr>
              <a:t>selectedCustomer</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photo: </a:t>
            </a:r>
            <a:r>
              <a:rPr lang="en" sz="1200">
                <a:solidFill>
                  <a:srgbClr val="6BFF81"/>
                </a:solidFill>
                <a:highlight>
                  <a:srgbClr val="011627"/>
                </a:highlight>
                <a:latin typeface="Consolas"/>
                <a:ea typeface="Consolas"/>
                <a:cs typeface="Consolas"/>
                <a:sym typeface="Consolas"/>
              </a:rPr>
              <a:t>'</a:t>
            </a:r>
            <a:r>
              <a:rPr lang="en" sz="1200">
                <a:solidFill>
                  <a:srgbClr val="BCF0C0"/>
                </a:solidFill>
                <a:highlight>
                  <a:srgbClr val="011627"/>
                </a:highlight>
                <a:latin typeface="Consolas"/>
                <a:ea typeface="Consolas"/>
                <a:cs typeface="Consolas"/>
                <a:sym typeface="Consolas"/>
              </a:rPr>
              <a:t>assets/missing-person.png</a:t>
            </a:r>
            <a:r>
              <a:rPr lang="en" sz="1200">
                <a:solidFill>
                  <a:srgbClr val="6BFF81"/>
                </a:solidFill>
                <a:highlight>
                  <a:srgbClr val="011627"/>
                </a:highlight>
                <a:latin typeface="Consolas"/>
                <a:ea typeface="Consolas"/>
                <a:cs typeface="Consolas"/>
                <a:sym typeface="Consolas"/>
              </a:rPr>
              <a:t>'</a:t>
            </a:r>
            <a:endParaRPr sz="1200">
              <a:solidFill>
                <a:srgbClr val="6BFF81"/>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t/>
            </a:r>
            <a:endParaRPr sz="1200">
              <a:solidFill>
                <a:srgbClr val="A7DBF7"/>
              </a:solidFill>
              <a:highlight>
                <a:srgbClr val="011627"/>
              </a:highlight>
              <a:latin typeface="Consolas"/>
              <a:ea typeface="Consolas"/>
              <a:cs typeface="Consolas"/>
              <a:sym typeface="Consolas"/>
            </a:endParaRPr>
          </a:p>
          <a:p>
            <a:pPr indent="0" lvl="0" marL="0" rtl="0" algn="l">
              <a:lnSpc>
                <a:spcPct val="150000"/>
              </a:lnSpc>
              <a:spcBef>
                <a:spcPts val="0"/>
              </a:spcBef>
              <a:spcAft>
                <a:spcPts val="0"/>
              </a:spcAft>
              <a:buNone/>
            </a:pPr>
            <a:r>
              <a:t/>
            </a:r>
            <a:endParaRPr sz="1200">
              <a:solidFill>
                <a:srgbClr val="236EBF"/>
              </a:solidFill>
              <a:highlight>
                <a:srgbClr val="FFFFFF"/>
              </a:highlight>
              <a:latin typeface="Consolas"/>
              <a:ea typeface="Consolas"/>
              <a:cs typeface="Consolas"/>
              <a:sym typeface="Consolas"/>
            </a:endParaRPr>
          </a:p>
        </p:txBody>
      </p:sp>
      <p:grpSp>
        <p:nvGrpSpPr>
          <p:cNvPr id="996" name="Google Shape;996;p148"/>
          <p:cNvGrpSpPr/>
          <p:nvPr/>
        </p:nvGrpSpPr>
        <p:grpSpPr>
          <a:xfrm>
            <a:off x="642962" y="2625288"/>
            <a:ext cx="8500789" cy="338101"/>
            <a:chOff x="490574" y="2424005"/>
            <a:chExt cx="8658371" cy="338101"/>
          </a:xfrm>
        </p:grpSpPr>
        <p:sp>
          <p:nvSpPr>
            <p:cNvPr id="997" name="Google Shape;997;p148"/>
            <p:cNvSpPr/>
            <p:nvPr/>
          </p:nvSpPr>
          <p:spPr>
            <a:xfrm>
              <a:off x="5248645" y="2445812"/>
              <a:ext cx="3900300" cy="2946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98" name="Google Shape;998;p148"/>
            <p:cNvSpPr/>
            <p:nvPr/>
          </p:nvSpPr>
          <p:spPr>
            <a:xfrm>
              <a:off x="5376731" y="2445812"/>
              <a:ext cx="3767400" cy="294600"/>
            </a:xfrm>
            <a:prstGeom prst="rect">
              <a:avLst/>
            </a:prstGeom>
            <a:solidFill>
              <a:srgbClr val="18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99" name="Google Shape;999;p148"/>
            <p:cNvSpPr/>
            <p:nvPr/>
          </p:nvSpPr>
          <p:spPr>
            <a:xfrm>
              <a:off x="5381269" y="2442724"/>
              <a:ext cx="3767400" cy="2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T Sans"/>
                  <a:ea typeface="PT Sans"/>
                  <a:cs typeface="PT Sans"/>
                  <a:sym typeface="PT Sans"/>
                </a:rPr>
                <a:t>Shallow clone with the spread operator</a:t>
              </a:r>
              <a:endParaRPr>
                <a:solidFill>
                  <a:srgbClr val="FFFFFF"/>
                </a:solidFill>
              </a:endParaRPr>
            </a:p>
          </p:txBody>
        </p:sp>
        <p:grpSp>
          <p:nvGrpSpPr>
            <p:cNvPr id="1000" name="Google Shape;1000;p148"/>
            <p:cNvGrpSpPr/>
            <p:nvPr/>
          </p:nvGrpSpPr>
          <p:grpSpPr>
            <a:xfrm>
              <a:off x="490574" y="2424005"/>
              <a:ext cx="4758071" cy="338101"/>
              <a:chOff x="725522" y="2835472"/>
              <a:chExt cx="4586977" cy="338710"/>
            </a:xfrm>
          </p:grpSpPr>
          <p:grpSp>
            <p:nvGrpSpPr>
              <p:cNvPr id="1001" name="Google Shape;1001;p148"/>
              <p:cNvGrpSpPr/>
              <p:nvPr/>
            </p:nvGrpSpPr>
            <p:grpSpPr>
              <a:xfrm>
                <a:off x="725522" y="2835472"/>
                <a:ext cx="3645003" cy="338710"/>
                <a:chOff x="230122" y="1083024"/>
                <a:chExt cx="2104505" cy="504634"/>
              </a:xfrm>
            </p:grpSpPr>
            <p:sp>
              <p:nvSpPr>
                <p:cNvPr id="1002" name="Google Shape;1002;p148"/>
                <p:cNvSpPr/>
                <p:nvPr/>
              </p:nvSpPr>
              <p:spPr>
                <a:xfrm>
                  <a:off x="230122" y="1083024"/>
                  <a:ext cx="2049000" cy="5034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03" name="Google Shape;1003;p148"/>
                <p:cNvSpPr/>
                <p:nvPr/>
              </p:nvSpPr>
              <p:spPr>
                <a:xfrm>
                  <a:off x="2279127" y="1084258"/>
                  <a:ext cx="55500" cy="5034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1004" name="Google Shape;1004;p148"/>
              <p:cNvCxnSpPr>
                <a:stCxn id="997" idx="1"/>
                <a:endCxn id="1003" idx="3"/>
              </p:cNvCxnSpPr>
              <p:nvPr/>
            </p:nvCxnSpPr>
            <p:spPr>
              <a:xfrm flipH="1">
                <a:off x="4370498" y="3004883"/>
                <a:ext cx="942000" cy="300"/>
              </a:xfrm>
              <a:prstGeom prst="straightConnector1">
                <a:avLst/>
              </a:prstGeom>
              <a:noFill/>
              <a:ln cap="flat" cmpd="sng" w="19050">
                <a:solidFill>
                  <a:srgbClr val="FFF2CC"/>
                </a:solidFill>
                <a:prstDash val="solid"/>
                <a:round/>
                <a:headEnd len="med" w="med" type="none"/>
                <a:tailEnd len="med" w="med" type="triangle"/>
              </a:ln>
            </p:spPr>
          </p:cxnSp>
        </p:grpSp>
      </p:grpSp>
      <p:grpSp>
        <p:nvGrpSpPr>
          <p:cNvPr id="1005" name="Google Shape;1005;p148"/>
          <p:cNvGrpSpPr/>
          <p:nvPr/>
        </p:nvGrpSpPr>
        <p:grpSpPr>
          <a:xfrm>
            <a:off x="642962" y="3519226"/>
            <a:ext cx="8500789" cy="857389"/>
            <a:chOff x="490574" y="2424005"/>
            <a:chExt cx="8658371" cy="338101"/>
          </a:xfrm>
        </p:grpSpPr>
        <p:sp>
          <p:nvSpPr>
            <p:cNvPr id="1006" name="Google Shape;1006;p148"/>
            <p:cNvSpPr/>
            <p:nvPr/>
          </p:nvSpPr>
          <p:spPr>
            <a:xfrm>
              <a:off x="5248645" y="2445812"/>
              <a:ext cx="3900300" cy="2946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07" name="Google Shape;1007;p148"/>
            <p:cNvSpPr/>
            <p:nvPr/>
          </p:nvSpPr>
          <p:spPr>
            <a:xfrm>
              <a:off x="5376731" y="2445812"/>
              <a:ext cx="3767400" cy="294600"/>
            </a:xfrm>
            <a:prstGeom prst="rect">
              <a:avLst/>
            </a:prstGeom>
            <a:solidFill>
              <a:srgbClr val="18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08" name="Google Shape;1008;p148"/>
            <p:cNvSpPr/>
            <p:nvPr/>
          </p:nvSpPr>
          <p:spPr>
            <a:xfrm>
              <a:off x="5381269" y="2442724"/>
              <a:ext cx="3767400" cy="2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T Sans"/>
                  <a:ea typeface="PT Sans"/>
                  <a:cs typeface="PT Sans"/>
                  <a:sym typeface="PT Sans"/>
                </a:rPr>
                <a:t>Any object can be a View Model</a:t>
              </a:r>
              <a:endParaRPr>
                <a:solidFill>
                  <a:srgbClr val="FFFFFF"/>
                </a:solidFill>
              </a:endParaRPr>
            </a:p>
          </p:txBody>
        </p:sp>
        <p:grpSp>
          <p:nvGrpSpPr>
            <p:cNvPr id="1009" name="Google Shape;1009;p148"/>
            <p:cNvGrpSpPr/>
            <p:nvPr/>
          </p:nvGrpSpPr>
          <p:grpSpPr>
            <a:xfrm>
              <a:off x="490574" y="2424005"/>
              <a:ext cx="4758071" cy="338101"/>
              <a:chOff x="725522" y="2835472"/>
              <a:chExt cx="4586977" cy="338710"/>
            </a:xfrm>
          </p:grpSpPr>
          <p:grpSp>
            <p:nvGrpSpPr>
              <p:cNvPr id="1010" name="Google Shape;1010;p148"/>
              <p:cNvGrpSpPr/>
              <p:nvPr/>
            </p:nvGrpSpPr>
            <p:grpSpPr>
              <a:xfrm>
                <a:off x="725522" y="2835472"/>
                <a:ext cx="3645003" cy="338710"/>
                <a:chOff x="230122" y="1083024"/>
                <a:chExt cx="2104505" cy="504634"/>
              </a:xfrm>
            </p:grpSpPr>
            <p:sp>
              <p:nvSpPr>
                <p:cNvPr id="1011" name="Google Shape;1011;p148"/>
                <p:cNvSpPr/>
                <p:nvPr/>
              </p:nvSpPr>
              <p:spPr>
                <a:xfrm>
                  <a:off x="230122" y="1083024"/>
                  <a:ext cx="2049000" cy="5034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12" name="Google Shape;1012;p148"/>
                <p:cNvSpPr/>
                <p:nvPr/>
              </p:nvSpPr>
              <p:spPr>
                <a:xfrm>
                  <a:off x="2279127" y="1084258"/>
                  <a:ext cx="55500" cy="5034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1013" name="Google Shape;1013;p148"/>
              <p:cNvCxnSpPr>
                <a:stCxn id="1006" idx="1"/>
                <a:endCxn id="1012" idx="3"/>
              </p:cNvCxnSpPr>
              <p:nvPr/>
            </p:nvCxnSpPr>
            <p:spPr>
              <a:xfrm flipH="1">
                <a:off x="4370498" y="3004883"/>
                <a:ext cx="942000" cy="300"/>
              </a:xfrm>
              <a:prstGeom prst="straightConnector1">
                <a:avLst/>
              </a:prstGeom>
              <a:noFill/>
              <a:ln cap="flat" cmpd="sng" w="19050">
                <a:solidFill>
                  <a:srgbClr val="FFF2CC"/>
                </a:solidFill>
                <a:prstDash val="solid"/>
                <a:round/>
                <a:headEnd len="med" w="med" type="none"/>
                <a:tailEnd len="med" w="med" type="triangl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1000"/>
                                        <p:tgtEl>
                                          <p:spTgt spid="9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1000"/>
                                        <p:tgtEl>
                                          <p:spTgt spid="10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7" name="Shape 1017"/>
        <p:cNvGrpSpPr/>
        <p:nvPr/>
      </p:nvGrpSpPr>
      <p:grpSpPr>
        <a:xfrm>
          <a:off x="0" y="0"/>
          <a:ext cx="0" cy="0"/>
          <a:chOff x="0" y="0"/>
          <a:chExt cx="0" cy="0"/>
        </a:xfrm>
      </p:grpSpPr>
      <p:sp>
        <p:nvSpPr>
          <p:cNvPr id="1018" name="Google Shape;1018;p149"/>
          <p:cNvSpPr/>
          <p:nvPr/>
        </p:nvSpPr>
        <p:spPr>
          <a:xfrm>
            <a:off x="0" y="1204925"/>
            <a:ext cx="9143700" cy="3939000"/>
          </a:xfrm>
          <a:prstGeom prst="rect">
            <a:avLst/>
          </a:prstGeom>
          <a:solidFill>
            <a:srgbClr val="011627"/>
          </a:solidFill>
          <a:ln cap="flat" cmpd="sng" w="9525">
            <a:solidFill>
              <a:srgbClr val="0116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49"/>
          <p:cNvSpPr txBox="1"/>
          <p:nvPr/>
        </p:nvSpPr>
        <p:spPr>
          <a:xfrm>
            <a:off x="-10821" y="876311"/>
            <a:ext cx="2949600" cy="338100"/>
          </a:xfrm>
          <a:prstGeom prst="rect">
            <a:avLst/>
          </a:prstGeom>
          <a:solidFill>
            <a:srgbClr val="A62E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customer-detail.component.ts</a:t>
            </a:r>
            <a:endParaRPr>
              <a:solidFill>
                <a:srgbClr val="FFFFFF"/>
              </a:solidFill>
            </a:endParaRPr>
          </a:p>
        </p:txBody>
      </p:sp>
      <p:sp>
        <p:nvSpPr>
          <p:cNvPr id="1020" name="Google Shape;1020;p14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Bind to the clone in Customer Details</a:t>
            </a:r>
            <a:endParaRPr/>
          </a:p>
        </p:txBody>
      </p:sp>
      <p:sp>
        <p:nvSpPr>
          <p:cNvPr id="1021" name="Google Shape;1021;p149"/>
          <p:cNvSpPr txBox="1"/>
          <p:nvPr/>
        </p:nvSpPr>
        <p:spPr>
          <a:xfrm>
            <a:off x="552000" y="1167706"/>
            <a:ext cx="8681100" cy="38964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Clr>
                <a:schemeClr val="dk1"/>
              </a:buClr>
              <a:buSzPts val="1100"/>
              <a:buFont typeface="Arial"/>
              <a:buNone/>
            </a:pPr>
            <a:r>
              <a:rPr i="1" lang="en">
                <a:solidFill>
                  <a:srgbClr val="F7ECB5"/>
                </a:solidFill>
                <a:highlight>
                  <a:srgbClr val="011627"/>
                </a:highlight>
                <a:latin typeface="Consolas"/>
                <a:ea typeface="Consolas"/>
                <a:cs typeface="Consolas"/>
                <a:sym typeface="Consolas"/>
              </a:rPr>
              <a:t>@</a:t>
            </a:r>
            <a:r>
              <a:rPr i="1" lang="en">
                <a:solidFill>
                  <a:srgbClr val="87AFF4"/>
                </a:solidFill>
                <a:highlight>
                  <a:srgbClr val="011627"/>
                </a:highlight>
                <a:latin typeface="Consolas"/>
                <a:ea typeface="Consolas"/>
                <a:cs typeface="Consolas"/>
                <a:sym typeface="Consolas"/>
              </a:rPr>
              <a:t>Component</a:t>
            </a:r>
            <a:r>
              <a:rPr lang="en">
                <a:solidFill>
                  <a:srgbClr val="A7DBF7"/>
                </a:solidFill>
                <a:highlight>
                  <a:srgbClr val="011627"/>
                </a:highlight>
                <a:latin typeface="Consolas"/>
                <a:ea typeface="Consolas"/>
                <a:cs typeface="Consolas"/>
                <a:sym typeface="Consolas"/>
              </a:rPr>
              <a:t>(</a:t>
            </a: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template: </a:t>
            </a:r>
            <a:r>
              <a:rPr lang="en">
                <a:solidFill>
                  <a:srgbClr val="BCF0C0"/>
                </a:solidFill>
                <a:highlight>
                  <a:srgbClr val="011627"/>
                </a:highlight>
                <a:latin typeface="Consolas"/>
                <a:ea typeface="Consolas"/>
                <a:cs typeface="Consolas"/>
                <a:sym typeface="Consolas"/>
              </a:rPr>
              <a:t>`</a:t>
            </a:r>
            <a:endParaRPr>
              <a:solidFill>
                <a:srgbClr val="BCF0C0"/>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&lt;</a:t>
            </a:r>
            <a:r>
              <a:rPr lang="en">
                <a:solidFill>
                  <a:srgbClr val="6DBDFA"/>
                </a:solidFill>
                <a:highlight>
                  <a:srgbClr val="011627"/>
                </a:highlight>
                <a:latin typeface="Consolas"/>
                <a:ea typeface="Consolas"/>
                <a:cs typeface="Consolas"/>
                <a:sym typeface="Consolas"/>
              </a:rPr>
              <a:t>td</a:t>
            </a:r>
            <a:r>
              <a:rPr lang="en">
                <a:solidFill>
                  <a:srgbClr val="FFFFFF"/>
                </a:solidFill>
                <a:highlight>
                  <a:srgbClr val="011627"/>
                </a:highlight>
                <a:latin typeface="Consolas"/>
                <a:ea typeface="Consolas"/>
                <a:cs typeface="Consolas"/>
                <a:sym typeface="Consolas"/>
              </a:rPr>
              <a:t>&gt;&lt;</a:t>
            </a:r>
            <a:r>
              <a:rPr lang="en">
                <a:solidFill>
                  <a:srgbClr val="6DBDFA"/>
                </a:solidFill>
                <a:highlight>
                  <a:srgbClr val="011627"/>
                </a:highlight>
                <a:latin typeface="Consolas"/>
                <a:ea typeface="Consolas"/>
                <a:cs typeface="Consolas"/>
                <a:sym typeface="Consolas"/>
              </a:rPr>
              <a:t>img</a:t>
            </a:r>
            <a:r>
              <a:rPr lang="en">
                <a:solidFill>
                  <a:srgbClr val="A7DBF7"/>
                </a:solidFill>
                <a:highlight>
                  <a:srgbClr val="011627"/>
                </a:highlight>
                <a:latin typeface="Consolas"/>
                <a:ea typeface="Consolas"/>
                <a:cs typeface="Consolas"/>
                <a:sym typeface="Consolas"/>
              </a:rPr>
              <a:t> </a:t>
            </a:r>
            <a:r>
              <a:rPr i="1" lang="en">
                <a:solidFill>
                  <a:srgbClr val="F7ECB5"/>
                </a:solidFill>
                <a:highlight>
                  <a:srgbClr val="011627"/>
                </a:highlight>
                <a:latin typeface="Consolas"/>
                <a:ea typeface="Consolas"/>
                <a:cs typeface="Consolas"/>
                <a:sym typeface="Consolas"/>
              </a:rPr>
              <a:t>src</a:t>
            </a:r>
            <a:r>
              <a:rPr lang="en">
                <a:solidFill>
                  <a:srgbClr val="A7DBF7"/>
                </a:solidFill>
                <a:highlight>
                  <a:srgbClr val="011627"/>
                </a:highlight>
                <a:latin typeface="Consolas"/>
                <a:ea typeface="Consolas"/>
                <a:cs typeface="Consolas"/>
                <a:sym typeface="Consolas"/>
              </a:rPr>
              <a:t>=</a:t>
            </a:r>
            <a:r>
              <a:rPr lang="en">
                <a:solidFill>
                  <a:srgbClr val="6BFF81"/>
                </a:solidFill>
                <a:highlight>
                  <a:srgbClr val="011627"/>
                </a:highlight>
                <a:latin typeface="Consolas"/>
                <a:ea typeface="Consolas"/>
                <a:cs typeface="Consolas"/>
                <a:sym typeface="Consolas"/>
              </a:rPr>
              <a:t>"</a:t>
            </a:r>
            <a:r>
              <a:rPr lang="en">
                <a:solidFill>
                  <a:srgbClr val="BCF0C0"/>
                </a:solidFill>
                <a:highlight>
                  <a:srgbClr val="011627"/>
                </a:highlight>
                <a:latin typeface="Consolas"/>
                <a:ea typeface="Consolas"/>
                <a:cs typeface="Consolas"/>
                <a:sym typeface="Consolas"/>
              </a:rPr>
              <a:t>{{ vm.photo }}</a:t>
            </a:r>
            <a:r>
              <a:rPr lang="en">
                <a:solidFill>
                  <a:srgbClr val="6BFF81"/>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/&gt;&lt;/</a:t>
            </a:r>
            <a:r>
              <a:rPr lang="en">
                <a:solidFill>
                  <a:srgbClr val="6DBDFA"/>
                </a:solidFill>
                <a:highlight>
                  <a:srgbClr val="011627"/>
                </a:highlight>
                <a:latin typeface="Consolas"/>
                <a:ea typeface="Consolas"/>
                <a:cs typeface="Consolas"/>
                <a:sym typeface="Consolas"/>
              </a:rPr>
              <a:t>td</a:t>
            </a:r>
            <a:r>
              <a:rPr lang="en">
                <a:solidFill>
                  <a:srgbClr val="FFFFFF"/>
                </a:solidFill>
                <a:highlight>
                  <a:srgbClr val="011627"/>
                </a:highlight>
                <a:latin typeface="Consolas"/>
                <a:ea typeface="Consolas"/>
                <a:cs typeface="Consolas"/>
                <a:sym typeface="Consolas"/>
              </a:rPr>
              <a:t>&gt;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&lt;</a:t>
            </a:r>
            <a:r>
              <a:rPr lang="en">
                <a:solidFill>
                  <a:srgbClr val="6DBDFA"/>
                </a:solidFill>
                <a:highlight>
                  <a:srgbClr val="011627"/>
                </a:highlight>
                <a:latin typeface="Consolas"/>
                <a:ea typeface="Consolas"/>
                <a:cs typeface="Consolas"/>
                <a:sym typeface="Consolas"/>
              </a:rPr>
              <a:t>td</a:t>
            </a:r>
            <a:r>
              <a:rPr lang="en">
                <a:solidFill>
                  <a:srgbClr val="FFFFFF"/>
                </a:solidFill>
                <a:highlight>
                  <a:srgbClr val="011627"/>
                </a:highlight>
                <a:latin typeface="Consolas"/>
                <a:ea typeface="Consolas"/>
                <a:cs typeface="Consolas"/>
                <a:sym typeface="Consolas"/>
              </a:rPr>
              <a:t>&gt;</a:t>
            </a:r>
            <a:r>
              <a:rPr lang="en">
                <a:solidFill>
                  <a:srgbClr val="A7DBF7"/>
                </a:solidFill>
                <a:highlight>
                  <a:srgbClr val="011627"/>
                </a:highlight>
                <a:latin typeface="Consolas"/>
                <a:ea typeface="Consolas"/>
                <a:cs typeface="Consolas"/>
                <a:sym typeface="Consolas"/>
              </a:rPr>
              <a:t>First Name: </a:t>
            </a:r>
            <a:r>
              <a:rPr lang="en">
                <a:solidFill>
                  <a:srgbClr val="FFFFFF"/>
                </a:solidFill>
                <a:highlight>
                  <a:srgbClr val="011627"/>
                </a:highlight>
                <a:latin typeface="Consolas"/>
                <a:ea typeface="Consolas"/>
                <a:cs typeface="Consolas"/>
                <a:sym typeface="Consolas"/>
              </a:rPr>
              <a:t>&lt;</a:t>
            </a:r>
            <a:r>
              <a:rPr lang="en">
                <a:solidFill>
                  <a:srgbClr val="6DBDFA"/>
                </a:solidFill>
                <a:highlight>
                  <a:srgbClr val="011627"/>
                </a:highlight>
                <a:latin typeface="Consolas"/>
                <a:ea typeface="Consolas"/>
                <a:cs typeface="Consolas"/>
                <a:sym typeface="Consolas"/>
              </a:rPr>
              <a:t>input</a:t>
            </a:r>
            <a:r>
              <a:rPr lang="en">
                <a:solidFill>
                  <a:srgbClr val="A7DBF7"/>
                </a:solidFill>
                <a:highlight>
                  <a:srgbClr val="011627"/>
                </a:highlight>
                <a:latin typeface="Consolas"/>
                <a:ea typeface="Consolas"/>
                <a:cs typeface="Consolas"/>
                <a:sym typeface="Consolas"/>
              </a:rPr>
              <a:t> </a:t>
            </a:r>
            <a:r>
              <a:rPr i="1" lang="en">
                <a:solidFill>
                  <a:srgbClr val="F7ECB5"/>
                </a:solidFill>
                <a:highlight>
                  <a:srgbClr val="011627"/>
                </a:highlight>
                <a:latin typeface="Consolas"/>
                <a:ea typeface="Consolas"/>
                <a:cs typeface="Consolas"/>
                <a:sym typeface="Consolas"/>
              </a:rPr>
              <a:t>[(ngModel)]</a:t>
            </a:r>
            <a:r>
              <a:rPr lang="en">
                <a:solidFill>
                  <a:srgbClr val="A7DBF7"/>
                </a:solidFill>
                <a:highlight>
                  <a:srgbClr val="011627"/>
                </a:highlight>
                <a:latin typeface="Consolas"/>
                <a:ea typeface="Consolas"/>
                <a:cs typeface="Consolas"/>
                <a:sym typeface="Consolas"/>
              </a:rPr>
              <a:t>=</a:t>
            </a:r>
            <a:r>
              <a:rPr lang="en">
                <a:solidFill>
                  <a:srgbClr val="6BFF81"/>
                </a:solidFill>
                <a:highlight>
                  <a:srgbClr val="011627"/>
                </a:highlight>
                <a:latin typeface="Consolas"/>
                <a:ea typeface="Consolas"/>
                <a:cs typeface="Consolas"/>
                <a:sym typeface="Consolas"/>
              </a:rPr>
              <a:t>"</a:t>
            </a:r>
            <a:r>
              <a:rPr lang="en">
                <a:solidFill>
                  <a:srgbClr val="BCF0C0"/>
                </a:solidFill>
                <a:highlight>
                  <a:srgbClr val="011627"/>
                </a:highlight>
                <a:latin typeface="Consolas"/>
                <a:ea typeface="Consolas"/>
                <a:cs typeface="Consolas"/>
                <a:sym typeface="Consolas"/>
              </a:rPr>
              <a:t>vm.first</a:t>
            </a:r>
            <a:r>
              <a:rPr lang="en">
                <a:solidFill>
                  <a:srgbClr val="6BFF81"/>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/&gt;&lt;/</a:t>
            </a:r>
            <a:r>
              <a:rPr lang="en">
                <a:solidFill>
                  <a:srgbClr val="6DBDFA"/>
                </a:solidFill>
                <a:highlight>
                  <a:srgbClr val="011627"/>
                </a:highlight>
                <a:latin typeface="Consolas"/>
                <a:ea typeface="Consolas"/>
                <a:cs typeface="Consolas"/>
                <a:sym typeface="Consolas"/>
              </a:rPr>
              <a:t>td</a:t>
            </a:r>
            <a:r>
              <a:rPr lang="en">
                <a:solidFill>
                  <a:srgbClr val="FFFFFF"/>
                </a:solidFill>
                <a:highlight>
                  <a:srgbClr val="011627"/>
                </a:highlight>
                <a:latin typeface="Consolas"/>
                <a:ea typeface="Consolas"/>
                <a:cs typeface="Consolas"/>
                <a:sym typeface="Consolas"/>
              </a:rPr>
              <a:t>&gt;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&lt;</a:t>
            </a:r>
            <a:r>
              <a:rPr lang="en">
                <a:solidFill>
                  <a:srgbClr val="6DBDFA"/>
                </a:solidFill>
                <a:highlight>
                  <a:srgbClr val="011627"/>
                </a:highlight>
                <a:latin typeface="Consolas"/>
                <a:ea typeface="Consolas"/>
                <a:cs typeface="Consolas"/>
                <a:sym typeface="Consolas"/>
              </a:rPr>
              <a:t>button</a:t>
            </a:r>
            <a:r>
              <a:rPr lang="en">
                <a:solidFill>
                  <a:srgbClr val="A7DBF7"/>
                </a:solidFill>
                <a:highlight>
                  <a:srgbClr val="011627"/>
                </a:highlight>
                <a:latin typeface="Consolas"/>
                <a:ea typeface="Consolas"/>
                <a:cs typeface="Consolas"/>
                <a:sym typeface="Consolas"/>
              </a:rPr>
              <a:t> </a:t>
            </a:r>
            <a:r>
              <a:rPr i="1" lang="en">
                <a:solidFill>
                  <a:srgbClr val="F7ECB5"/>
                </a:solidFill>
                <a:highlight>
                  <a:srgbClr val="011627"/>
                </a:highlight>
                <a:latin typeface="Consolas"/>
                <a:ea typeface="Consolas"/>
                <a:cs typeface="Consolas"/>
                <a:sym typeface="Consolas"/>
              </a:rPr>
              <a:t>(click)</a:t>
            </a:r>
            <a:r>
              <a:rPr lang="en">
                <a:solidFill>
                  <a:srgbClr val="A7DBF7"/>
                </a:solidFill>
                <a:highlight>
                  <a:srgbClr val="011627"/>
                </a:highlight>
                <a:latin typeface="Consolas"/>
                <a:ea typeface="Consolas"/>
                <a:cs typeface="Consolas"/>
                <a:sym typeface="Consolas"/>
              </a:rPr>
              <a:t>=</a:t>
            </a:r>
            <a:r>
              <a:rPr lang="en">
                <a:solidFill>
                  <a:srgbClr val="6BFF81"/>
                </a:solidFill>
                <a:highlight>
                  <a:srgbClr val="011627"/>
                </a:highlight>
                <a:latin typeface="Consolas"/>
                <a:ea typeface="Consolas"/>
                <a:cs typeface="Consolas"/>
                <a:sym typeface="Consolas"/>
              </a:rPr>
              <a:t>"</a:t>
            </a:r>
            <a:r>
              <a:rPr lang="en">
                <a:solidFill>
                  <a:srgbClr val="BCF0C0"/>
                </a:solidFill>
                <a:highlight>
                  <a:srgbClr val="011627"/>
                </a:highlight>
                <a:latin typeface="Consolas"/>
                <a:ea typeface="Consolas"/>
                <a:cs typeface="Consolas"/>
                <a:sym typeface="Consolas"/>
              </a:rPr>
              <a:t>save.emit(vm)</a:t>
            </a:r>
            <a:r>
              <a:rPr lang="en">
                <a:solidFill>
                  <a:srgbClr val="6BFF81"/>
                </a:solidFill>
                <a:highlight>
                  <a:srgbClr val="011627"/>
                </a:highlight>
                <a:latin typeface="Consolas"/>
                <a:ea typeface="Consolas"/>
                <a:cs typeface="Consolas"/>
                <a:sym typeface="Consolas"/>
              </a:rPr>
              <a:t>"</a:t>
            </a:r>
            <a:r>
              <a:rPr lang="en">
                <a:solidFill>
                  <a:srgbClr val="FFFFFF"/>
                </a:solidFill>
                <a:highlight>
                  <a:srgbClr val="011627"/>
                </a:highlight>
                <a:latin typeface="Consolas"/>
                <a:ea typeface="Consolas"/>
                <a:cs typeface="Consolas"/>
                <a:sym typeface="Consolas"/>
              </a:rPr>
              <a:t>&gt;</a:t>
            </a:r>
            <a:r>
              <a:rPr lang="en">
                <a:solidFill>
                  <a:srgbClr val="A7DBF7"/>
                </a:solidFill>
                <a:highlight>
                  <a:srgbClr val="011627"/>
                </a:highlight>
                <a:latin typeface="Consolas"/>
                <a:ea typeface="Consolas"/>
                <a:cs typeface="Consolas"/>
                <a:sym typeface="Consolas"/>
              </a:rPr>
              <a:t>Save</a:t>
            </a:r>
            <a:r>
              <a:rPr lang="en">
                <a:solidFill>
                  <a:srgbClr val="FFFFFF"/>
                </a:solidFill>
                <a:highlight>
                  <a:srgbClr val="011627"/>
                </a:highlight>
                <a:latin typeface="Consolas"/>
                <a:ea typeface="Consolas"/>
                <a:cs typeface="Consolas"/>
                <a:sym typeface="Consolas"/>
              </a:rPr>
              <a:t>&lt;/</a:t>
            </a:r>
            <a:r>
              <a:rPr lang="en">
                <a:solidFill>
                  <a:srgbClr val="6DBDFA"/>
                </a:solidFill>
                <a:highlight>
                  <a:srgbClr val="011627"/>
                </a:highlight>
                <a:latin typeface="Consolas"/>
                <a:ea typeface="Consolas"/>
                <a:cs typeface="Consolas"/>
                <a:sym typeface="Consolas"/>
              </a:rPr>
              <a:t>button</a:t>
            </a:r>
            <a:r>
              <a:rPr lang="en">
                <a:solidFill>
                  <a:srgbClr val="FFFFFF"/>
                </a:solidFill>
                <a:highlight>
                  <a:srgbClr val="011627"/>
                </a:highlight>
                <a:latin typeface="Consolas"/>
                <a:ea typeface="Consolas"/>
                <a:cs typeface="Consolas"/>
                <a:sym typeface="Consolas"/>
              </a:rPr>
              <a:t>&gt;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lang="en">
                <a:solidFill>
                  <a:srgbClr val="BCF0C0"/>
                </a:solidFill>
                <a:highlight>
                  <a:srgbClr val="011627"/>
                </a:highlight>
                <a:latin typeface="Consolas"/>
                <a:ea typeface="Consolas"/>
                <a:cs typeface="Consolas"/>
                <a:sym typeface="Consolas"/>
              </a:rPr>
              <a:t>`</a:t>
            </a:r>
            <a:endParaRPr>
              <a:solidFill>
                <a:srgbClr val="BCF0C0"/>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FFFFFF"/>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i="1" lang="en">
                <a:solidFill>
                  <a:srgbClr val="00BFF9"/>
                </a:solidFill>
                <a:highlight>
                  <a:srgbClr val="011627"/>
                </a:highlight>
                <a:latin typeface="Consolas"/>
                <a:ea typeface="Consolas"/>
                <a:cs typeface="Consolas"/>
                <a:sym typeface="Consolas"/>
              </a:rPr>
              <a:t>export</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class</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CustomerDetailsComponent</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F7ECB5"/>
                </a:solidFill>
                <a:highlight>
                  <a:srgbClr val="011627"/>
                </a:highlight>
                <a:latin typeface="Consolas"/>
                <a:ea typeface="Consolas"/>
                <a:cs typeface="Consolas"/>
                <a:sym typeface="Consolas"/>
              </a:rPr>
              <a:t>@</a:t>
            </a:r>
            <a:r>
              <a:rPr i="1" lang="en">
                <a:solidFill>
                  <a:srgbClr val="87AFF4"/>
                </a:solidFill>
                <a:highlight>
                  <a:srgbClr val="011627"/>
                </a:highlight>
                <a:latin typeface="Consolas"/>
                <a:ea typeface="Consolas"/>
                <a:cs typeface="Consolas"/>
                <a:sym typeface="Consolas"/>
              </a:rPr>
              <a:t>Input</a:t>
            </a: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vm</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Customer</a:t>
            </a:r>
            <a:r>
              <a:rPr lang="en">
                <a:solidFill>
                  <a:srgbClr val="A7DBF7"/>
                </a:solidFill>
                <a:highlight>
                  <a:srgbClr val="011627"/>
                </a:highlight>
                <a:latin typeface="Consolas"/>
                <a:ea typeface="Consolas"/>
                <a:cs typeface="Consolas"/>
                <a:sym typeface="Consolas"/>
              </a:rPr>
              <a:t>; </a:t>
            </a:r>
            <a:endParaRPr i="1">
              <a:solidFill>
                <a:srgbClr val="999999"/>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F7ECB5"/>
                </a:solidFill>
                <a:highlight>
                  <a:srgbClr val="011627"/>
                </a:highlight>
                <a:latin typeface="Consolas"/>
                <a:ea typeface="Consolas"/>
                <a:cs typeface="Consolas"/>
                <a:sym typeface="Consolas"/>
              </a:rPr>
              <a:t>@</a:t>
            </a:r>
            <a:r>
              <a:rPr i="1" lang="en">
                <a:solidFill>
                  <a:srgbClr val="87AFF4"/>
                </a:solidFill>
                <a:highlight>
                  <a:srgbClr val="011627"/>
                </a:highlight>
                <a:latin typeface="Consolas"/>
                <a:ea typeface="Consolas"/>
                <a:cs typeface="Consolas"/>
                <a:sym typeface="Consolas"/>
              </a:rPr>
              <a:t>Output</a:t>
            </a: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save</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new</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EventEmitter</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C792EA"/>
                </a:solidFill>
                <a:highlight>
                  <a:srgbClr val="011627"/>
                </a:highlight>
                <a:latin typeface="Consolas"/>
                <a:ea typeface="Consolas"/>
                <a:cs typeface="Consolas"/>
                <a:sym typeface="Consolas"/>
              </a:rPr>
              <a:t>get</a:t>
            </a:r>
            <a:r>
              <a:rPr lang="en">
                <a:solidFill>
                  <a:srgbClr val="A7DBF7"/>
                </a:solidFill>
                <a:highlight>
                  <a:srgbClr val="011627"/>
                </a:highlight>
                <a:latin typeface="Consolas"/>
                <a:ea typeface="Consolas"/>
                <a:cs typeface="Consolas"/>
                <a:sym typeface="Consolas"/>
              </a:rPr>
              <a:t> </a:t>
            </a:r>
            <a:r>
              <a:rPr i="1" lang="en">
                <a:solidFill>
                  <a:srgbClr val="87AFF4"/>
                </a:solidFill>
                <a:highlight>
                  <a:srgbClr val="011627"/>
                </a:highlight>
                <a:latin typeface="Consolas"/>
                <a:ea typeface="Consolas"/>
                <a:cs typeface="Consolas"/>
                <a:sym typeface="Consolas"/>
              </a:rPr>
              <a:t>saveDisabled</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return</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!this</a:t>
            </a:r>
            <a:r>
              <a:rPr lang="en">
                <a:solidFill>
                  <a:srgbClr val="A7DBF7"/>
                </a:solidFill>
                <a:highlight>
                  <a:srgbClr val="011627"/>
                </a:highlight>
                <a:latin typeface="Consolas"/>
                <a:ea typeface="Consolas"/>
                <a:cs typeface="Consolas"/>
                <a:sym typeface="Consolas"/>
              </a:rPr>
              <a:t>.</a:t>
            </a:r>
            <a:r>
              <a:rPr i="1" lang="en">
                <a:solidFill>
                  <a:srgbClr val="F7ECB5"/>
                </a:solidFill>
                <a:highlight>
                  <a:srgbClr val="011627"/>
                </a:highlight>
                <a:latin typeface="Consolas"/>
                <a:ea typeface="Consolas"/>
                <a:cs typeface="Consolas"/>
                <a:sym typeface="Consolas"/>
              </a:rPr>
              <a:t>vm</a:t>
            </a:r>
            <a:r>
              <a:rPr lang="en">
                <a:solidFill>
                  <a:srgbClr val="A7DBF7"/>
                </a:solidFill>
                <a:highlight>
                  <a:srgbClr val="011627"/>
                </a:highlight>
                <a:latin typeface="Consolas"/>
                <a:ea typeface="Consolas"/>
                <a:cs typeface="Consolas"/>
                <a:sym typeface="Consolas"/>
              </a:rPr>
              <a:t>.</a:t>
            </a:r>
            <a:r>
              <a:rPr i="1" lang="en">
                <a:solidFill>
                  <a:srgbClr val="7FDBCA"/>
                </a:solidFill>
                <a:highlight>
                  <a:srgbClr val="011627"/>
                </a:highlight>
                <a:latin typeface="Consolas"/>
                <a:ea typeface="Consolas"/>
                <a:cs typeface="Consolas"/>
                <a:sym typeface="Consolas"/>
              </a:rPr>
              <a:t>first</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!this</a:t>
            </a:r>
            <a:r>
              <a:rPr lang="en">
                <a:solidFill>
                  <a:srgbClr val="A7DBF7"/>
                </a:solidFill>
                <a:highlight>
                  <a:srgbClr val="011627"/>
                </a:highlight>
                <a:latin typeface="Consolas"/>
                <a:ea typeface="Consolas"/>
                <a:cs typeface="Consolas"/>
                <a:sym typeface="Consolas"/>
              </a:rPr>
              <a:t>.</a:t>
            </a:r>
            <a:r>
              <a:rPr i="1" lang="en">
                <a:solidFill>
                  <a:srgbClr val="F7ECB5"/>
                </a:solidFill>
                <a:highlight>
                  <a:srgbClr val="011627"/>
                </a:highlight>
                <a:latin typeface="Consolas"/>
                <a:ea typeface="Consolas"/>
                <a:cs typeface="Consolas"/>
                <a:sym typeface="Consolas"/>
              </a:rPr>
              <a:t>vm</a:t>
            </a:r>
            <a:r>
              <a:rPr lang="en">
                <a:solidFill>
                  <a:srgbClr val="A7DBF7"/>
                </a:solidFill>
                <a:highlight>
                  <a:srgbClr val="011627"/>
                </a:highlight>
                <a:latin typeface="Consolas"/>
                <a:ea typeface="Consolas"/>
                <a:cs typeface="Consolas"/>
                <a:sym typeface="Consolas"/>
              </a:rPr>
              <a:t>.</a:t>
            </a:r>
            <a:r>
              <a:rPr i="1" lang="en">
                <a:solidFill>
                  <a:srgbClr val="7FDBCA"/>
                </a:solidFill>
                <a:highlight>
                  <a:srgbClr val="011627"/>
                </a:highlight>
                <a:latin typeface="Consolas"/>
                <a:ea typeface="Consolas"/>
                <a:cs typeface="Consolas"/>
                <a:sym typeface="Consolas"/>
              </a:rPr>
              <a:t>last</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t/>
            </a:r>
            <a:endParaRPr>
              <a:solidFill>
                <a:srgbClr val="A7DBF7"/>
              </a:solidFill>
              <a:highlight>
                <a:srgbClr val="011627"/>
              </a:highlight>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3F51B5"/>
              </a:solidFill>
              <a:latin typeface="Consolas"/>
              <a:ea typeface="Consolas"/>
              <a:cs typeface="Consolas"/>
              <a:sym typeface="Consolas"/>
            </a:endParaRPr>
          </a:p>
        </p:txBody>
      </p:sp>
      <p:grpSp>
        <p:nvGrpSpPr>
          <p:cNvPr id="1022" name="Google Shape;1022;p149"/>
          <p:cNvGrpSpPr/>
          <p:nvPr/>
        </p:nvGrpSpPr>
        <p:grpSpPr>
          <a:xfrm>
            <a:off x="642974" y="3745017"/>
            <a:ext cx="8658376" cy="564050"/>
            <a:chOff x="490574" y="2311669"/>
            <a:chExt cx="8658376" cy="564050"/>
          </a:xfrm>
        </p:grpSpPr>
        <p:sp>
          <p:nvSpPr>
            <p:cNvPr id="1023" name="Google Shape;1023;p149"/>
            <p:cNvSpPr/>
            <p:nvPr/>
          </p:nvSpPr>
          <p:spPr>
            <a:xfrm>
              <a:off x="5248650" y="2311669"/>
              <a:ext cx="3900300" cy="5640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24" name="Google Shape;1024;p149"/>
            <p:cNvSpPr/>
            <p:nvPr/>
          </p:nvSpPr>
          <p:spPr>
            <a:xfrm>
              <a:off x="5376725" y="2311720"/>
              <a:ext cx="3767400" cy="564000"/>
            </a:xfrm>
            <a:prstGeom prst="rect">
              <a:avLst/>
            </a:prstGeom>
            <a:solidFill>
              <a:srgbClr val="18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25" name="Google Shape;1025;p149"/>
            <p:cNvSpPr/>
            <p:nvPr/>
          </p:nvSpPr>
          <p:spPr>
            <a:xfrm>
              <a:off x="5467425" y="2311671"/>
              <a:ext cx="3681300" cy="5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FFFFFF"/>
                  </a:solidFill>
                  <a:latin typeface="PT Sans"/>
                  <a:ea typeface="PT Sans"/>
                  <a:cs typeface="PT Sans"/>
                  <a:sym typeface="PT Sans"/>
                </a:rPr>
                <a:t>vm is the conventional abbreviation for ViewModel</a:t>
              </a:r>
              <a:endParaRPr>
                <a:solidFill>
                  <a:srgbClr val="FFFFFF"/>
                </a:solidFill>
              </a:endParaRPr>
            </a:p>
          </p:txBody>
        </p:sp>
        <p:grpSp>
          <p:nvGrpSpPr>
            <p:cNvPr id="1026" name="Google Shape;1026;p149"/>
            <p:cNvGrpSpPr/>
            <p:nvPr/>
          </p:nvGrpSpPr>
          <p:grpSpPr>
            <a:xfrm>
              <a:off x="490574" y="2424005"/>
              <a:ext cx="4758076" cy="338101"/>
              <a:chOff x="725522" y="2835472"/>
              <a:chExt cx="4586982" cy="338710"/>
            </a:xfrm>
          </p:grpSpPr>
          <p:grpSp>
            <p:nvGrpSpPr>
              <p:cNvPr id="1027" name="Google Shape;1027;p149"/>
              <p:cNvGrpSpPr/>
              <p:nvPr/>
            </p:nvGrpSpPr>
            <p:grpSpPr>
              <a:xfrm>
                <a:off x="725522" y="2835472"/>
                <a:ext cx="3645003" cy="338710"/>
                <a:chOff x="230122" y="1083024"/>
                <a:chExt cx="2104505" cy="504634"/>
              </a:xfrm>
            </p:grpSpPr>
            <p:sp>
              <p:nvSpPr>
                <p:cNvPr id="1028" name="Google Shape;1028;p149"/>
                <p:cNvSpPr/>
                <p:nvPr/>
              </p:nvSpPr>
              <p:spPr>
                <a:xfrm>
                  <a:off x="230122" y="1083024"/>
                  <a:ext cx="2049000" cy="5034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29" name="Google Shape;1029;p149"/>
                <p:cNvSpPr/>
                <p:nvPr/>
              </p:nvSpPr>
              <p:spPr>
                <a:xfrm>
                  <a:off x="2279127" y="1084258"/>
                  <a:ext cx="55500" cy="5034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1030" name="Google Shape;1030;p149"/>
              <p:cNvCxnSpPr>
                <a:stCxn id="1023" idx="1"/>
                <a:endCxn id="1029" idx="3"/>
              </p:cNvCxnSpPr>
              <p:nvPr/>
            </p:nvCxnSpPr>
            <p:spPr>
              <a:xfrm rot="10800000">
                <a:off x="4370503" y="3005142"/>
                <a:ext cx="942000" cy="300"/>
              </a:xfrm>
              <a:prstGeom prst="straightConnector1">
                <a:avLst/>
              </a:prstGeom>
              <a:noFill/>
              <a:ln cap="flat" cmpd="sng" w="19050">
                <a:solidFill>
                  <a:srgbClr val="FFF2CC"/>
                </a:solidFill>
                <a:prstDash val="solid"/>
                <a:round/>
                <a:headEnd len="med" w="med" type="none"/>
                <a:tailEnd len="med" w="med" type="triangle"/>
              </a:ln>
            </p:spPr>
          </p:cxnSp>
        </p:grpSp>
      </p:grpSp>
      <p:grpSp>
        <p:nvGrpSpPr>
          <p:cNvPr id="1031" name="Google Shape;1031;p149"/>
          <p:cNvGrpSpPr/>
          <p:nvPr/>
        </p:nvGrpSpPr>
        <p:grpSpPr>
          <a:xfrm>
            <a:off x="2309975" y="1859639"/>
            <a:ext cx="2958092" cy="985173"/>
            <a:chOff x="2099627" y="1756122"/>
            <a:chExt cx="2424467" cy="985173"/>
          </a:xfrm>
        </p:grpSpPr>
        <p:grpSp>
          <p:nvGrpSpPr>
            <p:cNvPr id="1032" name="Google Shape;1032;p149"/>
            <p:cNvGrpSpPr/>
            <p:nvPr/>
          </p:nvGrpSpPr>
          <p:grpSpPr>
            <a:xfrm>
              <a:off x="2099627" y="1756122"/>
              <a:ext cx="1110014" cy="340340"/>
              <a:chOff x="-1434324" y="53214"/>
              <a:chExt cx="740701" cy="1071936"/>
            </a:xfrm>
          </p:grpSpPr>
          <p:sp>
            <p:nvSpPr>
              <p:cNvPr id="1033" name="Google Shape;1033;p149"/>
              <p:cNvSpPr/>
              <p:nvPr/>
            </p:nvSpPr>
            <p:spPr>
              <a:xfrm flipH="1" rot="10800000">
                <a:off x="-1434324" y="53214"/>
                <a:ext cx="740700" cy="10719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34" name="Google Shape;1034;p149"/>
              <p:cNvSpPr/>
              <p:nvPr/>
            </p:nvSpPr>
            <p:spPr>
              <a:xfrm flipH="1" rot="10800000">
                <a:off x="-1434324" y="1031250"/>
                <a:ext cx="740700" cy="93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35" name="Google Shape;1035;p149"/>
            <p:cNvGrpSpPr/>
            <p:nvPr/>
          </p:nvGrpSpPr>
          <p:grpSpPr>
            <a:xfrm>
              <a:off x="3843276" y="2093893"/>
              <a:ext cx="680819" cy="340340"/>
              <a:chOff x="-1505684" y="53232"/>
              <a:chExt cx="777901" cy="1071936"/>
            </a:xfrm>
          </p:grpSpPr>
          <p:sp>
            <p:nvSpPr>
              <p:cNvPr id="1036" name="Google Shape;1036;p149"/>
              <p:cNvSpPr/>
              <p:nvPr/>
            </p:nvSpPr>
            <p:spPr>
              <a:xfrm flipH="1" rot="10800000">
                <a:off x="-1505683" y="53232"/>
                <a:ext cx="777900" cy="10719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37" name="Google Shape;1037;p149"/>
              <p:cNvSpPr/>
              <p:nvPr/>
            </p:nvSpPr>
            <p:spPr>
              <a:xfrm flipH="1" rot="10800000">
                <a:off x="-1505684" y="1031269"/>
                <a:ext cx="777900" cy="93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38" name="Google Shape;1038;p149"/>
            <p:cNvGrpSpPr/>
            <p:nvPr/>
          </p:nvGrpSpPr>
          <p:grpSpPr>
            <a:xfrm>
              <a:off x="3126752" y="2400955"/>
              <a:ext cx="191323" cy="340340"/>
              <a:chOff x="-1520935" y="139184"/>
              <a:chExt cx="740701" cy="1071936"/>
            </a:xfrm>
          </p:grpSpPr>
          <p:sp>
            <p:nvSpPr>
              <p:cNvPr id="1039" name="Google Shape;1039;p149"/>
              <p:cNvSpPr/>
              <p:nvPr/>
            </p:nvSpPr>
            <p:spPr>
              <a:xfrm flipH="1" rot="10800000">
                <a:off x="-1520934" y="139184"/>
                <a:ext cx="740700" cy="10719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40" name="Google Shape;1040;p149"/>
              <p:cNvSpPr/>
              <p:nvPr/>
            </p:nvSpPr>
            <p:spPr>
              <a:xfrm flipH="1" rot="10800000">
                <a:off x="-1520935" y="1117220"/>
                <a:ext cx="740700" cy="93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22"/>
                                        </p:tgtEl>
                                        <p:attrNameLst>
                                          <p:attrName>style.visibility</p:attrName>
                                        </p:attrNameLst>
                                      </p:cBhvr>
                                      <p:to>
                                        <p:strVal val="visible"/>
                                      </p:to>
                                    </p:set>
                                    <p:anim calcmode="lin" valueType="num">
                                      <p:cBhvr additive="base">
                                        <p:cTn dur="1000"/>
                                        <p:tgtEl>
                                          <p:spTgt spid="102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1000"/>
                                        <p:tgtEl>
                                          <p:spTgt spid="10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150"/>
          <p:cNvSpPr/>
          <p:nvPr/>
        </p:nvSpPr>
        <p:spPr>
          <a:xfrm>
            <a:off x="0" y="2128000"/>
            <a:ext cx="9143700" cy="3015900"/>
          </a:xfrm>
          <a:prstGeom prst="rect">
            <a:avLst/>
          </a:prstGeom>
          <a:solidFill>
            <a:srgbClr val="011627"/>
          </a:solidFill>
          <a:ln cap="flat" cmpd="sng" w="9525">
            <a:solidFill>
              <a:srgbClr val="0116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50"/>
          <p:cNvSpPr txBox="1"/>
          <p:nvPr/>
        </p:nvSpPr>
        <p:spPr>
          <a:xfrm>
            <a:off x="-10821" y="1790711"/>
            <a:ext cx="2949600" cy="338100"/>
          </a:xfrm>
          <a:prstGeom prst="rect">
            <a:avLst/>
          </a:prstGeom>
          <a:solidFill>
            <a:srgbClr val="A62E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customer-detail.component.ts</a:t>
            </a:r>
            <a:endParaRPr>
              <a:solidFill>
                <a:srgbClr val="FFFFFF"/>
              </a:solidFill>
            </a:endParaRPr>
          </a:p>
        </p:txBody>
      </p:sp>
      <p:sp>
        <p:nvSpPr>
          <p:cNvPr id="1047" name="Google Shape;1047;p15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Send </a:t>
            </a:r>
            <a:r>
              <a:rPr lang="en" sz="3400"/>
              <a:t>the ViewModel to be Saved</a:t>
            </a:r>
            <a:endParaRPr sz="3400"/>
          </a:p>
        </p:txBody>
      </p:sp>
      <p:sp>
        <p:nvSpPr>
          <p:cNvPr id="1048" name="Google Shape;1048;p150"/>
          <p:cNvSpPr txBox="1"/>
          <p:nvPr/>
        </p:nvSpPr>
        <p:spPr>
          <a:xfrm>
            <a:off x="528000" y="2128000"/>
            <a:ext cx="8448000" cy="27006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Clr>
                <a:schemeClr val="dk1"/>
              </a:buClr>
              <a:buSzPts val="1100"/>
              <a:buFont typeface="Arial"/>
              <a:buNone/>
            </a:pPr>
            <a:r>
              <a:rPr lang="en" sz="1800">
                <a:solidFill>
                  <a:srgbClr val="A7DBF7"/>
                </a:solidFill>
                <a:highlight>
                  <a:srgbClr val="011627"/>
                </a:highlight>
                <a:latin typeface="Consolas"/>
                <a:ea typeface="Consolas"/>
                <a:cs typeface="Consolas"/>
                <a:sym typeface="Consolas"/>
              </a:rPr>
              <a:t> </a:t>
            </a:r>
            <a:r>
              <a:rPr i="1" lang="en" sz="1800">
                <a:solidFill>
                  <a:srgbClr val="87AFF4"/>
                </a:solidFill>
                <a:highlight>
                  <a:srgbClr val="011627"/>
                </a:highlight>
                <a:latin typeface="Consolas"/>
                <a:ea typeface="Consolas"/>
                <a:cs typeface="Consolas"/>
                <a:sym typeface="Consolas"/>
              </a:rPr>
              <a:t>save</a:t>
            </a:r>
            <a:r>
              <a:rPr lang="en" sz="1800">
                <a:solidFill>
                  <a:srgbClr val="A7DBF7"/>
                </a:solidFill>
                <a:highlight>
                  <a:srgbClr val="011627"/>
                </a:highlight>
                <a:latin typeface="Consolas"/>
                <a:ea typeface="Consolas"/>
                <a:cs typeface="Consolas"/>
                <a:sym typeface="Consolas"/>
              </a:rPr>
              <a:t>(</a:t>
            </a:r>
            <a:r>
              <a:rPr lang="en" sz="1800">
                <a:solidFill>
                  <a:srgbClr val="D7DBE0"/>
                </a:solidFill>
                <a:highlight>
                  <a:srgbClr val="011627"/>
                </a:highlight>
                <a:latin typeface="Consolas"/>
                <a:ea typeface="Consolas"/>
                <a:cs typeface="Consolas"/>
                <a:sym typeface="Consolas"/>
              </a:rPr>
              <a:t>viewModel</a:t>
            </a:r>
            <a:r>
              <a:rPr i="1" lang="en" sz="1800">
                <a:solidFill>
                  <a:srgbClr val="00BFF9"/>
                </a:solidFill>
                <a:highlight>
                  <a:srgbClr val="011627"/>
                </a:highlight>
                <a:latin typeface="Consolas"/>
                <a:ea typeface="Consolas"/>
                <a:cs typeface="Consolas"/>
                <a:sym typeface="Consolas"/>
              </a:rPr>
              <a:t>:</a:t>
            </a:r>
            <a:r>
              <a:rPr lang="en" sz="1800">
                <a:solidFill>
                  <a:srgbClr val="A7DBF7"/>
                </a:solidFill>
                <a:highlight>
                  <a:srgbClr val="011627"/>
                </a:highlight>
                <a:latin typeface="Consolas"/>
                <a:ea typeface="Consolas"/>
                <a:cs typeface="Consolas"/>
                <a:sym typeface="Consolas"/>
              </a:rPr>
              <a:t> </a:t>
            </a:r>
            <a:r>
              <a:rPr lang="en" sz="1800">
                <a:solidFill>
                  <a:srgbClr val="D29FFC"/>
                </a:solidFill>
                <a:highlight>
                  <a:srgbClr val="011627"/>
                </a:highlight>
                <a:latin typeface="Consolas"/>
                <a:ea typeface="Consolas"/>
                <a:cs typeface="Consolas"/>
                <a:sym typeface="Consolas"/>
              </a:rPr>
              <a:t>Customer</a:t>
            </a:r>
            <a:r>
              <a:rPr lang="en" sz="1800">
                <a:solidFill>
                  <a:srgbClr val="A7DBF7"/>
                </a:solidFill>
                <a:highlight>
                  <a:srgbClr val="011627"/>
                </a:highlight>
                <a:latin typeface="Consolas"/>
                <a:ea typeface="Consolas"/>
                <a:cs typeface="Consolas"/>
                <a:sym typeface="Consolas"/>
              </a:rPr>
              <a:t>) </a:t>
            </a:r>
            <a:r>
              <a:rPr lang="en" sz="1800">
                <a:solidFill>
                  <a:srgbClr val="FFFFFF"/>
                </a:solidFill>
                <a:highlight>
                  <a:srgbClr val="011627"/>
                </a:highlight>
                <a:latin typeface="Consolas"/>
                <a:ea typeface="Consolas"/>
                <a:cs typeface="Consolas"/>
                <a:sym typeface="Consolas"/>
              </a:rPr>
              <a:t>{</a:t>
            </a:r>
            <a:endParaRPr sz="18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800">
                <a:solidFill>
                  <a:srgbClr val="A7DBF7"/>
                </a:solidFill>
                <a:highlight>
                  <a:srgbClr val="011627"/>
                </a:highlight>
                <a:latin typeface="Consolas"/>
                <a:ea typeface="Consolas"/>
                <a:cs typeface="Consolas"/>
                <a:sym typeface="Consolas"/>
              </a:rPr>
              <a:t>   </a:t>
            </a:r>
            <a:r>
              <a:rPr i="1" lang="en" sz="1800">
                <a:solidFill>
                  <a:srgbClr val="00BFF9"/>
                </a:solidFill>
                <a:highlight>
                  <a:srgbClr val="011627"/>
                </a:highlight>
                <a:latin typeface="Consolas"/>
                <a:ea typeface="Consolas"/>
                <a:cs typeface="Consolas"/>
                <a:sym typeface="Consolas"/>
              </a:rPr>
              <a:t>this</a:t>
            </a:r>
            <a:r>
              <a:rPr lang="en" sz="1800">
                <a:solidFill>
                  <a:srgbClr val="A7DBF7"/>
                </a:solidFill>
                <a:highlight>
                  <a:srgbClr val="011627"/>
                </a:highlight>
                <a:latin typeface="Consolas"/>
                <a:ea typeface="Consolas"/>
                <a:cs typeface="Consolas"/>
                <a:sym typeface="Consolas"/>
              </a:rPr>
              <a:t>.</a:t>
            </a:r>
            <a:r>
              <a:rPr i="1" lang="en" sz="1800">
                <a:solidFill>
                  <a:srgbClr val="7FDBCA"/>
                </a:solidFill>
                <a:highlight>
                  <a:srgbClr val="011627"/>
                </a:highlight>
                <a:latin typeface="Consolas"/>
                <a:ea typeface="Consolas"/>
                <a:cs typeface="Consolas"/>
                <a:sym typeface="Consolas"/>
              </a:rPr>
              <a:t>selectedCustomer</a:t>
            </a:r>
            <a:r>
              <a:rPr lang="en" sz="1800">
                <a:solidFill>
                  <a:srgbClr val="A7DBF7"/>
                </a:solidFill>
                <a:highlight>
                  <a:srgbClr val="011627"/>
                </a:highlight>
                <a:latin typeface="Consolas"/>
                <a:ea typeface="Consolas"/>
                <a:cs typeface="Consolas"/>
                <a:sym typeface="Consolas"/>
              </a:rPr>
              <a:t> </a:t>
            </a:r>
            <a:r>
              <a:rPr i="1" lang="en" sz="1800">
                <a:solidFill>
                  <a:srgbClr val="00BFF9"/>
                </a:solidFill>
                <a:highlight>
                  <a:srgbClr val="011627"/>
                </a:highlight>
                <a:latin typeface="Consolas"/>
                <a:ea typeface="Consolas"/>
                <a:cs typeface="Consolas"/>
                <a:sym typeface="Consolas"/>
              </a:rPr>
              <a:t>=</a:t>
            </a:r>
            <a:r>
              <a:rPr lang="en" sz="1800">
                <a:solidFill>
                  <a:srgbClr val="A7DBF7"/>
                </a:solidFill>
                <a:highlight>
                  <a:srgbClr val="011627"/>
                </a:highlight>
                <a:latin typeface="Consolas"/>
                <a:ea typeface="Consolas"/>
                <a:cs typeface="Consolas"/>
                <a:sym typeface="Consolas"/>
              </a:rPr>
              <a:t> </a:t>
            </a:r>
            <a:r>
              <a:rPr lang="en" sz="1800">
                <a:solidFill>
                  <a:srgbClr val="92B6F4"/>
                </a:solidFill>
                <a:highlight>
                  <a:srgbClr val="011627"/>
                </a:highlight>
                <a:latin typeface="Consolas"/>
                <a:ea typeface="Consolas"/>
                <a:cs typeface="Consolas"/>
                <a:sym typeface="Consolas"/>
              </a:rPr>
              <a:t>null</a:t>
            </a:r>
            <a:r>
              <a:rPr lang="en" sz="1800">
                <a:solidFill>
                  <a:srgbClr val="A7DBF7"/>
                </a:solidFill>
                <a:highlight>
                  <a:srgbClr val="011627"/>
                </a:highlight>
                <a:latin typeface="Consolas"/>
                <a:ea typeface="Consolas"/>
                <a:cs typeface="Consolas"/>
                <a:sym typeface="Consolas"/>
              </a:rPr>
              <a:t>;</a:t>
            </a:r>
            <a:endParaRPr sz="18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800">
                <a:solidFill>
                  <a:srgbClr val="A7DBF7"/>
                </a:solidFill>
                <a:highlight>
                  <a:srgbClr val="011627"/>
                </a:highlight>
                <a:latin typeface="Consolas"/>
                <a:ea typeface="Consolas"/>
                <a:cs typeface="Consolas"/>
                <a:sym typeface="Consolas"/>
              </a:rPr>
              <a:t>   </a:t>
            </a:r>
            <a:r>
              <a:rPr i="1" lang="en" sz="1800">
                <a:solidFill>
                  <a:srgbClr val="D6DEEB"/>
                </a:solidFill>
                <a:highlight>
                  <a:srgbClr val="011627"/>
                </a:highlight>
                <a:latin typeface="Consolas"/>
                <a:ea typeface="Consolas"/>
                <a:cs typeface="Consolas"/>
                <a:sym typeface="Consolas"/>
              </a:rPr>
              <a:t>customer</a:t>
            </a:r>
            <a:r>
              <a:rPr lang="en" sz="1800">
                <a:solidFill>
                  <a:srgbClr val="A7DBF7"/>
                </a:solidFill>
                <a:highlight>
                  <a:srgbClr val="011627"/>
                </a:highlight>
                <a:latin typeface="Consolas"/>
                <a:ea typeface="Consolas"/>
                <a:cs typeface="Consolas"/>
                <a:sym typeface="Consolas"/>
              </a:rPr>
              <a:t>.</a:t>
            </a:r>
            <a:r>
              <a:rPr i="1" lang="en" sz="1800">
                <a:solidFill>
                  <a:srgbClr val="7FDBCA"/>
                </a:solidFill>
                <a:highlight>
                  <a:srgbClr val="011627"/>
                </a:highlight>
                <a:latin typeface="Consolas"/>
                <a:ea typeface="Consolas"/>
                <a:cs typeface="Consolas"/>
                <a:sym typeface="Consolas"/>
              </a:rPr>
              <a:t>id</a:t>
            </a:r>
            <a:r>
              <a:rPr lang="en" sz="1800">
                <a:solidFill>
                  <a:srgbClr val="A7DBF7"/>
                </a:solidFill>
                <a:highlight>
                  <a:srgbClr val="011627"/>
                </a:highlight>
                <a:latin typeface="Consolas"/>
                <a:ea typeface="Consolas"/>
                <a:cs typeface="Consolas"/>
                <a:sym typeface="Consolas"/>
              </a:rPr>
              <a:t> </a:t>
            </a:r>
            <a:r>
              <a:rPr i="1" lang="en" sz="1800">
                <a:solidFill>
                  <a:srgbClr val="00BFF9"/>
                </a:solidFill>
                <a:highlight>
                  <a:srgbClr val="011627"/>
                </a:highlight>
                <a:latin typeface="Consolas"/>
                <a:ea typeface="Consolas"/>
                <a:cs typeface="Consolas"/>
                <a:sym typeface="Consolas"/>
              </a:rPr>
              <a:t>==</a:t>
            </a:r>
            <a:r>
              <a:rPr lang="en" sz="1800">
                <a:solidFill>
                  <a:srgbClr val="A7DBF7"/>
                </a:solidFill>
                <a:highlight>
                  <a:srgbClr val="011627"/>
                </a:highlight>
                <a:latin typeface="Consolas"/>
                <a:ea typeface="Consolas"/>
                <a:cs typeface="Consolas"/>
                <a:sym typeface="Consolas"/>
              </a:rPr>
              <a:t> </a:t>
            </a:r>
            <a:r>
              <a:rPr lang="en" sz="1800">
                <a:solidFill>
                  <a:srgbClr val="92B6F4"/>
                </a:solidFill>
                <a:highlight>
                  <a:srgbClr val="011627"/>
                </a:highlight>
                <a:latin typeface="Consolas"/>
                <a:ea typeface="Consolas"/>
                <a:cs typeface="Consolas"/>
                <a:sym typeface="Consolas"/>
              </a:rPr>
              <a:t>null</a:t>
            </a:r>
            <a:endParaRPr sz="1800">
              <a:solidFill>
                <a:srgbClr val="92B6F4"/>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800">
                <a:solidFill>
                  <a:srgbClr val="A7DBF7"/>
                </a:solidFill>
                <a:highlight>
                  <a:srgbClr val="011627"/>
                </a:highlight>
                <a:latin typeface="Consolas"/>
                <a:ea typeface="Consolas"/>
                <a:cs typeface="Consolas"/>
                <a:sym typeface="Consolas"/>
              </a:rPr>
              <a:t>     </a:t>
            </a:r>
            <a:r>
              <a:rPr i="1" lang="en" sz="1800">
                <a:solidFill>
                  <a:srgbClr val="00BFF9"/>
                </a:solidFill>
                <a:highlight>
                  <a:srgbClr val="011627"/>
                </a:highlight>
                <a:latin typeface="Consolas"/>
                <a:ea typeface="Consolas"/>
                <a:cs typeface="Consolas"/>
                <a:sym typeface="Consolas"/>
              </a:rPr>
              <a:t>?</a:t>
            </a:r>
            <a:r>
              <a:rPr lang="en" sz="1800">
                <a:solidFill>
                  <a:srgbClr val="A7DBF7"/>
                </a:solidFill>
                <a:highlight>
                  <a:srgbClr val="011627"/>
                </a:highlight>
                <a:latin typeface="Consolas"/>
                <a:ea typeface="Consolas"/>
                <a:cs typeface="Consolas"/>
                <a:sym typeface="Consolas"/>
              </a:rPr>
              <a:t> </a:t>
            </a:r>
            <a:r>
              <a:rPr i="1" lang="en" sz="1800">
                <a:solidFill>
                  <a:srgbClr val="00BFF9"/>
                </a:solidFill>
                <a:highlight>
                  <a:srgbClr val="011627"/>
                </a:highlight>
                <a:latin typeface="Consolas"/>
                <a:ea typeface="Consolas"/>
                <a:cs typeface="Consolas"/>
                <a:sym typeface="Consolas"/>
              </a:rPr>
              <a:t>this</a:t>
            </a:r>
            <a:r>
              <a:rPr lang="en" sz="1800">
                <a:solidFill>
                  <a:srgbClr val="A7DBF7"/>
                </a:solidFill>
                <a:highlight>
                  <a:srgbClr val="011627"/>
                </a:highlight>
                <a:latin typeface="Consolas"/>
                <a:ea typeface="Consolas"/>
                <a:cs typeface="Consolas"/>
                <a:sym typeface="Consolas"/>
              </a:rPr>
              <a:t>.</a:t>
            </a:r>
            <a:r>
              <a:rPr i="1" lang="en" sz="1800">
                <a:solidFill>
                  <a:srgbClr val="F7ECB5"/>
                </a:solidFill>
                <a:highlight>
                  <a:srgbClr val="011627"/>
                </a:highlight>
                <a:latin typeface="Consolas"/>
                <a:ea typeface="Consolas"/>
                <a:cs typeface="Consolas"/>
                <a:sym typeface="Consolas"/>
              </a:rPr>
              <a:t>dataService</a:t>
            </a:r>
            <a:r>
              <a:rPr lang="en" sz="1800">
                <a:solidFill>
                  <a:srgbClr val="A7DBF7"/>
                </a:solidFill>
                <a:highlight>
                  <a:srgbClr val="011627"/>
                </a:highlight>
                <a:latin typeface="Consolas"/>
                <a:ea typeface="Consolas"/>
                <a:cs typeface="Consolas"/>
                <a:sym typeface="Consolas"/>
              </a:rPr>
              <a:t>.</a:t>
            </a:r>
            <a:r>
              <a:rPr i="1" lang="en" sz="1800">
                <a:solidFill>
                  <a:srgbClr val="87AFF4"/>
                </a:solidFill>
                <a:highlight>
                  <a:srgbClr val="011627"/>
                </a:highlight>
                <a:latin typeface="Consolas"/>
                <a:ea typeface="Consolas"/>
                <a:cs typeface="Consolas"/>
                <a:sym typeface="Consolas"/>
              </a:rPr>
              <a:t>addCustomer</a:t>
            </a:r>
            <a:r>
              <a:rPr lang="en" sz="1800">
                <a:solidFill>
                  <a:srgbClr val="A7DBF7"/>
                </a:solidFill>
                <a:highlight>
                  <a:srgbClr val="011627"/>
                </a:highlight>
                <a:latin typeface="Consolas"/>
                <a:ea typeface="Consolas"/>
                <a:cs typeface="Consolas"/>
                <a:sym typeface="Consolas"/>
              </a:rPr>
              <a:t>(</a:t>
            </a:r>
            <a:r>
              <a:rPr i="1" lang="en" sz="1800">
                <a:solidFill>
                  <a:srgbClr val="D6DEEB"/>
                </a:solidFill>
                <a:highlight>
                  <a:srgbClr val="011627"/>
                </a:highlight>
                <a:latin typeface="Consolas"/>
                <a:ea typeface="Consolas"/>
                <a:cs typeface="Consolas"/>
                <a:sym typeface="Consolas"/>
              </a:rPr>
              <a:t>viewModel</a:t>
            </a:r>
            <a:r>
              <a:rPr lang="en" sz="1800">
                <a:solidFill>
                  <a:srgbClr val="A7DBF7"/>
                </a:solidFill>
                <a:highlight>
                  <a:srgbClr val="011627"/>
                </a:highlight>
                <a:latin typeface="Consolas"/>
                <a:ea typeface="Consolas"/>
                <a:cs typeface="Consolas"/>
                <a:sym typeface="Consolas"/>
              </a:rPr>
              <a:t>)</a:t>
            </a:r>
            <a:endParaRPr sz="18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800">
                <a:solidFill>
                  <a:srgbClr val="A7DBF7"/>
                </a:solidFill>
                <a:highlight>
                  <a:srgbClr val="011627"/>
                </a:highlight>
                <a:latin typeface="Consolas"/>
                <a:ea typeface="Consolas"/>
                <a:cs typeface="Consolas"/>
                <a:sym typeface="Consolas"/>
              </a:rPr>
              <a:t>     </a:t>
            </a:r>
            <a:r>
              <a:rPr i="1" lang="en" sz="1800">
                <a:solidFill>
                  <a:srgbClr val="00BFF9"/>
                </a:solidFill>
                <a:highlight>
                  <a:srgbClr val="011627"/>
                </a:highlight>
                <a:latin typeface="Consolas"/>
                <a:ea typeface="Consolas"/>
                <a:cs typeface="Consolas"/>
                <a:sym typeface="Consolas"/>
              </a:rPr>
              <a:t>:</a:t>
            </a:r>
            <a:r>
              <a:rPr lang="en" sz="1800">
                <a:solidFill>
                  <a:srgbClr val="A7DBF7"/>
                </a:solidFill>
                <a:highlight>
                  <a:srgbClr val="011627"/>
                </a:highlight>
                <a:latin typeface="Consolas"/>
                <a:ea typeface="Consolas"/>
                <a:cs typeface="Consolas"/>
                <a:sym typeface="Consolas"/>
              </a:rPr>
              <a:t> </a:t>
            </a:r>
            <a:r>
              <a:rPr i="1" lang="en" sz="1800">
                <a:solidFill>
                  <a:srgbClr val="00BFF9"/>
                </a:solidFill>
                <a:highlight>
                  <a:srgbClr val="011627"/>
                </a:highlight>
                <a:latin typeface="Consolas"/>
                <a:ea typeface="Consolas"/>
                <a:cs typeface="Consolas"/>
                <a:sym typeface="Consolas"/>
              </a:rPr>
              <a:t>this</a:t>
            </a:r>
            <a:r>
              <a:rPr lang="en" sz="1800">
                <a:solidFill>
                  <a:srgbClr val="A7DBF7"/>
                </a:solidFill>
                <a:highlight>
                  <a:srgbClr val="011627"/>
                </a:highlight>
                <a:latin typeface="Consolas"/>
                <a:ea typeface="Consolas"/>
                <a:cs typeface="Consolas"/>
                <a:sym typeface="Consolas"/>
              </a:rPr>
              <a:t>.</a:t>
            </a:r>
            <a:r>
              <a:rPr i="1" lang="en" sz="1800">
                <a:solidFill>
                  <a:srgbClr val="F7ECB5"/>
                </a:solidFill>
                <a:highlight>
                  <a:srgbClr val="011627"/>
                </a:highlight>
                <a:latin typeface="Consolas"/>
                <a:ea typeface="Consolas"/>
                <a:cs typeface="Consolas"/>
                <a:sym typeface="Consolas"/>
              </a:rPr>
              <a:t>dataService</a:t>
            </a:r>
            <a:r>
              <a:rPr lang="en" sz="1800">
                <a:solidFill>
                  <a:srgbClr val="A7DBF7"/>
                </a:solidFill>
                <a:highlight>
                  <a:srgbClr val="011627"/>
                </a:highlight>
                <a:latin typeface="Consolas"/>
                <a:ea typeface="Consolas"/>
                <a:cs typeface="Consolas"/>
                <a:sym typeface="Consolas"/>
              </a:rPr>
              <a:t>.</a:t>
            </a:r>
            <a:r>
              <a:rPr i="1" lang="en" sz="1800">
                <a:solidFill>
                  <a:srgbClr val="87AFF4"/>
                </a:solidFill>
                <a:highlight>
                  <a:srgbClr val="011627"/>
                </a:highlight>
                <a:latin typeface="Consolas"/>
                <a:ea typeface="Consolas"/>
                <a:cs typeface="Consolas"/>
                <a:sym typeface="Consolas"/>
              </a:rPr>
              <a:t>updateCustomer</a:t>
            </a:r>
            <a:r>
              <a:rPr lang="en" sz="1800">
                <a:solidFill>
                  <a:srgbClr val="A7DBF7"/>
                </a:solidFill>
                <a:highlight>
                  <a:srgbClr val="011627"/>
                </a:highlight>
                <a:latin typeface="Consolas"/>
                <a:ea typeface="Consolas"/>
                <a:cs typeface="Consolas"/>
                <a:sym typeface="Consolas"/>
              </a:rPr>
              <a:t>(</a:t>
            </a:r>
            <a:r>
              <a:rPr i="1" lang="en" sz="1800">
                <a:solidFill>
                  <a:srgbClr val="D6DEEB"/>
                </a:solidFill>
                <a:highlight>
                  <a:srgbClr val="011627"/>
                </a:highlight>
                <a:latin typeface="Consolas"/>
                <a:ea typeface="Consolas"/>
                <a:cs typeface="Consolas"/>
                <a:sym typeface="Consolas"/>
              </a:rPr>
              <a:t>viewModel</a:t>
            </a:r>
            <a:r>
              <a:rPr lang="en" sz="1800">
                <a:solidFill>
                  <a:srgbClr val="A7DBF7"/>
                </a:solidFill>
                <a:highlight>
                  <a:srgbClr val="011627"/>
                </a:highlight>
                <a:latin typeface="Consolas"/>
                <a:ea typeface="Consolas"/>
                <a:cs typeface="Consolas"/>
                <a:sym typeface="Consolas"/>
              </a:rPr>
              <a:t>);</a:t>
            </a:r>
            <a:endParaRPr sz="18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800">
                <a:solidFill>
                  <a:srgbClr val="A7DBF7"/>
                </a:solidFill>
                <a:highlight>
                  <a:srgbClr val="011627"/>
                </a:highlight>
                <a:latin typeface="Consolas"/>
                <a:ea typeface="Consolas"/>
                <a:cs typeface="Consolas"/>
                <a:sym typeface="Consolas"/>
              </a:rPr>
              <a:t> </a:t>
            </a:r>
            <a:r>
              <a:rPr lang="en" sz="1800">
                <a:solidFill>
                  <a:srgbClr val="FFFFFF"/>
                </a:solidFill>
                <a:highlight>
                  <a:srgbClr val="011627"/>
                </a:highlight>
                <a:latin typeface="Consolas"/>
                <a:ea typeface="Consolas"/>
                <a:cs typeface="Consolas"/>
                <a:sym typeface="Consolas"/>
              </a:rPr>
              <a:t>}</a:t>
            </a:r>
            <a:endParaRPr sz="1800">
              <a:solidFill>
                <a:srgbClr val="FFFFFF"/>
              </a:solidFill>
              <a:highlight>
                <a:srgbClr val="011627"/>
              </a:highlight>
              <a:latin typeface="Consolas"/>
              <a:ea typeface="Consolas"/>
              <a:cs typeface="Consolas"/>
              <a:sym typeface="Consolas"/>
            </a:endParaRPr>
          </a:p>
          <a:p>
            <a:pPr indent="0" lvl="0" marL="0" rtl="0" algn="l">
              <a:lnSpc>
                <a:spcPct val="150000"/>
              </a:lnSpc>
              <a:spcBef>
                <a:spcPts val="0"/>
              </a:spcBef>
              <a:spcAft>
                <a:spcPts val="0"/>
              </a:spcAft>
              <a:buNone/>
            </a:pPr>
            <a:r>
              <a:t/>
            </a:r>
            <a:endParaRPr sz="1800">
              <a:solidFill>
                <a:srgbClr val="37474F"/>
              </a:solidFill>
              <a:latin typeface="Consolas"/>
              <a:ea typeface="Consolas"/>
              <a:cs typeface="Consolas"/>
              <a:sym typeface="Consola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151"/>
          <p:cNvSpPr txBox="1"/>
          <p:nvPr/>
        </p:nvSpPr>
        <p:spPr>
          <a:xfrm>
            <a:off x="825150" y="1041600"/>
            <a:ext cx="76461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AB2D3A"/>
                </a:solidFill>
              </a:rPr>
              <a:t>Question:</a:t>
            </a:r>
            <a:endParaRPr sz="3600"/>
          </a:p>
        </p:txBody>
      </p:sp>
      <p:sp>
        <p:nvSpPr>
          <p:cNvPr id="1054" name="Google Shape;1054;p151"/>
          <p:cNvSpPr/>
          <p:nvPr/>
        </p:nvSpPr>
        <p:spPr>
          <a:xfrm>
            <a:off x="622975" y="965400"/>
            <a:ext cx="58500" cy="2731500"/>
          </a:xfrm>
          <a:prstGeom prst="rect">
            <a:avLst/>
          </a:prstGeom>
          <a:solidFill>
            <a:srgbClr val="AB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51"/>
          <p:cNvSpPr txBox="1"/>
          <p:nvPr/>
        </p:nvSpPr>
        <p:spPr>
          <a:xfrm>
            <a:off x="825150" y="1575000"/>
            <a:ext cx="7646100" cy="24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chemeClr val="dk1"/>
                </a:solidFill>
              </a:rPr>
              <a:t>How would a ViewModel clone help with canceling?</a:t>
            </a:r>
            <a:endParaRPr sz="36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Google Shape;1060;p152"/>
          <p:cNvSpPr txBox="1"/>
          <p:nvPr/>
        </p:nvSpPr>
        <p:spPr>
          <a:xfrm>
            <a:off x="825150" y="1041600"/>
            <a:ext cx="79110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B050"/>
                </a:solidFill>
              </a:rPr>
              <a:t>Answer:</a:t>
            </a:r>
            <a:endParaRPr sz="3600"/>
          </a:p>
        </p:txBody>
      </p:sp>
      <p:sp>
        <p:nvSpPr>
          <p:cNvPr id="1061" name="Google Shape;1061;p152"/>
          <p:cNvSpPr/>
          <p:nvPr/>
        </p:nvSpPr>
        <p:spPr>
          <a:xfrm>
            <a:off x="622975" y="965400"/>
            <a:ext cx="58500" cy="2872800"/>
          </a:xfrm>
          <a:prstGeom prst="rect">
            <a:avLst/>
          </a:prstGeom>
          <a:solidFill>
            <a:srgbClr val="00B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52"/>
          <p:cNvSpPr txBox="1"/>
          <p:nvPr/>
        </p:nvSpPr>
        <p:spPr>
          <a:xfrm>
            <a:off x="825150" y="1575000"/>
            <a:ext cx="7911000" cy="24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t>When a user cancels editing a ViewModel clone, there is no impact on the List component.</a:t>
            </a:r>
            <a:endParaRPr sz="3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5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Clone ViewModel Benefits</a:t>
            </a:r>
            <a:endParaRPr/>
          </a:p>
        </p:txBody>
      </p:sp>
      <p:sp>
        <p:nvSpPr>
          <p:cNvPr id="1068" name="Google Shape;1068;p15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Customer is unchanged in other views until the save</a:t>
            </a:r>
            <a:endParaRPr/>
          </a:p>
          <a:p>
            <a:pPr indent="0" lvl="0" marL="0" rtl="0" algn="l">
              <a:spcBef>
                <a:spcPts val="600"/>
              </a:spcBef>
              <a:spcAft>
                <a:spcPts val="0"/>
              </a:spcAft>
              <a:buNone/>
            </a:pPr>
            <a:r>
              <a:rPr lang="en"/>
              <a:t>Customer is added to list only </a:t>
            </a:r>
            <a:r>
              <a:rPr i="1" lang="en"/>
              <a:t>after</a:t>
            </a:r>
            <a:r>
              <a:rPr lang="en"/>
              <a:t> the save</a:t>
            </a:r>
            <a:endParaRPr/>
          </a:p>
          <a:p>
            <a:pPr indent="0" lvl="0" marL="0" rtl="0" algn="l">
              <a:spcBef>
                <a:spcPts val="600"/>
              </a:spcBef>
              <a:spcAft>
                <a:spcPts val="0"/>
              </a:spcAft>
              <a:buNone/>
            </a:pPr>
            <a:r>
              <a:rPr lang="en"/>
              <a:t>Easy to cancel</a:t>
            </a:r>
            <a:endParaRPr/>
          </a:p>
          <a:p>
            <a:pPr indent="0" lvl="0" marL="0" rtl="0" algn="l">
              <a:spcBef>
                <a:spcPts val="600"/>
              </a:spcBef>
              <a:spcAft>
                <a:spcPts val="0"/>
              </a:spcAft>
              <a:buNone/>
            </a:pPr>
            <a:r>
              <a:rPr lang="en"/>
              <a:t>Easier validation </a:t>
            </a:r>
            <a:r>
              <a:rPr lang="en" sz="1800">
                <a:solidFill>
                  <a:schemeClr val="dk2"/>
                </a:solidFill>
              </a:rPr>
              <a:t>(ex:  Save button disabled without name)</a:t>
            </a:r>
            <a:endParaRPr sz="1800">
              <a:solidFill>
                <a:schemeClr val="dk2"/>
              </a:solidFill>
            </a:endParaRPr>
          </a:p>
          <a:p>
            <a:pPr indent="0" lvl="0" marL="0" rtl="0" algn="l">
              <a:spcBef>
                <a:spcPts val="6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496" name="Shape 496"/>
        <p:cNvGrpSpPr/>
        <p:nvPr/>
      </p:nvGrpSpPr>
      <p:grpSpPr>
        <a:xfrm>
          <a:off x="0" y="0"/>
          <a:ext cx="0" cy="0"/>
          <a:chOff x="0" y="0"/>
          <a:chExt cx="0" cy="0"/>
        </a:xfrm>
      </p:grpSpPr>
      <p:sp>
        <p:nvSpPr>
          <p:cNvPr id="497" name="Google Shape;497;p100"/>
          <p:cNvSpPr/>
          <p:nvPr/>
        </p:nvSpPr>
        <p:spPr>
          <a:xfrm>
            <a:off x="0" y="-7100"/>
            <a:ext cx="559500" cy="5143500"/>
          </a:xfrm>
          <a:prstGeom prst="rect">
            <a:avLst/>
          </a:prstGeom>
          <a:solidFill>
            <a:srgbClr val="A62E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00"/>
          <p:cNvSpPr txBox="1"/>
          <p:nvPr/>
        </p:nvSpPr>
        <p:spPr>
          <a:xfrm>
            <a:off x="758125" y="1058250"/>
            <a:ext cx="7342800" cy="311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Install tooling</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Get the samples and lab code</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Make sure it all works</a:t>
            </a:r>
            <a:endParaRPr sz="1800">
              <a:solidFill>
                <a:schemeClr val="lt1"/>
              </a:solidFill>
              <a:latin typeface="PT Sans"/>
              <a:ea typeface="PT Sans"/>
              <a:cs typeface="PT Sans"/>
              <a:sym typeface="PT Sans"/>
            </a:endParaRPr>
          </a:p>
          <a:p>
            <a:pPr indent="0" lvl="0" marL="0" rtl="0" algn="l">
              <a:lnSpc>
                <a:spcPct val="150000"/>
              </a:lnSpc>
              <a:spcBef>
                <a:spcPts val="0"/>
              </a:spcBef>
              <a:spcAft>
                <a:spcPts val="0"/>
              </a:spcAft>
              <a:buNone/>
            </a:pPr>
            <a:r>
              <a:t/>
            </a:r>
            <a:endParaRPr sz="1800">
              <a:solidFill>
                <a:schemeClr val="lt1"/>
              </a:solidFill>
              <a:latin typeface="PT Sans"/>
              <a:ea typeface="PT Sans"/>
              <a:cs typeface="PT Sans"/>
              <a:sym typeface="PT Sans"/>
            </a:endParaRPr>
          </a:p>
          <a:p>
            <a:pPr indent="0" lvl="0" marL="0" rtl="0" algn="l">
              <a:lnSpc>
                <a:spcPct val="150000"/>
              </a:lnSpc>
              <a:spcBef>
                <a:spcPts val="0"/>
              </a:spcBef>
              <a:spcAft>
                <a:spcPts val="0"/>
              </a:spcAft>
              <a:buClr>
                <a:schemeClr val="dk1"/>
              </a:buClr>
              <a:buSzPts val="1100"/>
              <a:buFont typeface="Arial"/>
              <a:buNone/>
            </a:pPr>
            <a:r>
              <a:rPr lang="en" sz="1600" u="sng">
                <a:solidFill>
                  <a:srgbClr val="FFFFFF"/>
                </a:solidFill>
                <a:latin typeface="Roboto Mono"/>
                <a:ea typeface="Roboto Mono"/>
                <a:cs typeface="Roboto Mono"/>
                <a:sym typeface="Roboto Mono"/>
                <a:hlinkClick r:id="rId3"/>
              </a:rPr>
              <a:t>https://codewithdan.me/angular-arc-labs</a:t>
            </a:r>
            <a:endParaRPr sz="1800">
              <a:solidFill>
                <a:schemeClr val="lt1"/>
              </a:solidFill>
              <a:latin typeface="PT Sans"/>
              <a:ea typeface="PT Sans"/>
              <a:cs typeface="PT Sans"/>
              <a:sym typeface="PT Sans"/>
            </a:endParaRPr>
          </a:p>
          <a:p>
            <a:pPr indent="0" lvl="0" marL="0" rtl="0" algn="l">
              <a:lnSpc>
                <a:spcPct val="150000"/>
              </a:lnSpc>
              <a:spcBef>
                <a:spcPts val="0"/>
              </a:spcBef>
              <a:spcAft>
                <a:spcPts val="0"/>
              </a:spcAft>
              <a:buClr>
                <a:schemeClr val="dk1"/>
              </a:buClr>
              <a:buSzPts val="1100"/>
              <a:buFont typeface="Arial"/>
              <a:buNone/>
            </a:pPr>
            <a:r>
              <a:t/>
            </a:r>
            <a:endParaRPr sz="1800">
              <a:solidFill>
                <a:srgbClr val="FFFFF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t/>
            </a:r>
            <a:endParaRPr sz="1800">
              <a:solidFill>
                <a:schemeClr val="lt1"/>
              </a:solidFill>
              <a:latin typeface="Roboto Mono"/>
              <a:ea typeface="Roboto Mono"/>
              <a:cs typeface="Roboto Mono"/>
              <a:sym typeface="Roboto Mono"/>
            </a:endParaRPr>
          </a:p>
        </p:txBody>
      </p:sp>
      <p:pic>
        <p:nvPicPr>
          <p:cNvPr id="499" name="Google Shape;499;p100"/>
          <p:cNvPicPr preferRelativeResize="0"/>
          <p:nvPr/>
        </p:nvPicPr>
        <p:blipFill>
          <a:blip r:embed="rId4">
            <a:alphaModFix/>
          </a:blip>
          <a:stretch>
            <a:fillRect/>
          </a:stretch>
        </p:blipFill>
        <p:spPr>
          <a:xfrm>
            <a:off x="53338" y="82050"/>
            <a:ext cx="474725" cy="516000"/>
          </a:xfrm>
          <a:prstGeom prst="rect">
            <a:avLst/>
          </a:prstGeom>
          <a:noFill/>
          <a:ln>
            <a:noFill/>
          </a:ln>
        </p:spPr>
      </p:pic>
      <p:sp>
        <p:nvSpPr>
          <p:cNvPr id="500" name="Google Shape;500;p100"/>
          <p:cNvSpPr txBox="1"/>
          <p:nvPr/>
        </p:nvSpPr>
        <p:spPr>
          <a:xfrm>
            <a:off x="4404000" y="0"/>
            <a:ext cx="4746300" cy="267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Slides </a:t>
            </a:r>
            <a:r>
              <a:rPr lang="en" sz="1200" u="sng">
                <a:solidFill>
                  <a:schemeClr val="hlink"/>
                </a:solidFill>
                <a:hlinkClick r:id="rId5"/>
              </a:rPr>
              <a:t>https://jpapa.me/afa-1</a:t>
            </a:r>
            <a:r>
              <a:rPr lang="en" sz="1200">
                <a:solidFill>
                  <a:schemeClr val="dk1"/>
                </a:solidFill>
              </a:rPr>
              <a:t> </a:t>
            </a:r>
            <a:endParaRPr sz="1200">
              <a:solidFill>
                <a:schemeClr val="dk1"/>
              </a:solidFill>
            </a:endParaRPr>
          </a:p>
        </p:txBody>
      </p:sp>
      <p:sp>
        <p:nvSpPr>
          <p:cNvPr id="501" name="Google Shape;501;p100"/>
          <p:cNvSpPr txBox="1"/>
          <p:nvPr/>
        </p:nvSpPr>
        <p:spPr>
          <a:xfrm>
            <a:off x="777075" y="291550"/>
            <a:ext cx="6487800" cy="55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PT Sans"/>
                <a:ea typeface="PT Sans"/>
                <a:cs typeface="PT Sans"/>
                <a:sym typeface="PT Sans"/>
              </a:rPr>
              <a:t>Lab - Tooling and Setup</a:t>
            </a:r>
            <a:endParaRPr sz="3600">
              <a:solidFill>
                <a:schemeClr val="lt1"/>
              </a:solidFill>
              <a:latin typeface="PT Sans"/>
              <a:ea typeface="PT Sans"/>
              <a:cs typeface="PT Sans"/>
              <a:sym typeface="PT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sp>
        <p:nvSpPr>
          <p:cNvPr id="1073" name="Google Shape;1073;p154"/>
          <p:cNvSpPr/>
          <p:nvPr/>
        </p:nvSpPr>
        <p:spPr>
          <a:xfrm>
            <a:off x="0" y="1011450"/>
            <a:ext cx="9176100" cy="3120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i="1" lang="en" sz="2400">
                <a:solidFill>
                  <a:schemeClr val="lt1"/>
                </a:solidFill>
              </a:rPr>
              <a:t>You’re still tightly coupled to the model as you’re limited to its properties</a:t>
            </a:r>
            <a:endParaRPr i="1" sz="2400">
              <a:solidFill>
                <a:schemeClr val="lt1"/>
              </a:solidFill>
            </a:endParaRPr>
          </a:p>
          <a:p>
            <a:pPr indent="0" lvl="0" marL="0" rtl="0" algn="l">
              <a:spcBef>
                <a:spcPts val="600"/>
              </a:spcBef>
              <a:spcAft>
                <a:spcPts val="0"/>
              </a:spcAft>
              <a:buClr>
                <a:schemeClr val="dk1"/>
              </a:buClr>
              <a:buSzPts val="1100"/>
              <a:buFont typeface="Arial"/>
              <a:buNone/>
            </a:pPr>
            <a:r>
              <a:t/>
            </a:r>
            <a:endParaRPr i="1" sz="2400">
              <a:solidFill>
                <a:schemeClr val="lt1"/>
              </a:solidFill>
            </a:endParaRPr>
          </a:p>
          <a:p>
            <a:pPr indent="0" lvl="0" marL="0" rtl="0" algn="l">
              <a:spcBef>
                <a:spcPts val="600"/>
              </a:spcBef>
              <a:spcAft>
                <a:spcPts val="0"/>
              </a:spcAft>
              <a:buNone/>
            </a:pPr>
            <a:r>
              <a:rPr i="1" lang="en" sz="2400">
                <a:solidFill>
                  <a:schemeClr val="lt1"/>
                </a:solidFill>
              </a:rPr>
              <a:t>Presentation properties would be nice so you can get rid of pipes</a:t>
            </a:r>
            <a:r>
              <a:rPr i="1" lang="en" sz="2400">
                <a:solidFill>
                  <a:schemeClr val="lt1"/>
                </a:solidFill>
              </a:rPr>
              <a:t> and transformations</a:t>
            </a:r>
            <a:endParaRPr i="1" sz="3000">
              <a:solidFill>
                <a:schemeClr val="lt1"/>
              </a:solidFill>
            </a:endParaRPr>
          </a:p>
        </p:txBody>
      </p:sp>
      <p:sp>
        <p:nvSpPr>
          <p:cNvPr id="1074" name="Google Shape;1074;p154"/>
          <p:cNvSpPr txBox="1"/>
          <p:nvPr/>
        </p:nvSpPr>
        <p:spPr>
          <a:xfrm>
            <a:off x="138075" y="110500"/>
            <a:ext cx="79110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rPr>
              <a:t>The challenges ...</a:t>
            </a:r>
            <a:endParaRPr sz="3600">
              <a:solidFill>
                <a:srgbClr val="434343"/>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155"/>
          <p:cNvSpPr txBox="1"/>
          <p:nvPr>
            <p:ph idx="1" type="body"/>
          </p:nvPr>
        </p:nvSpPr>
        <p:spPr>
          <a:xfrm>
            <a:off x="792325" y="2310850"/>
            <a:ext cx="7113600" cy="129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PT Sans"/>
              <a:buNone/>
            </a:pPr>
            <a:r>
              <a:rPr lang="en" sz="2400">
                <a:solidFill>
                  <a:srgbClr val="666666"/>
                </a:solidFill>
              </a:rPr>
              <a:t>Move the model to a ViewModel, in it’s own class. Hide properties, add new properties, change the shape of the model.</a:t>
            </a:r>
            <a:endParaRPr>
              <a:solidFill>
                <a:srgbClr val="666666"/>
              </a:solidFill>
            </a:endParaRPr>
          </a:p>
        </p:txBody>
      </p:sp>
      <p:sp>
        <p:nvSpPr>
          <p:cNvPr id="1081" name="Google Shape;1081;p155"/>
          <p:cNvSpPr txBox="1"/>
          <p:nvPr>
            <p:ph type="title"/>
          </p:nvPr>
        </p:nvSpPr>
        <p:spPr>
          <a:xfrm>
            <a:off x="792333" y="1553903"/>
            <a:ext cx="7552800" cy="624900"/>
          </a:xfrm>
          <a:prstGeom prst="rect">
            <a:avLst/>
          </a:prstGeom>
          <a:noFill/>
          <a:ln>
            <a:noFill/>
          </a:ln>
        </p:spPr>
        <p:txBody>
          <a:bodyPr anchorCtr="0" anchor="b" bIns="32975" lIns="0" spcFirstLastPara="1" rIns="65925" wrap="square" tIns="32975">
            <a:noAutofit/>
          </a:bodyPr>
          <a:lstStyle/>
          <a:p>
            <a:pPr indent="0" lvl="0" marL="0" rtl="0" algn="l">
              <a:spcBef>
                <a:spcPts val="0"/>
              </a:spcBef>
              <a:spcAft>
                <a:spcPts val="0"/>
              </a:spcAft>
              <a:buNone/>
            </a:pPr>
            <a:r>
              <a:rPr lang="en">
                <a:solidFill>
                  <a:srgbClr val="0070D0"/>
                </a:solidFill>
              </a:rPr>
              <a:t>ViewModel Class</a:t>
            </a:r>
            <a:endParaRPr>
              <a:solidFill>
                <a:srgbClr val="434343"/>
              </a:solidFill>
            </a:endParaRPr>
          </a:p>
        </p:txBody>
      </p:sp>
      <p:sp>
        <p:nvSpPr>
          <p:cNvPr id="1082" name="Google Shape;1082;p155"/>
          <p:cNvSpPr/>
          <p:nvPr/>
        </p:nvSpPr>
        <p:spPr>
          <a:xfrm>
            <a:off x="140125" y="115725"/>
            <a:ext cx="735600" cy="735600"/>
          </a:xfrm>
          <a:prstGeom prst="ellipse">
            <a:avLst/>
          </a:prstGeom>
          <a:solidFill>
            <a:schemeClr val="dk2"/>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4100">
                <a:solidFill>
                  <a:schemeClr val="lt1"/>
                </a:solidFill>
              </a:rPr>
              <a:t>3</a:t>
            </a:r>
            <a:endParaRPr sz="11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6" name="Shape 1086"/>
        <p:cNvGrpSpPr/>
        <p:nvPr/>
      </p:nvGrpSpPr>
      <p:grpSpPr>
        <a:xfrm>
          <a:off x="0" y="0"/>
          <a:ext cx="0" cy="0"/>
          <a:chOff x="0" y="0"/>
          <a:chExt cx="0" cy="0"/>
        </a:xfrm>
      </p:grpSpPr>
      <p:sp>
        <p:nvSpPr>
          <p:cNvPr id="1087" name="Google Shape;1087;p15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Demo 3: View Model Class</a:t>
            </a:r>
            <a:endParaRPr sz="3000"/>
          </a:p>
        </p:txBody>
      </p:sp>
      <p:sp>
        <p:nvSpPr>
          <p:cNvPr id="1088" name="Google Shape;1088;p156"/>
          <p:cNvSpPr/>
          <p:nvPr/>
        </p:nvSpPr>
        <p:spPr>
          <a:xfrm>
            <a:off x="4136400" y="1218600"/>
            <a:ext cx="4327800" cy="3130200"/>
          </a:xfrm>
          <a:prstGeom prst="rect">
            <a:avLst/>
          </a:prstGeom>
          <a:solidFill>
            <a:srgbClr val="EFEFEF"/>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Shell</a:t>
            </a:r>
            <a:endParaRPr b="1"/>
          </a:p>
        </p:txBody>
      </p:sp>
      <p:sp>
        <p:nvSpPr>
          <p:cNvPr id="1089" name="Google Shape;1089;p156"/>
          <p:cNvSpPr/>
          <p:nvPr/>
        </p:nvSpPr>
        <p:spPr>
          <a:xfrm>
            <a:off x="4358025" y="2313825"/>
            <a:ext cx="3966900" cy="1882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155CC"/>
                </a:solidFill>
              </a:rPr>
              <a:t>Container</a:t>
            </a:r>
            <a:endParaRPr b="1">
              <a:solidFill>
                <a:srgbClr val="1155CC"/>
              </a:solidFill>
            </a:endParaRPr>
          </a:p>
        </p:txBody>
      </p:sp>
      <p:sp>
        <p:nvSpPr>
          <p:cNvPr id="1090" name="Google Shape;1090;p156"/>
          <p:cNvSpPr/>
          <p:nvPr/>
        </p:nvSpPr>
        <p:spPr>
          <a:xfrm>
            <a:off x="4424316" y="2681631"/>
            <a:ext cx="1236300" cy="14583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1155CC"/>
                </a:solidFill>
              </a:rPr>
              <a:t>Customer List</a:t>
            </a:r>
            <a:endParaRPr b="1" sz="1200">
              <a:solidFill>
                <a:srgbClr val="1155CC"/>
              </a:solidFill>
            </a:endParaRPr>
          </a:p>
        </p:txBody>
      </p:sp>
      <p:sp>
        <p:nvSpPr>
          <p:cNvPr id="1091" name="Google Shape;1091;p156"/>
          <p:cNvSpPr/>
          <p:nvPr/>
        </p:nvSpPr>
        <p:spPr>
          <a:xfrm>
            <a:off x="5733375" y="2681631"/>
            <a:ext cx="2492100" cy="14583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1155CC"/>
                </a:solidFill>
              </a:rPr>
              <a:t>Customer Details</a:t>
            </a:r>
            <a:endParaRPr b="1" sz="1200">
              <a:solidFill>
                <a:srgbClr val="1155CC"/>
              </a:solidFill>
            </a:endParaRPr>
          </a:p>
        </p:txBody>
      </p:sp>
      <p:sp>
        <p:nvSpPr>
          <p:cNvPr id="1092" name="Google Shape;1092;p156"/>
          <p:cNvSpPr/>
          <p:nvPr/>
        </p:nvSpPr>
        <p:spPr>
          <a:xfrm>
            <a:off x="4360575" y="1549725"/>
            <a:ext cx="3966900" cy="710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1155CC"/>
              </a:solidFill>
            </a:endParaRPr>
          </a:p>
        </p:txBody>
      </p:sp>
      <p:pic>
        <p:nvPicPr>
          <p:cNvPr id="1093" name="Google Shape;1093;p156"/>
          <p:cNvPicPr preferRelativeResize="0"/>
          <p:nvPr/>
        </p:nvPicPr>
        <p:blipFill>
          <a:blip r:embed="rId3">
            <a:alphaModFix/>
          </a:blip>
          <a:stretch>
            <a:fillRect/>
          </a:stretch>
        </p:blipFill>
        <p:spPr>
          <a:xfrm>
            <a:off x="4545300" y="3028225"/>
            <a:ext cx="843700" cy="998375"/>
          </a:xfrm>
          <a:prstGeom prst="rect">
            <a:avLst/>
          </a:prstGeom>
          <a:noFill/>
          <a:ln>
            <a:noFill/>
          </a:ln>
        </p:spPr>
      </p:pic>
      <p:pic>
        <p:nvPicPr>
          <p:cNvPr id="1094" name="Google Shape;1094;p156"/>
          <p:cNvPicPr preferRelativeResize="0"/>
          <p:nvPr/>
        </p:nvPicPr>
        <p:blipFill>
          <a:blip r:embed="rId4">
            <a:alphaModFix/>
          </a:blip>
          <a:stretch>
            <a:fillRect/>
          </a:stretch>
        </p:blipFill>
        <p:spPr>
          <a:xfrm>
            <a:off x="400800" y="1218600"/>
            <a:ext cx="3195475" cy="2568000"/>
          </a:xfrm>
          <a:prstGeom prst="rect">
            <a:avLst/>
          </a:prstGeom>
          <a:noFill/>
          <a:ln>
            <a:noFill/>
          </a:ln>
        </p:spPr>
      </p:pic>
      <p:pic>
        <p:nvPicPr>
          <p:cNvPr id="1095" name="Google Shape;1095;p156"/>
          <p:cNvPicPr preferRelativeResize="0"/>
          <p:nvPr/>
        </p:nvPicPr>
        <p:blipFill>
          <a:blip r:embed="rId5">
            <a:alphaModFix/>
          </a:blip>
          <a:stretch>
            <a:fillRect/>
          </a:stretch>
        </p:blipFill>
        <p:spPr>
          <a:xfrm>
            <a:off x="4424325" y="1705925"/>
            <a:ext cx="1943395" cy="518700"/>
          </a:xfrm>
          <a:prstGeom prst="rect">
            <a:avLst/>
          </a:prstGeom>
          <a:noFill/>
          <a:ln>
            <a:noFill/>
          </a:ln>
        </p:spPr>
      </p:pic>
      <p:sp>
        <p:nvSpPr>
          <p:cNvPr id="1096" name="Google Shape;1096;p156"/>
          <p:cNvSpPr/>
          <p:nvPr/>
        </p:nvSpPr>
        <p:spPr>
          <a:xfrm>
            <a:off x="808400" y="2299972"/>
            <a:ext cx="1623900" cy="200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7" name="Google Shape;1097;p156"/>
          <p:cNvPicPr preferRelativeResize="0"/>
          <p:nvPr/>
        </p:nvPicPr>
        <p:blipFill>
          <a:blip r:embed="rId6">
            <a:alphaModFix/>
          </a:blip>
          <a:stretch>
            <a:fillRect/>
          </a:stretch>
        </p:blipFill>
        <p:spPr>
          <a:xfrm>
            <a:off x="5900200" y="2931400"/>
            <a:ext cx="2250775" cy="11710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grpSp>
        <p:nvGrpSpPr>
          <p:cNvPr id="1102" name="Google Shape;1102;p157"/>
          <p:cNvGrpSpPr/>
          <p:nvPr/>
        </p:nvGrpSpPr>
        <p:grpSpPr>
          <a:xfrm>
            <a:off x="6211875" y="1300263"/>
            <a:ext cx="2477774" cy="2932275"/>
            <a:chOff x="6288075" y="538263"/>
            <a:chExt cx="2477774" cy="2932275"/>
          </a:xfrm>
        </p:grpSpPr>
        <p:pic>
          <p:nvPicPr>
            <p:cNvPr id="1103" name="Google Shape;1103;p157"/>
            <p:cNvPicPr preferRelativeResize="0"/>
            <p:nvPr/>
          </p:nvPicPr>
          <p:blipFill rotWithShape="1">
            <a:blip r:embed="rId3">
              <a:alphaModFix/>
            </a:blip>
            <a:srcRect b="8925" l="18260" r="0" t="0"/>
            <a:stretch/>
          </p:blipFill>
          <p:spPr>
            <a:xfrm>
              <a:off x="6544400" y="875200"/>
              <a:ext cx="1941725" cy="2369299"/>
            </a:xfrm>
            <a:prstGeom prst="rect">
              <a:avLst/>
            </a:prstGeom>
            <a:noFill/>
            <a:ln>
              <a:noFill/>
            </a:ln>
          </p:spPr>
        </p:pic>
        <p:pic>
          <p:nvPicPr>
            <p:cNvPr id="1104" name="Google Shape;1104;p157"/>
            <p:cNvPicPr preferRelativeResize="0"/>
            <p:nvPr/>
          </p:nvPicPr>
          <p:blipFill>
            <a:blip r:embed="rId4">
              <a:alphaModFix/>
            </a:blip>
            <a:stretch>
              <a:fillRect/>
            </a:stretch>
          </p:blipFill>
          <p:spPr>
            <a:xfrm>
              <a:off x="6288075" y="538263"/>
              <a:ext cx="2477774" cy="2932275"/>
            </a:xfrm>
            <a:prstGeom prst="rect">
              <a:avLst/>
            </a:prstGeom>
            <a:noFill/>
            <a:ln>
              <a:noFill/>
            </a:ln>
          </p:spPr>
        </p:pic>
      </p:grpSp>
      <p:pic>
        <p:nvPicPr>
          <p:cNvPr id="1105" name="Google Shape;1105;p157"/>
          <p:cNvPicPr preferRelativeResize="0"/>
          <p:nvPr/>
        </p:nvPicPr>
        <p:blipFill rotWithShape="1">
          <a:blip r:embed="rId3">
            <a:alphaModFix/>
          </a:blip>
          <a:srcRect b="0" l="6480" r="0" t="0"/>
          <a:stretch/>
        </p:blipFill>
        <p:spPr>
          <a:xfrm>
            <a:off x="3241025" y="1514300"/>
            <a:ext cx="2221450" cy="2601425"/>
          </a:xfrm>
          <a:prstGeom prst="rect">
            <a:avLst/>
          </a:prstGeom>
          <a:noFill/>
          <a:ln>
            <a:noFill/>
          </a:ln>
        </p:spPr>
      </p:pic>
      <p:pic>
        <p:nvPicPr>
          <p:cNvPr id="1106" name="Google Shape;1106;p157"/>
          <p:cNvPicPr preferRelativeResize="0"/>
          <p:nvPr/>
        </p:nvPicPr>
        <p:blipFill rotWithShape="1">
          <a:blip r:embed="rId5">
            <a:alphaModFix/>
          </a:blip>
          <a:srcRect b="9698" l="8095" r="38253" t="0"/>
          <a:stretch/>
        </p:blipFill>
        <p:spPr>
          <a:xfrm>
            <a:off x="339375" y="1332399"/>
            <a:ext cx="2221450" cy="2804225"/>
          </a:xfrm>
          <a:prstGeom prst="rect">
            <a:avLst/>
          </a:prstGeom>
          <a:noFill/>
          <a:ln>
            <a:noFill/>
          </a:ln>
        </p:spPr>
      </p:pic>
      <p:sp>
        <p:nvSpPr>
          <p:cNvPr id="1107" name="Google Shape;1107;p157"/>
          <p:cNvSpPr txBox="1"/>
          <p:nvPr/>
        </p:nvSpPr>
        <p:spPr>
          <a:xfrm>
            <a:off x="6620600" y="4320700"/>
            <a:ext cx="1839600" cy="71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2"/>
                </a:solidFill>
              </a:rPr>
              <a:t>View</a:t>
            </a:r>
            <a:endParaRPr sz="3600">
              <a:solidFill>
                <a:schemeClr val="dk2"/>
              </a:solidFill>
            </a:endParaRPr>
          </a:p>
        </p:txBody>
      </p:sp>
      <p:sp>
        <p:nvSpPr>
          <p:cNvPr id="1108" name="Google Shape;1108;p157"/>
          <p:cNvSpPr txBox="1"/>
          <p:nvPr/>
        </p:nvSpPr>
        <p:spPr>
          <a:xfrm>
            <a:off x="410050" y="4320700"/>
            <a:ext cx="1839600" cy="71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2"/>
                </a:solidFill>
              </a:rPr>
              <a:t>Model</a:t>
            </a:r>
            <a:endParaRPr sz="3600">
              <a:solidFill>
                <a:schemeClr val="dk2"/>
              </a:solidFill>
            </a:endParaRPr>
          </a:p>
        </p:txBody>
      </p:sp>
      <p:sp>
        <p:nvSpPr>
          <p:cNvPr id="1109" name="Google Shape;1109;p157"/>
          <p:cNvSpPr txBox="1"/>
          <p:nvPr/>
        </p:nvSpPr>
        <p:spPr>
          <a:xfrm>
            <a:off x="3221000" y="4320700"/>
            <a:ext cx="2477700" cy="71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2"/>
                </a:solidFill>
              </a:rPr>
              <a:t>ViewModel</a:t>
            </a:r>
            <a:endParaRPr sz="2400">
              <a:solidFill>
                <a:srgbClr val="666666"/>
              </a:solidFill>
            </a:endParaRPr>
          </a:p>
        </p:txBody>
      </p:sp>
      <p:sp>
        <p:nvSpPr>
          <p:cNvPr id="1110" name="Google Shape;1110;p15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Binding through a ViewModel CLASS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1000"/>
                                        <p:tgtEl>
                                          <p:spTgt spid="1106"/>
                                        </p:tgtEl>
                                      </p:cBhvr>
                                    </p:animEffect>
                                  </p:childTnLst>
                                </p:cTn>
                              </p:par>
                              <p:par>
                                <p:cTn fill="hold" nodeType="withEffect" presetClass="entr" presetID="10" presetSubtype="0">
                                  <p:stCondLst>
                                    <p:cond delay="0"/>
                                  </p:stCondLst>
                                  <p:childTnLst>
                                    <p:set>
                                      <p:cBhvr>
                                        <p:cTn dur="1" fill="hold">
                                          <p:stCondLst>
                                            <p:cond delay="0"/>
                                          </p:stCondLst>
                                        </p:cTn>
                                        <p:tgtEl>
                                          <p:spTgt spid="1108"/>
                                        </p:tgtEl>
                                        <p:attrNameLst>
                                          <p:attrName>style.visibility</p:attrName>
                                        </p:attrNameLst>
                                      </p:cBhvr>
                                      <p:to>
                                        <p:strVal val="visible"/>
                                      </p:to>
                                    </p:set>
                                    <p:animEffect filter="fade" transition="in">
                                      <p:cBhvr>
                                        <p:cTn dur="1000"/>
                                        <p:tgtEl>
                                          <p:spTgt spid="1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1000"/>
                                        <p:tgtEl>
                                          <p:spTgt spid="1105"/>
                                        </p:tgtEl>
                                      </p:cBhvr>
                                    </p:animEffect>
                                  </p:childTnLst>
                                </p:cTn>
                              </p:par>
                              <p:par>
                                <p:cTn fill="hold" nodeType="withEffect" presetClass="entr" presetID="10" presetSubtype="0">
                                  <p:stCondLst>
                                    <p:cond delay="0"/>
                                  </p:stCondLst>
                                  <p:childTnLst>
                                    <p:set>
                                      <p:cBhvr>
                                        <p:cTn dur="1" fill="hold">
                                          <p:stCondLst>
                                            <p:cond delay="0"/>
                                          </p:stCondLst>
                                        </p:cTn>
                                        <p:tgtEl>
                                          <p:spTgt spid="1109"/>
                                        </p:tgtEl>
                                        <p:attrNameLst>
                                          <p:attrName>style.visibility</p:attrName>
                                        </p:attrNameLst>
                                      </p:cBhvr>
                                      <p:to>
                                        <p:strVal val="visible"/>
                                      </p:to>
                                    </p:set>
                                    <p:animEffect filter="fade" transition="in">
                                      <p:cBhvr>
                                        <p:cTn dur="1000"/>
                                        <p:tgtEl>
                                          <p:spTgt spid="1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1000"/>
                                        <p:tgtEl>
                                          <p:spTgt spid="1102"/>
                                        </p:tgtEl>
                                      </p:cBhvr>
                                    </p:animEffect>
                                  </p:childTnLst>
                                </p:cTn>
                              </p:par>
                              <p:par>
                                <p:cTn fill="hold" nodeType="with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1000"/>
                                        <p:tgtEl>
                                          <p:spTgt spid="1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4" name="Shape 1114"/>
        <p:cNvGrpSpPr/>
        <p:nvPr/>
      </p:nvGrpSpPr>
      <p:grpSpPr>
        <a:xfrm>
          <a:off x="0" y="0"/>
          <a:ext cx="0" cy="0"/>
          <a:chOff x="0" y="0"/>
          <a:chExt cx="0" cy="0"/>
        </a:xfrm>
      </p:grpSpPr>
      <p:sp>
        <p:nvSpPr>
          <p:cNvPr id="1115" name="Google Shape;1115;p158"/>
          <p:cNvSpPr/>
          <p:nvPr/>
        </p:nvSpPr>
        <p:spPr>
          <a:xfrm>
            <a:off x="0" y="1587425"/>
            <a:ext cx="9143700" cy="3556500"/>
          </a:xfrm>
          <a:prstGeom prst="rect">
            <a:avLst/>
          </a:prstGeom>
          <a:solidFill>
            <a:srgbClr val="011627"/>
          </a:solidFill>
          <a:ln cap="flat" cmpd="sng" w="9525">
            <a:solidFill>
              <a:srgbClr val="0116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58"/>
          <p:cNvSpPr txBox="1"/>
          <p:nvPr/>
        </p:nvSpPr>
        <p:spPr>
          <a:xfrm>
            <a:off x="-10821" y="1257311"/>
            <a:ext cx="2949600" cy="338100"/>
          </a:xfrm>
          <a:prstGeom prst="rect">
            <a:avLst/>
          </a:prstGeom>
          <a:solidFill>
            <a:srgbClr val="A62E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customer.ts</a:t>
            </a:r>
            <a:endParaRPr>
              <a:solidFill>
                <a:srgbClr val="FFFFFF"/>
              </a:solidFill>
            </a:endParaRPr>
          </a:p>
        </p:txBody>
      </p:sp>
      <p:sp>
        <p:nvSpPr>
          <p:cNvPr id="1117" name="Google Shape;1117;p15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has more than we want</a:t>
            </a:r>
            <a:endParaRPr/>
          </a:p>
        </p:txBody>
      </p:sp>
      <p:sp>
        <p:nvSpPr>
          <p:cNvPr id="1118" name="Google Shape;1118;p158"/>
          <p:cNvSpPr txBox="1"/>
          <p:nvPr/>
        </p:nvSpPr>
        <p:spPr>
          <a:xfrm>
            <a:off x="504000" y="1612600"/>
            <a:ext cx="8703600" cy="35565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Clr>
                <a:schemeClr val="dk1"/>
              </a:buClr>
              <a:buSzPts val="1100"/>
              <a:buFont typeface="Arial"/>
              <a:buNone/>
            </a:pPr>
            <a:r>
              <a:rPr i="1" lang="en" sz="1200">
                <a:solidFill>
                  <a:srgbClr val="00BFF9"/>
                </a:solidFill>
                <a:highlight>
                  <a:srgbClr val="011627"/>
                </a:highlight>
                <a:latin typeface="Consolas"/>
                <a:ea typeface="Consolas"/>
                <a:cs typeface="Consolas"/>
                <a:sym typeface="Consolas"/>
              </a:rPr>
              <a:t>export</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interface</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Customer</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id</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7FDBCA"/>
                </a:solidFill>
                <a:highlight>
                  <a:srgbClr val="011627"/>
                </a:highlight>
                <a:latin typeface="Consolas"/>
                <a:ea typeface="Consolas"/>
                <a:cs typeface="Consolas"/>
                <a:sym typeface="Consolas"/>
              </a:rPr>
              <a:t>number</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first</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7FDBCA"/>
                </a:solidFill>
                <a:highlight>
                  <a:srgbClr val="011627"/>
                </a:highlight>
                <a:latin typeface="Consolas"/>
                <a:ea typeface="Consolas"/>
                <a:cs typeface="Consolas"/>
                <a:sym typeface="Consolas"/>
              </a:rPr>
              <a:t>string</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last</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7FDBCA"/>
                </a:solidFill>
                <a:highlight>
                  <a:srgbClr val="011627"/>
                </a:highlight>
                <a:latin typeface="Consolas"/>
                <a:ea typeface="Consolas"/>
                <a:cs typeface="Consolas"/>
                <a:sym typeface="Consolas"/>
              </a:rPr>
              <a:t>string</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city</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6BFF81"/>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birthDate</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Date</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photo</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7FDBCA"/>
                </a:solidFill>
                <a:highlight>
                  <a:srgbClr val="011627"/>
                </a:highlight>
                <a:latin typeface="Consolas"/>
                <a:ea typeface="Consolas"/>
                <a:cs typeface="Consolas"/>
                <a:sym typeface="Consolas"/>
              </a:rPr>
              <a:t>string</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isDeleted</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7FDBCA"/>
                </a:solidFill>
                <a:highlight>
                  <a:srgbClr val="011627"/>
                </a:highlight>
                <a:latin typeface="Consolas"/>
                <a:ea typeface="Consolas"/>
                <a:cs typeface="Consolas"/>
                <a:sym typeface="Consolas"/>
              </a:rPr>
              <a:t>boolean</a:t>
            </a:r>
            <a:r>
              <a:rPr lang="en" sz="1200">
                <a:solidFill>
                  <a:srgbClr val="A7DBF7"/>
                </a:solidFill>
                <a:highlight>
                  <a:srgbClr val="011627"/>
                </a:highlight>
                <a:latin typeface="Consolas"/>
                <a:ea typeface="Consolas"/>
                <a:cs typeface="Consolas"/>
                <a:sym typeface="Consolas"/>
              </a:rPr>
              <a:t>; </a:t>
            </a:r>
            <a:endParaRPr i="1" sz="1200">
              <a:solidFill>
                <a:srgbClr val="999999"/>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pet</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7FDBCA"/>
                </a:solidFill>
                <a:highlight>
                  <a:srgbClr val="011627"/>
                </a:highlight>
                <a:latin typeface="Consolas"/>
                <a:ea typeface="Consolas"/>
                <a:cs typeface="Consolas"/>
                <a:sym typeface="Consolas"/>
              </a:rPr>
              <a:t>string</a:t>
            </a:r>
            <a:r>
              <a:rPr lang="en" sz="1200">
                <a:solidFill>
                  <a:srgbClr val="A7DBF7"/>
                </a:solidFill>
                <a:highlight>
                  <a:srgbClr val="011627"/>
                </a:highlight>
                <a:latin typeface="Consolas"/>
                <a:ea typeface="Consolas"/>
                <a:cs typeface="Consolas"/>
                <a:sym typeface="Consolas"/>
              </a:rPr>
              <a:t>;        </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sz="1200">
                <a:solidFill>
                  <a:srgbClr val="FFFFFF"/>
                </a:solidFill>
                <a:highlight>
                  <a:srgbClr val="011627"/>
                </a:highlight>
                <a:latin typeface="Consolas"/>
                <a:ea typeface="Consolas"/>
                <a:cs typeface="Consolas"/>
                <a:sym typeface="Consolas"/>
              </a:rPr>
              <a:t>}</a:t>
            </a:r>
            <a:endParaRPr sz="1200">
              <a:solidFill>
                <a:srgbClr val="3F51B5"/>
              </a:solidFill>
              <a:latin typeface="Consolas"/>
              <a:ea typeface="Consolas"/>
              <a:cs typeface="Consolas"/>
              <a:sym typeface="Consolas"/>
            </a:endParaRPr>
          </a:p>
        </p:txBody>
      </p:sp>
      <p:grpSp>
        <p:nvGrpSpPr>
          <p:cNvPr id="1119" name="Google Shape;1119;p158"/>
          <p:cNvGrpSpPr/>
          <p:nvPr/>
        </p:nvGrpSpPr>
        <p:grpSpPr>
          <a:xfrm>
            <a:off x="490575" y="3643128"/>
            <a:ext cx="8658371" cy="570038"/>
            <a:chOff x="490574" y="2424005"/>
            <a:chExt cx="8658371" cy="338101"/>
          </a:xfrm>
        </p:grpSpPr>
        <p:sp>
          <p:nvSpPr>
            <p:cNvPr id="1120" name="Google Shape;1120;p158"/>
            <p:cNvSpPr/>
            <p:nvPr/>
          </p:nvSpPr>
          <p:spPr>
            <a:xfrm>
              <a:off x="5248645" y="2445812"/>
              <a:ext cx="3900300" cy="2946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21" name="Google Shape;1121;p158"/>
            <p:cNvSpPr/>
            <p:nvPr/>
          </p:nvSpPr>
          <p:spPr>
            <a:xfrm>
              <a:off x="5376731" y="2445812"/>
              <a:ext cx="3767400" cy="294600"/>
            </a:xfrm>
            <a:prstGeom prst="rect">
              <a:avLst/>
            </a:prstGeom>
            <a:solidFill>
              <a:srgbClr val="18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22" name="Google Shape;1122;p158"/>
            <p:cNvSpPr/>
            <p:nvPr/>
          </p:nvSpPr>
          <p:spPr>
            <a:xfrm>
              <a:off x="5381269" y="2442724"/>
              <a:ext cx="3767400" cy="2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T Sans"/>
                  <a:ea typeface="PT Sans"/>
                  <a:cs typeface="PT Sans"/>
                  <a:sym typeface="PT Sans"/>
                </a:rPr>
                <a:t>ViewModel won’t need these</a:t>
              </a:r>
              <a:endParaRPr>
                <a:solidFill>
                  <a:srgbClr val="FFFFFF"/>
                </a:solidFill>
              </a:endParaRPr>
            </a:p>
          </p:txBody>
        </p:sp>
        <p:grpSp>
          <p:nvGrpSpPr>
            <p:cNvPr id="1123" name="Google Shape;1123;p158"/>
            <p:cNvGrpSpPr/>
            <p:nvPr/>
          </p:nvGrpSpPr>
          <p:grpSpPr>
            <a:xfrm>
              <a:off x="490574" y="2424005"/>
              <a:ext cx="4758071" cy="338101"/>
              <a:chOff x="725522" y="2835472"/>
              <a:chExt cx="4586977" cy="338710"/>
            </a:xfrm>
          </p:grpSpPr>
          <p:grpSp>
            <p:nvGrpSpPr>
              <p:cNvPr id="1124" name="Google Shape;1124;p158"/>
              <p:cNvGrpSpPr/>
              <p:nvPr/>
            </p:nvGrpSpPr>
            <p:grpSpPr>
              <a:xfrm>
                <a:off x="725522" y="2835472"/>
                <a:ext cx="3645003" cy="338710"/>
                <a:chOff x="230122" y="1083024"/>
                <a:chExt cx="2104505" cy="504634"/>
              </a:xfrm>
            </p:grpSpPr>
            <p:sp>
              <p:nvSpPr>
                <p:cNvPr id="1125" name="Google Shape;1125;p158"/>
                <p:cNvSpPr/>
                <p:nvPr/>
              </p:nvSpPr>
              <p:spPr>
                <a:xfrm>
                  <a:off x="230122" y="1083024"/>
                  <a:ext cx="2049000" cy="5034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26" name="Google Shape;1126;p158"/>
                <p:cNvSpPr/>
                <p:nvPr/>
              </p:nvSpPr>
              <p:spPr>
                <a:xfrm>
                  <a:off x="2279127" y="1084258"/>
                  <a:ext cx="55500" cy="5034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1127" name="Google Shape;1127;p158"/>
              <p:cNvCxnSpPr>
                <a:stCxn id="1120" idx="1"/>
                <a:endCxn id="1126" idx="3"/>
              </p:cNvCxnSpPr>
              <p:nvPr/>
            </p:nvCxnSpPr>
            <p:spPr>
              <a:xfrm flipH="1">
                <a:off x="4370498" y="3004883"/>
                <a:ext cx="942000" cy="300"/>
              </a:xfrm>
              <a:prstGeom prst="straightConnector1">
                <a:avLst/>
              </a:prstGeom>
              <a:noFill/>
              <a:ln cap="flat" cmpd="sng" w="19050">
                <a:solidFill>
                  <a:srgbClr val="FFF2CC"/>
                </a:solidFill>
                <a:prstDash val="solid"/>
                <a:round/>
                <a:headEnd len="med" w="med" type="none"/>
                <a:tailEnd len="med" w="med" type="triangle"/>
              </a:ln>
            </p:spPr>
          </p:cxnSp>
        </p:grpSp>
      </p:grpSp>
      <p:sp>
        <p:nvSpPr>
          <p:cNvPr id="1128" name="Google Shape;1128;p158"/>
          <p:cNvSpPr txBox="1"/>
          <p:nvPr/>
        </p:nvSpPr>
        <p:spPr>
          <a:xfrm>
            <a:off x="563800" y="790800"/>
            <a:ext cx="61119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rPr>
              <a:t>Can we hide properties?</a:t>
            </a:r>
            <a:endParaRPr sz="1800">
              <a:solidFill>
                <a:schemeClr val="accent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19"/>
                                        </p:tgtEl>
                                        <p:attrNameLst>
                                          <p:attrName>style.visibility</p:attrName>
                                        </p:attrNameLst>
                                      </p:cBhvr>
                                      <p:to>
                                        <p:strVal val="visible"/>
                                      </p:to>
                                    </p:set>
                                    <p:anim calcmode="lin" valueType="num">
                                      <p:cBhvr additive="base">
                                        <p:cTn dur="1000"/>
                                        <p:tgtEl>
                                          <p:spTgt spid="111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2" name="Shape 1132"/>
        <p:cNvGrpSpPr/>
        <p:nvPr/>
      </p:nvGrpSpPr>
      <p:grpSpPr>
        <a:xfrm>
          <a:off x="0" y="0"/>
          <a:ext cx="0" cy="0"/>
          <a:chOff x="0" y="0"/>
          <a:chExt cx="0" cy="0"/>
        </a:xfrm>
      </p:grpSpPr>
      <p:sp>
        <p:nvSpPr>
          <p:cNvPr id="1133" name="Google Shape;1133;p159"/>
          <p:cNvSpPr/>
          <p:nvPr/>
        </p:nvSpPr>
        <p:spPr>
          <a:xfrm>
            <a:off x="0" y="1587425"/>
            <a:ext cx="9143700" cy="3556500"/>
          </a:xfrm>
          <a:prstGeom prst="rect">
            <a:avLst/>
          </a:prstGeom>
          <a:solidFill>
            <a:srgbClr val="011627"/>
          </a:solidFill>
          <a:ln cap="flat" cmpd="sng" w="9525">
            <a:solidFill>
              <a:srgbClr val="0116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59"/>
          <p:cNvSpPr txBox="1"/>
          <p:nvPr/>
        </p:nvSpPr>
        <p:spPr>
          <a:xfrm>
            <a:off x="-10821" y="1257311"/>
            <a:ext cx="2949600" cy="338100"/>
          </a:xfrm>
          <a:prstGeom prst="rect">
            <a:avLst/>
          </a:prstGeom>
          <a:solidFill>
            <a:srgbClr val="A62E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customer-viewmodel.ts</a:t>
            </a:r>
            <a:endParaRPr>
              <a:solidFill>
                <a:srgbClr val="FFFFFF"/>
              </a:solidFill>
            </a:endParaRPr>
          </a:p>
        </p:txBody>
      </p:sp>
      <p:sp>
        <p:nvSpPr>
          <p:cNvPr id="1135" name="Google Shape;1135;p15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The </a:t>
            </a:r>
            <a:r>
              <a:rPr lang="en" sz="3400"/>
              <a:t>ViewModel class</a:t>
            </a:r>
            <a:r>
              <a:rPr lang="en" sz="3400"/>
              <a:t> adapts</a:t>
            </a:r>
            <a:endParaRPr sz="3400"/>
          </a:p>
        </p:txBody>
      </p:sp>
      <p:sp>
        <p:nvSpPr>
          <p:cNvPr id="1136" name="Google Shape;1136;p159"/>
          <p:cNvSpPr txBox="1"/>
          <p:nvPr/>
        </p:nvSpPr>
        <p:spPr>
          <a:xfrm>
            <a:off x="608000" y="1642800"/>
            <a:ext cx="8192400" cy="32166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Clr>
                <a:schemeClr val="dk1"/>
              </a:buClr>
              <a:buSzPts val="1100"/>
              <a:buFont typeface="Arial"/>
              <a:buNone/>
            </a:pPr>
            <a:r>
              <a:rPr i="1" lang="en" sz="1200">
                <a:solidFill>
                  <a:srgbClr val="00BFF9"/>
                </a:solidFill>
                <a:highlight>
                  <a:srgbClr val="011627"/>
                </a:highlight>
                <a:latin typeface="Consolas"/>
                <a:ea typeface="Consolas"/>
                <a:cs typeface="Consolas"/>
                <a:sym typeface="Consolas"/>
              </a:rPr>
              <a:t>export</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class</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CustomerVm</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i="1" sz="1200">
              <a:solidFill>
                <a:srgbClr val="999999"/>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id</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7FDBCA"/>
                </a:solidFill>
                <a:highlight>
                  <a:srgbClr val="011627"/>
                </a:highlight>
                <a:latin typeface="Consolas"/>
                <a:ea typeface="Consolas"/>
                <a:cs typeface="Consolas"/>
                <a:sym typeface="Consolas"/>
              </a:rPr>
              <a:t>number</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first</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7FDBCA"/>
                </a:solidFill>
                <a:highlight>
                  <a:srgbClr val="011627"/>
                </a:highlight>
                <a:latin typeface="Consolas"/>
                <a:ea typeface="Consolas"/>
                <a:cs typeface="Consolas"/>
                <a:sym typeface="Consolas"/>
              </a:rPr>
              <a:t>string</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last</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7FDBCA"/>
                </a:solidFill>
                <a:highlight>
                  <a:srgbClr val="011627"/>
                </a:highlight>
                <a:latin typeface="Consolas"/>
                <a:ea typeface="Consolas"/>
                <a:cs typeface="Consolas"/>
                <a:sym typeface="Consolas"/>
              </a:rPr>
              <a:t>string</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city</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7FDBCA"/>
                </a:solidFill>
                <a:highlight>
                  <a:srgbClr val="011627"/>
                </a:highlight>
                <a:latin typeface="Consolas"/>
                <a:ea typeface="Consolas"/>
                <a:cs typeface="Consolas"/>
                <a:sym typeface="Consolas"/>
              </a:rPr>
              <a:t>string</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birthDate</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Date</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photo</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7FDBCA"/>
                </a:solidFill>
                <a:highlight>
                  <a:srgbClr val="011627"/>
                </a:highlight>
                <a:latin typeface="Consolas"/>
                <a:ea typeface="Consolas"/>
                <a:cs typeface="Consolas"/>
                <a:sym typeface="Consolas"/>
              </a:rPr>
              <a:t>string</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C792EA"/>
                </a:solidFill>
                <a:highlight>
                  <a:srgbClr val="011627"/>
                </a:highlight>
                <a:latin typeface="Consolas"/>
                <a:ea typeface="Consolas"/>
                <a:cs typeface="Consolas"/>
                <a:sym typeface="Consolas"/>
              </a:rPr>
              <a:t>get</a:t>
            </a:r>
            <a:r>
              <a:rPr lang="en" sz="1200">
                <a:solidFill>
                  <a:srgbClr val="A7DBF7"/>
                </a:solidFill>
                <a:highlight>
                  <a:srgbClr val="011627"/>
                </a:highlight>
                <a:latin typeface="Consolas"/>
                <a:ea typeface="Consolas"/>
                <a:cs typeface="Consolas"/>
                <a:sym typeface="Consolas"/>
              </a:rPr>
              <a:t> </a:t>
            </a:r>
            <a:r>
              <a:rPr i="1" lang="en" sz="1200">
                <a:solidFill>
                  <a:srgbClr val="87AFF4"/>
                </a:solidFill>
                <a:highlight>
                  <a:srgbClr val="011627"/>
                </a:highlight>
                <a:latin typeface="Consolas"/>
                <a:ea typeface="Consolas"/>
                <a:cs typeface="Consolas"/>
                <a:sym typeface="Consolas"/>
              </a:rPr>
              <a:t>age</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return</a:t>
            </a:r>
            <a:r>
              <a:rPr lang="en" sz="1200">
                <a:solidFill>
                  <a:srgbClr val="A7DBF7"/>
                </a:solidFill>
                <a:highlight>
                  <a:srgbClr val="011627"/>
                </a:highlight>
                <a:latin typeface="Consolas"/>
                <a:ea typeface="Consolas"/>
                <a:cs typeface="Consolas"/>
                <a:sym typeface="Consolas"/>
              </a:rPr>
              <a:t> </a:t>
            </a:r>
            <a:r>
              <a:rPr i="1" lang="en" sz="1200">
                <a:solidFill>
                  <a:srgbClr val="87AFF4"/>
                </a:solidFill>
                <a:highlight>
                  <a:srgbClr val="011627"/>
                </a:highlight>
                <a:latin typeface="Consolas"/>
                <a:ea typeface="Consolas"/>
                <a:cs typeface="Consolas"/>
                <a:sym typeface="Consolas"/>
              </a:rPr>
              <a:t>calcAge</a:t>
            </a:r>
            <a:r>
              <a:rPr lang="en" sz="1200">
                <a:solidFill>
                  <a:srgbClr val="A7DBF7"/>
                </a:solidFill>
                <a:highlight>
                  <a:srgbClr val="011627"/>
                </a:highlight>
                <a:latin typeface="Consolas"/>
                <a:ea typeface="Consolas"/>
                <a:cs typeface="Consolas"/>
                <a:sym typeface="Consolas"/>
              </a:rPr>
              <a:t>(</a:t>
            </a:r>
            <a:r>
              <a:rPr i="1" lang="en" sz="1200">
                <a:solidFill>
                  <a:srgbClr val="00BFF9"/>
                </a:solidFill>
                <a:highlight>
                  <a:srgbClr val="011627"/>
                </a:highlight>
                <a:latin typeface="Consolas"/>
                <a:ea typeface="Consolas"/>
                <a:cs typeface="Consolas"/>
                <a:sym typeface="Consolas"/>
              </a:rPr>
              <a:t>this</a:t>
            </a:r>
            <a:r>
              <a:rPr lang="en" sz="1200">
                <a:solidFill>
                  <a:srgbClr val="A7DBF7"/>
                </a:solidFill>
                <a:highlight>
                  <a:srgbClr val="011627"/>
                </a:highlight>
                <a:latin typeface="Consolas"/>
                <a:ea typeface="Consolas"/>
                <a:cs typeface="Consolas"/>
                <a:sym typeface="Consolas"/>
              </a:rPr>
              <a:t>.</a:t>
            </a:r>
            <a:r>
              <a:rPr i="1" lang="en" sz="1200">
                <a:solidFill>
                  <a:srgbClr val="7FDBCA"/>
                </a:solidFill>
                <a:highlight>
                  <a:srgbClr val="011627"/>
                </a:highlight>
                <a:latin typeface="Consolas"/>
                <a:ea typeface="Consolas"/>
                <a:cs typeface="Consolas"/>
                <a:sym typeface="Consolas"/>
              </a:rPr>
              <a:t>birthDate</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C792EA"/>
                </a:solidFill>
                <a:highlight>
                  <a:srgbClr val="011627"/>
                </a:highlight>
                <a:latin typeface="Consolas"/>
                <a:ea typeface="Consolas"/>
                <a:cs typeface="Consolas"/>
                <a:sym typeface="Consolas"/>
              </a:rPr>
              <a:t>get</a:t>
            </a:r>
            <a:r>
              <a:rPr lang="en" sz="1200">
                <a:solidFill>
                  <a:srgbClr val="A7DBF7"/>
                </a:solidFill>
                <a:highlight>
                  <a:srgbClr val="011627"/>
                </a:highlight>
                <a:latin typeface="Consolas"/>
                <a:ea typeface="Consolas"/>
                <a:cs typeface="Consolas"/>
                <a:sym typeface="Consolas"/>
              </a:rPr>
              <a:t> </a:t>
            </a:r>
            <a:r>
              <a:rPr i="1" lang="en" sz="1200">
                <a:solidFill>
                  <a:srgbClr val="87AFF4"/>
                </a:solidFill>
                <a:highlight>
                  <a:srgbClr val="011627"/>
                </a:highlight>
                <a:latin typeface="Consolas"/>
                <a:ea typeface="Consolas"/>
                <a:cs typeface="Consolas"/>
                <a:sym typeface="Consolas"/>
              </a:rPr>
              <a:t>name</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return</a:t>
            </a:r>
            <a:r>
              <a:rPr lang="en" sz="1200">
                <a:solidFill>
                  <a:srgbClr val="A7DBF7"/>
                </a:solidFill>
                <a:highlight>
                  <a:srgbClr val="011627"/>
                </a:highlight>
                <a:latin typeface="Consolas"/>
                <a:ea typeface="Consolas"/>
                <a:cs typeface="Consolas"/>
                <a:sym typeface="Consolas"/>
              </a:rPr>
              <a:t> </a:t>
            </a:r>
            <a:r>
              <a:rPr i="1" lang="en" sz="1200">
                <a:solidFill>
                  <a:srgbClr val="87AFF4"/>
                </a:solidFill>
                <a:highlight>
                  <a:srgbClr val="011627"/>
                </a:highlight>
                <a:latin typeface="Consolas"/>
                <a:ea typeface="Consolas"/>
                <a:cs typeface="Consolas"/>
                <a:sym typeface="Consolas"/>
              </a:rPr>
              <a:t>calcFullName</a:t>
            </a:r>
            <a:r>
              <a:rPr lang="en" sz="1200">
                <a:solidFill>
                  <a:srgbClr val="A7DBF7"/>
                </a:solidFill>
                <a:highlight>
                  <a:srgbClr val="011627"/>
                </a:highlight>
                <a:latin typeface="Consolas"/>
                <a:ea typeface="Consolas"/>
                <a:cs typeface="Consolas"/>
                <a:sym typeface="Consolas"/>
              </a:rPr>
              <a:t>(</a:t>
            </a:r>
            <a:r>
              <a:rPr i="1" lang="en" sz="1200">
                <a:solidFill>
                  <a:srgbClr val="00BFF9"/>
                </a:solidFill>
                <a:highlight>
                  <a:srgbClr val="011627"/>
                </a:highlight>
                <a:latin typeface="Consolas"/>
                <a:ea typeface="Consolas"/>
                <a:cs typeface="Consolas"/>
                <a:sym typeface="Consolas"/>
              </a:rPr>
              <a:t>this</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i="1" lang="en" sz="1200">
                <a:solidFill>
                  <a:srgbClr val="C792EA"/>
                </a:solidFill>
                <a:highlight>
                  <a:srgbClr val="011627"/>
                </a:highlight>
                <a:latin typeface="Consolas"/>
                <a:ea typeface="Consolas"/>
                <a:cs typeface="Consolas"/>
                <a:sym typeface="Consolas"/>
              </a:rPr>
              <a:t>get</a:t>
            </a:r>
            <a:r>
              <a:rPr lang="en" sz="1200">
                <a:solidFill>
                  <a:srgbClr val="A7DBF7"/>
                </a:solidFill>
                <a:highlight>
                  <a:srgbClr val="011627"/>
                </a:highlight>
                <a:latin typeface="Consolas"/>
                <a:ea typeface="Consolas"/>
                <a:cs typeface="Consolas"/>
                <a:sym typeface="Consolas"/>
              </a:rPr>
              <a:t> </a:t>
            </a:r>
            <a:r>
              <a:rPr i="1" lang="en" sz="1200">
                <a:solidFill>
                  <a:srgbClr val="87AFF4"/>
                </a:solidFill>
                <a:highlight>
                  <a:srgbClr val="011627"/>
                </a:highlight>
                <a:latin typeface="Consolas"/>
                <a:ea typeface="Consolas"/>
                <a:cs typeface="Consolas"/>
                <a:sym typeface="Consolas"/>
              </a:rPr>
              <a:t>saveDisabled</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return</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!this</a:t>
            </a:r>
            <a:r>
              <a:rPr lang="en" sz="1200">
                <a:solidFill>
                  <a:srgbClr val="A7DBF7"/>
                </a:solidFill>
                <a:highlight>
                  <a:srgbClr val="011627"/>
                </a:highlight>
                <a:latin typeface="Consolas"/>
                <a:ea typeface="Consolas"/>
                <a:cs typeface="Consolas"/>
                <a:sym typeface="Consolas"/>
              </a:rPr>
              <a:t>.</a:t>
            </a:r>
            <a:r>
              <a:rPr i="1" lang="en" sz="1200">
                <a:solidFill>
                  <a:srgbClr val="7FDBCA"/>
                </a:solidFill>
                <a:highlight>
                  <a:srgbClr val="011627"/>
                </a:highlight>
                <a:latin typeface="Consolas"/>
                <a:ea typeface="Consolas"/>
                <a:cs typeface="Consolas"/>
                <a:sym typeface="Consolas"/>
              </a:rPr>
              <a:t>first</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!this</a:t>
            </a:r>
            <a:r>
              <a:rPr lang="en" sz="1200">
                <a:solidFill>
                  <a:srgbClr val="A7DBF7"/>
                </a:solidFill>
                <a:highlight>
                  <a:srgbClr val="011627"/>
                </a:highlight>
                <a:latin typeface="Consolas"/>
                <a:ea typeface="Consolas"/>
                <a:cs typeface="Consolas"/>
                <a:sym typeface="Consolas"/>
              </a:rPr>
              <a:t>.</a:t>
            </a:r>
            <a:r>
              <a:rPr i="1" lang="en" sz="1200">
                <a:solidFill>
                  <a:srgbClr val="7FDBCA"/>
                </a:solidFill>
                <a:highlight>
                  <a:srgbClr val="011627"/>
                </a:highlight>
                <a:latin typeface="Consolas"/>
                <a:ea typeface="Consolas"/>
                <a:cs typeface="Consolas"/>
                <a:sym typeface="Consolas"/>
              </a:rPr>
              <a:t>last</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sz="1200">
                <a:solidFill>
                  <a:srgbClr val="FFFFFF"/>
                </a:solidFill>
                <a:highlight>
                  <a:srgbClr val="011627"/>
                </a:highlight>
                <a:latin typeface="Consolas"/>
                <a:ea typeface="Consolas"/>
                <a:cs typeface="Consolas"/>
                <a:sym typeface="Consolas"/>
              </a:rPr>
              <a:t>}</a:t>
            </a:r>
            <a:endParaRPr sz="1200">
              <a:solidFill>
                <a:srgbClr val="3F51B5"/>
              </a:solidFill>
              <a:latin typeface="Consolas"/>
              <a:ea typeface="Consolas"/>
              <a:cs typeface="Consolas"/>
              <a:sym typeface="Consolas"/>
            </a:endParaRPr>
          </a:p>
        </p:txBody>
      </p:sp>
      <p:sp>
        <p:nvSpPr>
          <p:cNvPr id="1137" name="Google Shape;1137;p159"/>
          <p:cNvSpPr txBox="1"/>
          <p:nvPr/>
        </p:nvSpPr>
        <p:spPr>
          <a:xfrm>
            <a:off x="563800" y="790800"/>
            <a:ext cx="79830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rPr>
              <a:t>The ViewModel class adapts the model to meet the needs of  the views. </a:t>
            </a:r>
            <a:endParaRPr sz="1800">
              <a:solidFill>
                <a:schemeClr val="accent3"/>
              </a:solidFill>
            </a:endParaRPr>
          </a:p>
        </p:txBody>
      </p:sp>
      <p:grpSp>
        <p:nvGrpSpPr>
          <p:cNvPr id="1138" name="Google Shape;1138;p159"/>
          <p:cNvGrpSpPr/>
          <p:nvPr/>
        </p:nvGrpSpPr>
        <p:grpSpPr>
          <a:xfrm>
            <a:off x="490575" y="1966739"/>
            <a:ext cx="8658371" cy="1755216"/>
            <a:chOff x="490574" y="2424005"/>
            <a:chExt cx="8658371" cy="338101"/>
          </a:xfrm>
        </p:grpSpPr>
        <p:sp>
          <p:nvSpPr>
            <p:cNvPr id="1139" name="Google Shape;1139;p159"/>
            <p:cNvSpPr/>
            <p:nvPr/>
          </p:nvSpPr>
          <p:spPr>
            <a:xfrm>
              <a:off x="5248645" y="2445812"/>
              <a:ext cx="3900300" cy="2946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40" name="Google Shape;1140;p159"/>
            <p:cNvSpPr/>
            <p:nvPr/>
          </p:nvSpPr>
          <p:spPr>
            <a:xfrm>
              <a:off x="5376731" y="2445812"/>
              <a:ext cx="3767400" cy="294600"/>
            </a:xfrm>
            <a:prstGeom prst="rect">
              <a:avLst/>
            </a:prstGeom>
            <a:solidFill>
              <a:srgbClr val="18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41" name="Google Shape;1141;p159"/>
            <p:cNvSpPr/>
            <p:nvPr/>
          </p:nvSpPr>
          <p:spPr>
            <a:xfrm>
              <a:off x="5381269" y="2442724"/>
              <a:ext cx="3767400" cy="2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Only include properties the View needs</a:t>
              </a:r>
              <a:endParaRPr>
                <a:solidFill>
                  <a:srgbClr val="FFFFFF"/>
                </a:solidFill>
              </a:endParaRPr>
            </a:p>
          </p:txBody>
        </p:sp>
        <p:grpSp>
          <p:nvGrpSpPr>
            <p:cNvPr id="1142" name="Google Shape;1142;p159"/>
            <p:cNvGrpSpPr/>
            <p:nvPr/>
          </p:nvGrpSpPr>
          <p:grpSpPr>
            <a:xfrm>
              <a:off x="490574" y="2424005"/>
              <a:ext cx="4758071" cy="338101"/>
              <a:chOff x="725522" y="2835472"/>
              <a:chExt cx="4586977" cy="338710"/>
            </a:xfrm>
          </p:grpSpPr>
          <p:grpSp>
            <p:nvGrpSpPr>
              <p:cNvPr id="1143" name="Google Shape;1143;p159"/>
              <p:cNvGrpSpPr/>
              <p:nvPr/>
            </p:nvGrpSpPr>
            <p:grpSpPr>
              <a:xfrm>
                <a:off x="725522" y="2835472"/>
                <a:ext cx="3645003" cy="338710"/>
                <a:chOff x="230122" y="1083024"/>
                <a:chExt cx="2104505" cy="504634"/>
              </a:xfrm>
            </p:grpSpPr>
            <p:sp>
              <p:nvSpPr>
                <p:cNvPr id="1144" name="Google Shape;1144;p159"/>
                <p:cNvSpPr/>
                <p:nvPr/>
              </p:nvSpPr>
              <p:spPr>
                <a:xfrm>
                  <a:off x="230122" y="1083024"/>
                  <a:ext cx="2049000" cy="5034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45" name="Google Shape;1145;p159"/>
                <p:cNvSpPr/>
                <p:nvPr/>
              </p:nvSpPr>
              <p:spPr>
                <a:xfrm>
                  <a:off x="2279127" y="1084258"/>
                  <a:ext cx="55500" cy="5034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1146" name="Google Shape;1146;p159"/>
              <p:cNvCxnSpPr>
                <a:stCxn id="1139" idx="1"/>
                <a:endCxn id="1145" idx="3"/>
              </p:cNvCxnSpPr>
              <p:nvPr/>
            </p:nvCxnSpPr>
            <p:spPr>
              <a:xfrm flipH="1">
                <a:off x="4370498" y="3004883"/>
                <a:ext cx="942000" cy="300"/>
              </a:xfrm>
              <a:prstGeom prst="straightConnector1">
                <a:avLst/>
              </a:prstGeom>
              <a:noFill/>
              <a:ln cap="flat" cmpd="sng" w="19050">
                <a:solidFill>
                  <a:srgbClr val="FFF2CC"/>
                </a:solidFill>
                <a:prstDash val="solid"/>
                <a:round/>
                <a:headEnd len="med" w="med" type="none"/>
                <a:tailEnd len="med" w="med" type="triangle"/>
              </a:ln>
            </p:spPr>
          </p:cxnSp>
        </p:grpSp>
      </p:grpSp>
      <p:grpSp>
        <p:nvGrpSpPr>
          <p:cNvPr id="1147" name="Google Shape;1147;p159"/>
          <p:cNvGrpSpPr/>
          <p:nvPr/>
        </p:nvGrpSpPr>
        <p:grpSpPr>
          <a:xfrm>
            <a:off x="490578" y="3885130"/>
            <a:ext cx="8658424" cy="974179"/>
            <a:chOff x="490574" y="2424008"/>
            <a:chExt cx="8658424" cy="338104"/>
          </a:xfrm>
        </p:grpSpPr>
        <p:sp>
          <p:nvSpPr>
            <p:cNvPr id="1148" name="Google Shape;1148;p159"/>
            <p:cNvSpPr/>
            <p:nvPr/>
          </p:nvSpPr>
          <p:spPr>
            <a:xfrm>
              <a:off x="6041598" y="2445810"/>
              <a:ext cx="3107400" cy="2946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49" name="Google Shape;1149;p159"/>
            <p:cNvSpPr/>
            <p:nvPr/>
          </p:nvSpPr>
          <p:spPr>
            <a:xfrm>
              <a:off x="6194525" y="2445810"/>
              <a:ext cx="2949600" cy="294600"/>
            </a:xfrm>
            <a:prstGeom prst="rect">
              <a:avLst/>
            </a:prstGeom>
            <a:solidFill>
              <a:srgbClr val="18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50" name="Google Shape;1150;p159"/>
            <p:cNvSpPr/>
            <p:nvPr/>
          </p:nvSpPr>
          <p:spPr>
            <a:xfrm>
              <a:off x="6159873" y="2442723"/>
              <a:ext cx="2988900" cy="29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rPr>
                <a:t>Add methods and properties to keep code and pipes out of the HTML</a:t>
              </a:r>
              <a:endParaRPr>
                <a:solidFill>
                  <a:srgbClr val="FFFFFF"/>
                </a:solidFill>
              </a:endParaRPr>
            </a:p>
          </p:txBody>
        </p:sp>
        <p:grpSp>
          <p:nvGrpSpPr>
            <p:cNvPr id="1151" name="Google Shape;1151;p159"/>
            <p:cNvGrpSpPr/>
            <p:nvPr/>
          </p:nvGrpSpPr>
          <p:grpSpPr>
            <a:xfrm>
              <a:off x="490574" y="2424008"/>
              <a:ext cx="5551024" cy="338104"/>
              <a:chOff x="725521" y="2835475"/>
              <a:chExt cx="5351416" cy="338714"/>
            </a:xfrm>
          </p:grpSpPr>
          <p:grpSp>
            <p:nvGrpSpPr>
              <p:cNvPr id="1152" name="Google Shape;1152;p159"/>
              <p:cNvGrpSpPr/>
              <p:nvPr/>
            </p:nvGrpSpPr>
            <p:grpSpPr>
              <a:xfrm>
                <a:off x="725521" y="2835475"/>
                <a:ext cx="5158465" cy="338714"/>
                <a:chOff x="230122" y="1083028"/>
                <a:chExt cx="2978328" cy="504639"/>
              </a:xfrm>
            </p:grpSpPr>
            <p:sp>
              <p:nvSpPr>
                <p:cNvPr id="1153" name="Google Shape;1153;p159"/>
                <p:cNvSpPr/>
                <p:nvPr/>
              </p:nvSpPr>
              <p:spPr>
                <a:xfrm>
                  <a:off x="230122" y="1083028"/>
                  <a:ext cx="2932800" cy="5034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54" name="Google Shape;1154;p159"/>
                <p:cNvSpPr/>
                <p:nvPr/>
              </p:nvSpPr>
              <p:spPr>
                <a:xfrm>
                  <a:off x="3162850" y="1084267"/>
                  <a:ext cx="45600" cy="5034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1155" name="Google Shape;1155;p159"/>
              <p:cNvCxnSpPr>
                <a:stCxn id="1148" idx="1"/>
                <a:endCxn id="1154" idx="3"/>
              </p:cNvCxnSpPr>
              <p:nvPr/>
            </p:nvCxnSpPr>
            <p:spPr>
              <a:xfrm flipH="1">
                <a:off x="5884038" y="3004881"/>
                <a:ext cx="192900" cy="300"/>
              </a:xfrm>
              <a:prstGeom prst="straightConnector1">
                <a:avLst/>
              </a:prstGeom>
              <a:noFill/>
              <a:ln cap="flat" cmpd="sng" w="19050">
                <a:solidFill>
                  <a:srgbClr val="FFF2CC"/>
                </a:solidFill>
                <a:prstDash val="solid"/>
                <a:round/>
                <a:headEnd len="med" w="med" type="none"/>
                <a:tailEnd len="med" w="med" type="triangl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38"/>
                                        </p:tgtEl>
                                        <p:attrNameLst>
                                          <p:attrName>style.visibility</p:attrName>
                                        </p:attrNameLst>
                                      </p:cBhvr>
                                      <p:to>
                                        <p:strVal val="visible"/>
                                      </p:to>
                                    </p:set>
                                    <p:anim calcmode="lin" valueType="num">
                                      <p:cBhvr additive="base">
                                        <p:cTn dur="1000"/>
                                        <p:tgtEl>
                                          <p:spTgt spid="11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47"/>
                                        </p:tgtEl>
                                        <p:attrNameLst>
                                          <p:attrName>style.visibility</p:attrName>
                                        </p:attrNameLst>
                                      </p:cBhvr>
                                      <p:to>
                                        <p:strVal val="visible"/>
                                      </p:to>
                                    </p:set>
                                    <p:anim calcmode="lin" valueType="num">
                                      <p:cBhvr additive="base">
                                        <p:cTn dur="1000"/>
                                        <p:tgtEl>
                                          <p:spTgt spid="114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160"/>
          <p:cNvSpPr/>
          <p:nvPr/>
        </p:nvSpPr>
        <p:spPr>
          <a:xfrm>
            <a:off x="0" y="1214400"/>
            <a:ext cx="9143700" cy="3929400"/>
          </a:xfrm>
          <a:prstGeom prst="rect">
            <a:avLst/>
          </a:prstGeom>
          <a:solidFill>
            <a:srgbClr val="011627"/>
          </a:solidFill>
          <a:ln cap="flat" cmpd="sng" w="9525">
            <a:solidFill>
              <a:srgbClr val="0116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60"/>
          <p:cNvSpPr txBox="1"/>
          <p:nvPr/>
        </p:nvSpPr>
        <p:spPr>
          <a:xfrm>
            <a:off x="-10825" y="876300"/>
            <a:ext cx="3632100" cy="338100"/>
          </a:xfrm>
          <a:prstGeom prst="rect">
            <a:avLst/>
          </a:prstGeom>
          <a:solidFill>
            <a:srgbClr val="A62E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a:t>
            </a:r>
            <a:r>
              <a:rPr lang="en">
                <a:solidFill>
                  <a:srgbClr val="FFFFFF"/>
                </a:solidFill>
              </a:rPr>
              <a:t>ustomer-viewmodel.ts - creation methods</a:t>
            </a:r>
            <a:endParaRPr>
              <a:solidFill>
                <a:srgbClr val="FFFFFF"/>
              </a:solidFill>
            </a:endParaRPr>
          </a:p>
        </p:txBody>
      </p:sp>
      <p:sp>
        <p:nvSpPr>
          <p:cNvPr id="1162" name="Google Shape;1162;p16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ViewModel class</a:t>
            </a:r>
            <a:r>
              <a:rPr lang="en"/>
              <a:t> </a:t>
            </a:r>
            <a:endParaRPr sz="2400">
              <a:solidFill>
                <a:srgbClr val="CCCCCC"/>
              </a:solidFill>
            </a:endParaRPr>
          </a:p>
        </p:txBody>
      </p:sp>
      <p:sp>
        <p:nvSpPr>
          <p:cNvPr id="1163" name="Google Shape;1163;p160"/>
          <p:cNvSpPr txBox="1"/>
          <p:nvPr/>
        </p:nvSpPr>
        <p:spPr>
          <a:xfrm>
            <a:off x="25625" y="1349403"/>
            <a:ext cx="8889900" cy="33018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static</a:t>
            </a:r>
            <a:r>
              <a:rPr lang="en">
                <a:solidFill>
                  <a:srgbClr val="A7DBF7"/>
                </a:solidFill>
                <a:highlight>
                  <a:srgbClr val="011627"/>
                </a:highlight>
                <a:latin typeface="Consolas"/>
                <a:ea typeface="Consolas"/>
                <a:cs typeface="Consolas"/>
                <a:sym typeface="Consolas"/>
              </a:rPr>
              <a:t> </a:t>
            </a:r>
            <a:r>
              <a:rPr i="1" lang="en">
                <a:solidFill>
                  <a:srgbClr val="87AFF4"/>
                </a:solidFill>
                <a:highlight>
                  <a:srgbClr val="011627"/>
                </a:highlight>
                <a:latin typeface="Consolas"/>
                <a:ea typeface="Consolas"/>
                <a:cs typeface="Consolas"/>
                <a:sym typeface="Consolas"/>
              </a:rPr>
              <a:t>create</a:t>
            </a:r>
            <a:r>
              <a:rPr lang="en">
                <a:solidFill>
                  <a:srgbClr val="A7DBF7"/>
                </a:solidFill>
                <a:highlight>
                  <a:srgbClr val="011627"/>
                </a:highlight>
                <a:latin typeface="Consolas"/>
                <a:ea typeface="Consolas"/>
                <a:cs typeface="Consolas"/>
                <a:sym typeface="Consolas"/>
              </a:rPr>
              <a:t>(</a:t>
            </a:r>
            <a:r>
              <a:rPr lang="en">
                <a:solidFill>
                  <a:srgbClr val="D7DBE0"/>
                </a:solidFill>
                <a:highlight>
                  <a:srgbClr val="011627"/>
                </a:highlight>
                <a:latin typeface="Consolas"/>
                <a:ea typeface="Consolas"/>
                <a:cs typeface="Consolas"/>
                <a:sym typeface="Consolas"/>
              </a:rPr>
              <a:t>customer</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Partial</a:t>
            </a:r>
            <a:r>
              <a:rPr lang="en">
                <a:solidFill>
                  <a:srgbClr val="A7DBF7"/>
                </a:solidFill>
                <a:highlight>
                  <a:srgbClr val="011627"/>
                </a:highlight>
                <a:latin typeface="Consolas"/>
                <a:ea typeface="Consolas"/>
                <a:cs typeface="Consolas"/>
                <a:sym typeface="Consolas"/>
              </a:rPr>
              <a:t>&lt;</a:t>
            </a:r>
            <a:r>
              <a:rPr lang="en">
                <a:solidFill>
                  <a:srgbClr val="D29FFC"/>
                </a:solidFill>
                <a:highlight>
                  <a:srgbClr val="011627"/>
                </a:highlight>
                <a:latin typeface="Consolas"/>
                <a:ea typeface="Consolas"/>
                <a:cs typeface="Consolas"/>
                <a:sym typeface="Consolas"/>
              </a:rPr>
              <a:t>Customer</a:t>
            </a:r>
            <a:r>
              <a:rPr lang="en">
                <a:solidFill>
                  <a:srgbClr val="A7DBF7"/>
                </a:solidFill>
                <a:highlight>
                  <a:srgbClr val="011627"/>
                </a:highlight>
                <a:latin typeface="Consolas"/>
                <a:ea typeface="Consolas"/>
                <a:cs typeface="Consolas"/>
                <a:sym typeface="Consolas"/>
              </a:rPr>
              <a:t>&gt;)</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CustomerVm</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return</a:t>
            </a:r>
            <a:r>
              <a:rPr lang="en">
                <a:solidFill>
                  <a:srgbClr val="A7DBF7"/>
                </a:solidFill>
                <a:highlight>
                  <a:srgbClr val="011627"/>
                </a:highlight>
                <a:latin typeface="Consolas"/>
                <a:ea typeface="Consolas"/>
                <a:cs typeface="Consolas"/>
                <a:sym typeface="Consolas"/>
              </a:rPr>
              <a:t> </a:t>
            </a:r>
            <a:r>
              <a:rPr lang="en">
                <a:solidFill>
                  <a:srgbClr val="7FDBCA"/>
                </a:solidFill>
                <a:highlight>
                  <a:srgbClr val="011627"/>
                </a:highlight>
                <a:latin typeface="Consolas"/>
                <a:ea typeface="Consolas"/>
                <a:cs typeface="Consolas"/>
                <a:sym typeface="Consolas"/>
              </a:rPr>
              <a:t>Object</a:t>
            </a:r>
            <a:r>
              <a:rPr lang="en">
                <a:solidFill>
                  <a:srgbClr val="A7DBF7"/>
                </a:solidFill>
                <a:highlight>
                  <a:srgbClr val="011627"/>
                </a:highlight>
                <a:latin typeface="Consolas"/>
                <a:ea typeface="Consolas"/>
                <a:cs typeface="Consolas"/>
                <a:sym typeface="Consolas"/>
              </a:rPr>
              <a:t>.</a:t>
            </a:r>
            <a:r>
              <a:rPr i="1" lang="en">
                <a:solidFill>
                  <a:srgbClr val="87AFF4"/>
                </a:solidFill>
                <a:highlight>
                  <a:srgbClr val="011627"/>
                </a:highlight>
                <a:latin typeface="Consolas"/>
                <a:ea typeface="Consolas"/>
                <a:cs typeface="Consolas"/>
                <a:sym typeface="Consolas"/>
              </a:rPr>
              <a:t>assign</a:t>
            </a:r>
            <a:r>
              <a:rPr lang="en">
                <a:solidFill>
                  <a:srgbClr val="A7DBF7"/>
                </a:solidFill>
                <a:highlight>
                  <a:srgbClr val="011627"/>
                </a:highlight>
                <a:latin typeface="Consolas"/>
                <a:ea typeface="Consolas"/>
                <a:cs typeface="Consolas"/>
                <a:sym typeface="Consolas"/>
              </a:rPr>
              <a:t>(</a:t>
            </a:r>
            <a:r>
              <a:rPr i="1" lang="en">
                <a:solidFill>
                  <a:srgbClr val="00BFF9"/>
                </a:solidFill>
                <a:highlight>
                  <a:srgbClr val="011627"/>
                </a:highlight>
                <a:latin typeface="Consolas"/>
                <a:ea typeface="Consolas"/>
                <a:cs typeface="Consolas"/>
                <a:sym typeface="Consolas"/>
              </a:rPr>
              <a:t>new</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CustomerVm</a:t>
            </a:r>
            <a:r>
              <a:rPr lang="en">
                <a:solidFill>
                  <a:srgbClr val="A7DBF7"/>
                </a:solidFill>
                <a:highlight>
                  <a:srgbClr val="011627"/>
                </a:highlight>
                <a:latin typeface="Consolas"/>
                <a:ea typeface="Consolas"/>
                <a:cs typeface="Consolas"/>
                <a:sym typeface="Consolas"/>
              </a:rPr>
              <a:t>(), </a:t>
            </a:r>
            <a:r>
              <a:rPr i="1" lang="en">
                <a:solidFill>
                  <a:srgbClr val="87AFF4"/>
                </a:solidFill>
                <a:highlight>
                  <a:srgbClr val="011627"/>
                </a:highlight>
                <a:latin typeface="Consolas"/>
                <a:ea typeface="Consolas"/>
                <a:cs typeface="Consolas"/>
                <a:sym typeface="Consolas"/>
              </a:rPr>
              <a:t>toCustomer</a:t>
            </a:r>
            <a:r>
              <a:rPr lang="en">
                <a:solidFill>
                  <a:srgbClr val="A7DBF7"/>
                </a:solidFill>
                <a:highlight>
                  <a:srgbClr val="011627"/>
                </a:highlight>
                <a:latin typeface="Consolas"/>
                <a:ea typeface="Consolas"/>
                <a:cs typeface="Consolas"/>
                <a:sym typeface="Consolas"/>
              </a:rPr>
              <a:t>(</a:t>
            </a:r>
            <a:r>
              <a:rPr i="1" lang="en">
                <a:solidFill>
                  <a:srgbClr val="D6DEEB"/>
                </a:solidFill>
                <a:highlight>
                  <a:srgbClr val="011627"/>
                </a:highlight>
                <a:latin typeface="Consolas"/>
                <a:ea typeface="Consolas"/>
                <a:cs typeface="Consolas"/>
                <a:sym typeface="Consolas"/>
              </a:rPr>
              <a:t>customer</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87AFF4"/>
                </a:solidFill>
                <a:highlight>
                  <a:srgbClr val="011627"/>
                </a:highlight>
                <a:latin typeface="Consolas"/>
                <a:ea typeface="Consolas"/>
                <a:cs typeface="Consolas"/>
                <a:sym typeface="Consolas"/>
              </a:rPr>
              <a:t>clone</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return</a:t>
            </a:r>
            <a:r>
              <a:rPr lang="en">
                <a:solidFill>
                  <a:srgbClr val="A7DBF7"/>
                </a:solidFill>
                <a:highlight>
                  <a:srgbClr val="011627"/>
                </a:highlight>
                <a:latin typeface="Consolas"/>
                <a:ea typeface="Consolas"/>
                <a:cs typeface="Consolas"/>
                <a:sym typeface="Consolas"/>
              </a:rPr>
              <a:t> </a:t>
            </a:r>
            <a:r>
              <a:rPr lang="en">
                <a:solidFill>
                  <a:srgbClr val="7FDBCA"/>
                </a:solidFill>
                <a:highlight>
                  <a:srgbClr val="011627"/>
                </a:highlight>
                <a:latin typeface="Consolas"/>
                <a:ea typeface="Consolas"/>
                <a:cs typeface="Consolas"/>
                <a:sym typeface="Consolas"/>
              </a:rPr>
              <a:t>Object</a:t>
            </a:r>
            <a:r>
              <a:rPr lang="en">
                <a:solidFill>
                  <a:srgbClr val="A7DBF7"/>
                </a:solidFill>
                <a:highlight>
                  <a:srgbClr val="011627"/>
                </a:highlight>
                <a:latin typeface="Consolas"/>
                <a:ea typeface="Consolas"/>
                <a:cs typeface="Consolas"/>
                <a:sym typeface="Consolas"/>
              </a:rPr>
              <a:t>.</a:t>
            </a:r>
            <a:r>
              <a:rPr i="1" lang="en">
                <a:solidFill>
                  <a:srgbClr val="87AFF4"/>
                </a:solidFill>
                <a:highlight>
                  <a:srgbClr val="011627"/>
                </a:highlight>
                <a:latin typeface="Consolas"/>
                <a:ea typeface="Consolas"/>
                <a:cs typeface="Consolas"/>
                <a:sym typeface="Consolas"/>
              </a:rPr>
              <a:t>assign</a:t>
            </a:r>
            <a:r>
              <a:rPr lang="en">
                <a:solidFill>
                  <a:srgbClr val="A7DBF7"/>
                </a:solidFill>
                <a:highlight>
                  <a:srgbClr val="011627"/>
                </a:highlight>
                <a:latin typeface="Consolas"/>
                <a:ea typeface="Consolas"/>
                <a:cs typeface="Consolas"/>
                <a:sym typeface="Consolas"/>
              </a:rPr>
              <a:t>(</a:t>
            </a:r>
            <a:r>
              <a:rPr i="1" lang="en">
                <a:solidFill>
                  <a:srgbClr val="00BFF9"/>
                </a:solidFill>
                <a:highlight>
                  <a:srgbClr val="011627"/>
                </a:highlight>
                <a:latin typeface="Consolas"/>
                <a:ea typeface="Consolas"/>
                <a:cs typeface="Consolas"/>
                <a:sym typeface="Consolas"/>
              </a:rPr>
              <a:t>new</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CustomerVm</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this</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a:solidFill>
                  <a:srgbClr val="A7DBF7"/>
                </a:solidFill>
                <a:highlight>
                  <a:srgbClr val="011627"/>
                </a:highlight>
                <a:latin typeface="Consolas"/>
                <a:ea typeface="Consolas"/>
                <a:cs typeface="Consolas"/>
                <a:sym typeface="Consolas"/>
              </a:rPr>
              <a:t> </a:t>
            </a:r>
            <a:r>
              <a:rPr i="1" lang="en">
                <a:solidFill>
                  <a:srgbClr val="87AFF4"/>
                </a:solidFill>
                <a:highlight>
                  <a:srgbClr val="011627"/>
                </a:highlight>
                <a:latin typeface="Consolas"/>
                <a:ea typeface="Consolas"/>
                <a:cs typeface="Consolas"/>
                <a:sym typeface="Consolas"/>
              </a:rPr>
              <a:t>toCustomer</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a:solidFill>
                  <a:srgbClr val="A7DBF7"/>
                </a:solidFill>
                <a:highlight>
                  <a:srgbClr val="011627"/>
                </a:highlight>
                <a:latin typeface="Consolas"/>
                <a:ea typeface="Consolas"/>
                <a:cs typeface="Consolas"/>
                <a:sym typeface="Consolas"/>
              </a:rPr>
              <a:t>   </a:t>
            </a:r>
            <a:r>
              <a:rPr i="1" lang="en">
                <a:solidFill>
                  <a:srgbClr val="A1BDE6"/>
                </a:solidFill>
                <a:highlight>
                  <a:srgbClr val="011627"/>
                </a:highlight>
                <a:latin typeface="Consolas"/>
                <a:ea typeface="Consolas"/>
                <a:cs typeface="Consolas"/>
                <a:sym typeface="Consolas"/>
              </a:rPr>
              <a:t>const</a:t>
            </a:r>
            <a:r>
              <a:rPr i="1" lang="en">
                <a:solidFill>
                  <a:srgbClr val="C792EA"/>
                </a:solidFill>
                <a:highlight>
                  <a:srgbClr val="011627"/>
                </a:highlight>
                <a:latin typeface="Consolas"/>
                <a:ea typeface="Consolas"/>
                <a:cs typeface="Consolas"/>
                <a:sym typeface="Consolas"/>
              </a:rPr>
              <a:t> </a:t>
            </a:r>
            <a:r>
              <a:rPr i="1" lang="en">
                <a:solidFill>
                  <a:srgbClr val="92B6F4"/>
                </a:solidFill>
                <a:highlight>
                  <a:srgbClr val="011627"/>
                </a:highlight>
                <a:latin typeface="Consolas"/>
                <a:ea typeface="Consolas"/>
                <a:cs typeface="Consolas"/>
                <a:sym typeface="Consolas"/>
              </a:rPr>
              <a:t>vm</a:t>
            </a:r>
            <a:r>
              <a:rPr i="1" lang="en">
                <a:solidFill>
                  <a:srgbClr val="C792EA"/>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a:t>
            </a:r>
            <a:r>
              <a:rPr i="1" lang="en">
                <a:solidFill>
                  <a:srgbClr val="C792EA"/>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this</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a:solidFill>
                  <a:srgbClr val="A7DBF7"/>
                </a:solidFill>
                <a:highlight>
                  <a:srgbClr val="011627"/>
                </a:highlight>
                <a:latin typeface="Consolas"/>
                <a:ea typeface="Consolas"/>
                <a:cs typeface="Consolas"/>
                <a:sym typeface="Consolas"/>
              </a:rPr>
              <a:t>   </a:t>
            </a:r>
            <a:r>
              <a:rPr i="1" lang="en">
                <a:solidFill>
                  <a:srgbClr val="A1BDE6"/>
                </a:solidFill>
                <a:highlight>
                  <a:srgbClr val="011627"/>
                </a:highlight>
                <a:latin typeface="Consolas"/>
                <a:ea typeface="Consolas"/>
                <a:cs typeface="Consolas"/>
                <a:sym typeface="Consolas"/>
              </a:rPr>
              <a:t>const</a:t>
            </a:r>
            <a:r>
              <a:rPr i="1" lang="en">
                <a:solidFill>
                  <a:srgbClr val="C792EA"/>
                </a:solidFill>
                <a:highlight>
                  <a:srgbClr val="011627"/>
                </a:highlight>
                <a:latin typeface="Consolas"/>
                <a:ea typeface="Consolas"/>
                <a:cs typeface="Consolas"/>
                <a:sym typeface="Consolas"/>
              </a:rPr>
              <a:t> { </a:t>
            </a:r>
            <a:r>
              <a:rPr i="1" lang="en">
                <a:solidFill>
                  <a:srgbClr val="92B6F4"/>
                </a:solidFill>
                <a:highlight>
                  <a:srgbClr val="011627"/>
                </a:highlight>
                <a:latin typeface="Consolas"/>
                <a:ea typeface="Consolas"/>
                <a:cs typeface="Consolas"/>
                <a:sym typeface="Consolas"/>
              </a:rPr>
              <a:t>id</a:t>
            </a:r>
            <a:r>
              <a:rPr i="1" lang="en">
                <a:solidFill>
                  <a:srgbClr val="C792EA"/>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a:t>
            </a:r>
            <a:r>
              <a:rPr i="1" lang="en">
                <a:solidFill>
                  <a:srgbClr val="C792EA"/>
                </a:solidFill>
                <a:highlight>
                  <a:srgbClr val="011627"/>
                </a:highlight>
                <a:latin typeface="Consolas"/>
                <a:ea typeface="Consolas"/>
                <a:cs typeface="Consolas"/>
                <a:sym typeface="Consolas"/>
              </a:rPr>
              <a:t> </a:t>
            </a:r>
            <a:r>
              <a:rPr i="1" lang="en">
                <a:solidFill>
                  <a:srgbClr val="92B6F4"/>
                </a:solidFill>
                <a:highlight>
                  <a:srgbClr val="011627"/>
                </a:highlight>
                <a:latin typeface="Consolas"/>
                <a:ea typeface="Consolas"/>
                <a:cs typeface="Consolas"/>
                <a:sym typeface="Consolas"/>
              </a:rPr>
              <a:t>null</a:t>
            </a:r>
            <a:r>
              <a:rPr i="1" lang="en">
                <a:solidFill>
                  <a:srgbClr val="C792EA"/>
                </a:solidFill>
                <a:highlight>
                  <a:srgbClr val="011627"/>
                </a:highlight>
                <a:latin typeface="Consolas"/>
                <a:ea typeface="Consolas"/>
                <a:cs typeface="Consolas"/>
                <a:sym typeface="Consolas"/>
              </a:rPr>
              <a:t>, </a:t>
            </a:r>
            <a:r>
              <a:rPr i="1" lang="en">
                <a:solidFill>
                  <a:srgbClr val="92B6F4"/>
                </a:solidFill>
                <a:highlight>
                  <a:srgbClr val="011627"/>
                </a:highlight>
                <a:latin typeface="Consolas"/>
                <a:ea typeface="Consolas"/>
                <a:cs typeface="Consolas"/>
                <a:sym typeface="Consolas"/>
              </a:rPr>
              <a:t>first</a:t>
            </a:r>
            <a:r>
              <a:rPr i="1" lang="en">
                <a:solidFill>
                  <a:srgbClr val="C792EA"/>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a:t>
            </a:r>
            <a:r>
              <a:rPr i="1" lang="en">
                <a:solidFill>
                  <a:srgbClr val="C792EA"/>
                </a:solidFill>
                <a:highlight>
                  <a:srgbClr val="011627"/>
                </a:highlight>
                <a:latin typeface="Consolas"/>
                <a:ea typeface="Consolas"/>
                <a:cs typeface="Consolas"/>
                <a:sym typeface="Consolas"/>
              </a:rPr>
              <a:t> </a:t>
            </a:r>
            <a:r>
              <a:rPr lang="en">
                <a:solidFill>
                  <a:srgbClr val="6BFF81"/>
                </a:solidFill>
                <a:highlight>
                  <a:srgbClr val="011627"/>
                </a:highlight>
                <a:latin typeface="Consolas"/>
                <a:ea typeface="Consolas"/>
                <a:cs typeface="Consolas"/>
                <a:sym typeface="Consolas"/>
              </a:rPr>
              <a:t>''</a:t>
            </a:r>
            <a:r>
              <a:rPr i="1" lang="en">
                <a:solidFill>
                  <a:srgbClr val="C792EA"/>
                </a:solidFill>
                <a:highlight>
                  <a:srgbClr val="011627"/>
                </a:highlight>
                <a:latin typeface="Consolas"/>
                <a:ea typeface="Consolas"/>
                <a:cs typeface="Consolas"/>
                <a:sym typeface="Consolas"/>
              </a:rPr>
              <a:t>, </a:t>
            </a:r>
            <a:r>
              <a:rPr i="1" lang="en">
                <a:solidFill>
                  <a:srgbClr val="92B6F4"/>
                </a:solidFill>
                <a:highlight>
                  <a:srgbClr val="011627"/>
                </a:highlight>
                <a:latin typeface="Consolas"/>
                <a:ea typeface="Consolas"/>
                <a:cs typeface="Consolas"/>
                <a:sym typeface="Consolas"/>
              </a:rPr>
              <a:t>last</a:t>
            </a:r>
            <a:r>
              <a:rPr i="1" lang="en">
                <a:solidFill>
                  <a:srgbClr val="C792EA"/>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a:t>
            </a:r>
            <a:r>
              <a:rPr i="1" lang="en">
                <a:solidFill>
                  <a:srgbClr val="C792EA"/>
                </a:solidFill>
                <a:highlight>
                  <a:srgbClr val="011627"/>
                </a:highlight>
                <a:latin typeface="Consolas"/>
                <a:ea typeface="Consolas"/>
                <a:cs typeface="Consolas"/>
                <a:sym typeface="Consolas"/>
              </a:rPr>
              <a:t> </a:t>
            </a:r>
            <a:r>
              <a:rPr lang="en">
                <a:solidFill>
                  <a:srgbClr val="6BFF81"/>
                </a:solidFill>
                <a:highlight>
                  <a:srgbClr val="011627"/>
                </a:highlight>
                <a:latin typeface="Consolas"/>
                <a:ea typeface="Consolas"/>
                <a:cs typeface="Consolas"/>
                <a:sym typeface="Consolas"/>
              </a:rPr>
              <a:t>''</a:t>
            </a:r>
            <a:r>
              <a:rPr i="1" lang="en">
                <a:solidFill>
                  <a:srgbClr val="C792EA"/>
                </a:solidFill>
                <a:highlight>
                  <a:srgbClr val="011627"/>
                </a:highlight>
                <a:latin typeface="Consolas"/>
                <a:ea typeface="Consolas"/>
                <a:cs typeface="Consolas"/>
                <a:sym typeface="Consolas"/>
              </a:rPr>
              <a:t>, </a:t>
            </a:r>
            <a:r>
              <a:rPr i="1" lang="en">
                <a:solidFill>
                  <a:srgbClr val="92B6F4"/>
                </a:solidFill>
                <a:highlight>
                  <a:srgbClr val="011627"/>
                </a:highlight>
                <a:latin typeface="Consolas"/>
                <a:ea typeface="Consolas"/>
                <a:cs typeface="Consolas"/>
                <a:sym typeface="Consolas"/>
              </a:rPr>
              <a:t>city</a:t>
            </a:r>
            <a:r>
              <a:rPr i="1" lang="en">
                <a:solidFill>
                  <a:srgbClr val="C792EA"/>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a:t>
            </a:r>
            <a:r>
              <a:rPr i="1" lang="en">
                <a:solidFill>
                  <a:srgbClr val="C792EA"/>
                </a:solidFill>
                <a:highlight>
                  <a:srgbClr val="011627"/>
                </a:highlight>
                <a:latin typeface="Consolas"/>
                <a:ea typeface="Consolas"/>
                <a:cs typeface="Consolas"/>
                <a:sym typeface="Consolas"/>
              </a:rPr>
              <a:t> </a:t>
            </a:r>
            <a:r>
              <a:rPr lang="en">
                <a:solidFill>
                  <a:srgbClr val="6BFF81"/>
                </a:solidFill>
                <a:highlight>
                  <a:srgbClr val="011627"/>
                </a:highlight>
                <a:latin typeface="Consolas"/>
                <a:ea typeface="Consolas"/>
                <a:cs typeface="Consolas"/>
                <a:sym typeface="Consolas"/>
              </a:rPr>
              <a:t>''</a:t>
            </a:r>
            <a:r>
              <a:rPr i="1" lang="en">
                <a:solidFill>
                  <a:srgbClr val="C792EA"/>
                </a:solidFill>
                <a:highlight>
                  <a:srgbClr val="011627"/>
                </a:highlight>
                <a:latin typeface="Consolas"/>
                <a:ea typeface="Consolas"/>
                <a:cs typeface="Consolas"/>
                <a:sym typeface="Consolas"/>
              </a:rPr>
              <a:t> } </a:t>
            </a:r>
            <a:r>
              <a:rPr i="1" lang="en">
                <a:solidFill>
                  <a:srgbClr val="00BFF9"/>
                </a:solidFill>
                <a:highlight>
                  <a:srgbClr val="011627"/>
                </a:highlight>
                <a:latin typeface="Consolas"/>
                <a:ea typeface="Consolas"/>
                <a:cs typeface="Consolas"/>
                <a:sym typeface="Consolas"/>
              </a:rPr>
              <a:t>=</a:t>
            </a:r>
            <a:r>
              <a:rPr i="1" lang="en">
                <a:solidFill>
                  <a:srgbClr val="C792EA"/>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vm</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return</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id</a:t>
            </a: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first</a:t>
            </a: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last</a:t>
            </a: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city</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37474F"/>
              </a:solidFill>
              <a:latin typeface="Consolas"/>
              <a:ea typeface="Consolas"/>
              <a:cs typeface="Consolas"/>
              <a:sym typeface="Consolas"/>
            </a:endParaRPr>
          </a:p>
        </p:txBody>
      </p:sp>
      <p:grpSp>
        <p:nvGrpSpPr>
          <p:cNvPr id="1164" name="Google Shape;1164;p160"/>
          <p:cNvGrpSpPr/>
          <p:nvPr/>
        </p:nvGrpSpPr>
        <p:grpSpPr>
          <a:xfrm>
            <a:off x="2554325" y="1089200"/>
            <a:ext cx="6589875" cy="664744"/>
            <a:chOff x="2554325" y="1394000"/>
            <a:chExt cx="6589875" cy="664744"/>
          </a:xfrm>
        </p:grpSpPr>
        <p:sp>
          <p:nvSpPr>
            <p:cNvPr id="1165" name="Google Shape;1165;p160"/>
            <p:cNvSpPr/>
            <p:nvPr/>
          </p:nvSpPr>
          <p:spPr>
            <a:xfrm>
              <a:off x="5841575" y="1394000"/>
              <a:ext cx="3302400" cy="2952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66" name="Google Shape;1166;p160"/>
            <p:cNvSpPr/>
            <p:nvPr/>
          </p:nvSpPr>
          <p:spPr>
            <a:xfrm>
              <a:off x="5959700" y="1394000"/>
              <a:ext cx="3184500" cy="295200"/>
            </a:xfrm>
            <a:prstGeom prst="rect">
              <a:avLst/>
            </a:prstGeom>
            <a:solidFill>
              <a:srgbClr val="18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67" name="Google Shape;1167;p160"/>
            <p:cNvSpPr/>
            <p:nvPr/>
          </p:nvSpPr>
          <p:spPr>
            <a:xfrm>
              <a:off x="6014300" y="1394000"/>
              <a:ext cx="3129900" cy="29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Partial: contain a subset of Customer</a:t>
              </a:r>
              <a:endParaRPr>
                <a:solidFill>
                  <a:srgbClr val="FFFFFF"/>
                </a:solidFill>
              </a:endParaRPr>
            </a:p>
          </p:txBody>
        </p:sp>
        <p:grpSp>
          <p:nvGrpSpPr>
            <p:cNvPr id="1168" name="Google Shape;1168;p160"/>
            <p:cNvGrpSpPr/>
            <p:nvPr/>
          </p:nvGrpSpPr>
          <p:grpSpPr>
            <a:xfrm>
              <a:off x="2554325" y="1541600"/>
              <a:ext cx="3287250" cy="517144"/>
              <a:chOff x="2554325" y="1541600"/>
              <a:chExt cx="3287250" cy="517144"/>
            </a:xfrm>
          </p:grpSpPr>
          <p:grpSp>
            <p:nvGrpSpPr>
              <p:cNvPr id="1169" name="Google Shape;1169;p160"/>
              <p:cNvGrpSpPr/>
              <p:nvPr/>
            </p:nvGrpSpPr>
            <p:grpSpPr>
              <a:xfrm>
                <a:off x="2554325" y="1720850"/>
                <a:ext cx="1733387" cy="337894"/>
                <a:chOff x="-957751" y="1125583"/>
                <a:chExt cx="1000801" cy="503417"/>
              </a:xfrm>
            </p:grpSpPr>
            <p:sp>
              <p:nvSpPr>
                <p:cNvPr id="1170" name="Google Shape;1170;p160"/>
                <p:cNvSpPr/>
                <p:nvPr/>
              </p:nvSpPr>
              <p:spPr>
                <a:xfrm>
                  <a:off x="-957750" y="1125600"/>
                  <a:ext cx="1000800" cy="5034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71" name="Google Shape;1171;p160"/>
                <p:cNvSpPr/>
                <p:nvPr/>
              </p:nvSpPr>
              <p:spPr>
                <a:xfrm>
                  <a:off x="-957751" y="1125583"/>
                  <a:ext cx="1000800" cy="44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1172" name="Google Shape;1172;p160"/>
              <p:cNvCxnSpPr>
                <a:stCxn id="1165" idx="1"/>
                <a:endCxn id="1171" idx="0"/>
              </p:cNvCxnSpPr>
              <p:nvPr/>
            </p:nvCxnSpPr>
            <p:spPr>
              <a:xfrm flipH="1">
                <a:off x="3420875" y="1541600"/>
                <a:ext cx="2420700" cy="179400"/>
              </a:xfrm>
              <a:prstGeom prst="bentConnector2">
                <a:avLst/>
              </a:prstGeom>
              <a:noFill/>
              <a:ln cap="flat" cmpd="sng" w="19050">
                <a:solidFill>
                  <a:srgbClr val="FFF2CC"/>
                </a:solidFill>
                <a:prstDash val="solid"/>
                <a:round/>
                <a:headEnd len="med" w="med" type="none"/>
                <a:tailEnd len="med" w="med" type="triangle"/>
              </a:ln>
            </p:spPr>
          </p:cxnSp>
        </p:grpSp>
      </p:grpSp>
      <p:grpSp>
        <p:nvGrpSpPr>
          <p:cNvPr id="1173" name="Google Shape;1173;p160"/>
          <p:cNvGrpSpPr/>
          <p:nvPr/>
        </p:nvGrpSpPr>
        <p:grpSpPr>
          <a:xfrm>
            <a:off x="336696" y="2728610"/>
            <a:ext cx="8812100" cy="332421"/>
            <a:chOff x="566774" y="2424004"/>
            <a:chExt cx="8582100" cy="338101"/>
          </a:xfrm>
        </p:grpSpPr>
        <p:sp>
          <p:nvSpPr>
            <p:cNvPr id="1174" name="Google Shape;1174;p160"/>
            <p:cNvSpPr/>
            <p:nvPr/>
          </p:nvSpPr>
          <p:spPr>
            <a:xfrm>
              <a:off x="6087074" y="2445801"/>
              <a:ext cx="3061800" cy="2946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75" name="Google Shape;1175;p160"/>
            <p:cNvSpPr/>
            <p:nvPr/>
          </p:nvSpPr>
          <p:spPr>
            <a:xfrm>
              <a:off x="6209124" y="2445816"/>
              <a:ext cx="2934900" cy="294600"/>
            </a:xfrm>
            <a:prstGeom prst="rect">
              <a:avLst/>
            </a:prstGeom>
            <a:solidFill>
              <a:srgbClr val="18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76" name="Google Shape;1176;p160"/>
            <p:cNvSpPr/>
            <p:nvPr/>
          </p:nvSpPr>
          <p:spPr>
            <a:xfrm>
              <a:off x="6191188" y="2442717"/>
              <a:ext cx="2957400" cy="2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Clone itself</a:t>
              </a:r>
              <a:endParaRPr>
                <a:solidFill>
                  <a:srgbClr val="FFFFFF"/>
                </a:solidFill>
              </a:endParaRPr>
            </a:p>
          </p:txBody>
        </p:sp>
        <p:grpSp>
          <p:nvGrpSpPr>
            <p:cNvPr id="1177" name="Google Shape;1177;p160"/>
            <p:cNvGrpSpPr/>
            <p:nvPr/>
          </p:nvGrpSpPr>
          <p:grpSpPr>
            <a:xfrm>
              <a:off x="566774" y="2424004"/>
              <a:ext cx="5520300" cy="338101"/>
              <a:chOff x="798982" y="2835470"/>
              <a:chExt cx="5321797" cy="338710"/>
            </a:xfrm>
          </p:grpSpPr>
          <p:grpSp>
            <p:nvGrpSpPr>
              <p:cNvPr id="1178" name="Google Shape;1178;p160"/>
              <p:cNvGrpSpPr/>
              <p:nvPr/>
            </p:nvGrpSpPr>
            <p:grpSpPr>
              <a:xfrm>
                <a:off x="798982" y="2835470"/>
                <a:ext cx="4474238" cy="338710"/>
                <a:chOff x="272536" y="1083022"/>
                <a:chExt cx="2583278" cy="504634"/>
              </a:xfrm>
            </p:grpSpPr>
            <p:sp>
              <p:nvSpPr>
                <p:cNvPr id="1179" name="Google Shape;1179;p160"/>
                <p:cNvSpPr/>
                <p:nvPr/>
              </p:nvSpPr>
              <p:spPr>
                <a:xfrm>
                  <a:off x="272536" y="1083022"/>
                  <a:ext cx="2515200" cy="5034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80" name="Google Shape;1180;p160"/>
                <p:cNvSpPr/>
                <p:nvPr/>
              </p:nvSpPr>
              <p:spPr>
                <a:xfrm>
                  <a:off x="2787714" y="1084256"/>
                  <a:ext cx="68100" cy="5034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1181" name="Google Shape;1181;p160"/>
              <p:cNvCxnSpPr>
                <a:stCxn id="1174" idx="1"/>
                <a:endCxn id="1180" idx="3"/>
              </p:cNvCxnSpPr>
              <p:nvPr/>
            </p:nvCxnSpPr>
            <p:spPr>
              <a:xfrm flipH="1">
                <a:off x="5273279" y="3004873"/>
                <a:ext cx="847500" cy="300"/>
              </a:xfrm>
              <a:prstGeom prst="straightConnector1">
                <a:avLst/>
              </a:prstGeom>
              <a:noFill/>
              <a:ln cap="flat" cmpd="sng" w="19050">
                <a:solidFill>
                  <a:srgbClr val="FFF2CC"/>
                </a:solidFill>
                <a:prstDash val="solid"/>
                <a:round/>
                <a:headEnd len="med" w="med" type="none"/>
                <a:tailEnd len="med" w="med" type="triangle"/>
              </a:ln>
            </p:spPr>
          </p:cxnSp>
        </p:grpSp>
      </p:grpSp>
      <p:grpSp>
        <p:nvGrpSpPr>
          <p:cNvPr id="1182" name="Google Shape;1182;p160"/>
          <p:cNvGrpSpPr/>
          <p:nvPr/>
        </p:nvGrpSpPr>
        <p:grpSpPr>
          <a:xfrm>
            <a:off x="336825" y="3768100"/>
            <a:ext cx="8812175" cy="963614"/>
            <a:chOff x="336824" y="2424003"/>
            <a:chExt cx="8812175" cy="338098"/>
          </a:xfrm>
        </p:grpSpPr>
        <p:sp>
          <p:nvSpPr>
            <p:cNvPr id="1183" name="Google Shape;1183;p160"/>
            <p:cNvSpPr/>
            <p:nvPr/>
          </p:nvSpPr>
          <p:spPr>
            <a:xfrm>
              <a:off x="6541999" y="2445800"/>
              <a:ext cx="2607000" cy="2946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84" name="Google Shape;1184;p160"/>
            <p:cNvSpPr/>
            <p:nvPr/>
          </p:nvSpPr>
          <p:spPr>
            <a:xfrm>
              <a:off x="6673824" y="2445818"/>
              <a:ext cx="2470200" cy="294600"/>
            </a:xfrm>
            <a:prstGeom prst="rect">
              <a:avLst/>
            </a:prstGeom>
            <a:solidFill>
              <a:srgbClr val="18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85" name="Google Shape;1185;p160"/>
            <p:cNvSpPr/>
            <p:nvPr/>
          </p:nvSpPr>
          <p:spPr>
            <a:xfrm>
              <a:off x="6678472" y="2442712"/>
              <a:ext cx="2470200" cy="2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Return a customer-like object that can be saved.</a:t>
              </a:r>
              <a:endParaRPr>
                <a:solidFill>
                  <a:srgbClr val="FFFFFF"/>
                </a:solidFill>
              </a:endParaRPr>
            </a:p>
            <a:p>
              <a:pPr indent="0" lvl="0" marL="0" rtl="0" algn="l">
                <a:spcBef>
                  <a:spcPts val="0"/>
                </a:spcBef>
                <a:spcAft>
                  <a:spcPts val="0"/>
                </a:spcAft>
                <a:buNone/>
              </a:pPr>
              <a:r>
                <a:rPr lang="en">
                  <a:solidFill>
                    <a:srgbClr val="FFFFFF"/>
                  </a:solidFill>
                </a:rPr>
                <a:t>Missing properties get default values</a:t>
              </a:r>
              <a:endParaRPr>
                <a:solidFill>
                  <a:srgbClr val="FFFFFF"/>
                </a:solidFill>
              </a:endParaRPr>
            </a:p>
          </p:txBody>
        </p:sp>
        <p:grpSp>
          <p:nvGrpSpPr>
            <p:cNvPr id="1186" name="Google Shape;1186;p160"/>
            <p:cNvGrpSpPr/>
            <p:nvPr/>
          </p:nvGrpSpPr>
          <p:grpSpPr>
            <a:xfrm>
              <a:off x="336824" y="2424003"/>
              <a:ext cx="6205175" cy="338098"/>
              <a:chOff x="577300" y="2835469"/>
              <a:chExt cx="5982045" cy="338708"/>
            </a:xfrm>
          </p:grpSpPr>
          <p:grpSp>
            <p:nvGrpSpPr>
              <p:cNvPr id="1187" name="Google Shape;1187;p160"/>
              <p:cNvGrpSpPr/>
              <p:nvPr/>
            </p:nvGrpSpPr>
            <p:grpSpPr>
              <a:xfrm>
                <a:off x="577300" y="2835469"/>
                <a:ext cx="5780468" cy="338708"/>
                <a:chOff x="144544" y="1083020"/>
                <a:chExt cx="3337453" cy="504631"/>
              </a:xfrm>
            </p:grpSpPr>
            <p:sp>
              <p:nvSpPr>
                <p:cNvPr id="1188" name="Google Shape;1188;p160"/>
                <p:cNvSpPr/>
                <p:nvPr/>
              </p:nvSpPr>
              <p:spPr>
                <a:xfrm>
                  <a:off x="144544" y="1083020"/>
                  <a:ext cx="3281700" cy="5034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89" name="Google Shape;1189;p160"/>
                <p:cNvSpPr/>
                <p:nvPr/>
              </p:nvSpPr>
              <p:spPr>
                <a:xfrm>
                  <a:off x="3426196" y="1084250"/>
                  <a:ext cx="55800" cy="5034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1190" name="Google Shape;1190;p160"/>
              <p:cNvCxnSpPr>
                <a:stCxn id="1183" idx="1"/>
                <a:endCxn id="1189" idx="3"/>
              </p:cNvCxnSpPr>
              <p:nvPr/>
            </p:nvCxnSpPr>
            <p:spPr>
              <a:xfrm flipH="1">
                <a:off x="6357745" y="3004872"/>
                <a:ext cx="201600" cy="300"/>
              </a:xfrm>
              <a:prstGeom prst="straightConnector1">
                <a:avLst/>
              </a:prstGeom>
              <a:noFill/>
              <a:ln cap="flat" cmpd="sng" w="19050">
                <a:solidFill>
                  <a:srgbClr val="FFF2CC"/>
                </a:solidFill>
                <a:prstDash val="solid"/>
                <a:round/>
                <a:headEnd len="med" w="med" type="none"/>
                <a:tailEnd len="med" w="med" type="triangl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gtEl>
                                        <p:attrNameLst>
                                          <p:attrName>style.visibility</p:attrName>
                                        </p:attrNameLst>
                                      </p:cBhvr>
                                      <p:to>
                                        <p:strVal val="visible"/>
                                      </p:to>
                                    </p:set>
                                    <p:animEffect filter="fade" transition="in">
                                      <p:cBhvr>
                                        <p:cTn dur="1000"/>
                                        <p:tgtEl>
                                          <p:spTgt spid="1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73"/>
                                        </p:tgtEl>
                                        <p:attrNameLst>
                                          <p:attrName>style.visibility</p:attrName>
                                        </p:attrNameLst>
                                      </p:cBhvr>
                                      <p:to>
                                        <p:strVal val="visible"/>
                                      </p:to>
                                    </p:set>
                                    <p:anim calcmode="lin" valueType="num">
                                      <p:cBhvr additive="base">
                                        <p:cTn dur="1000"/>
                                        <p:tgtEl>
                                          <p:spTgt spid="117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82"/>
                                        </p:tgtEl>
                                        <p:attrNameLst>
                                          <p:attrName>style.visibility</p:attrName>
                                        </p:attrNameLst>
                                      </p:cBhvr>
                                      <p:to>
                                        <p:strVal val="visible"/>
                                      </p:to>
                                    </p:set>
                                    <p:anim calcmode="lin" valueType="num">
                                      <p:cBhvr additive="base">
                                        <p:cTn dur="1000"/>
                                        <p:tgtEl>
                                          <p:spTgt spid="11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sp>
        <p:nvSpPr>
          <p:cNvPr id="1195" name="Google Shape;1195;p161"/>
          <p:cNvSpPr/>
          <p:nvPr/>
        </p:nvSpPr>
        <p:spPr>
          <a:xfrm>
            <a:off x="0" y="1204925"/>
            <a:ext cx="9143700" cy="3939000"/>
          </a:xfrm>
          <a:prstGeom prst="rect">
            <a:avLst/>
          </a:prstGeom>
          <a:solidFill>
            <a:srgbClr val="011627"/>
          </a:solidFill>
          <a:ln cap="flat" cmpd="sng" w="9525">
            <a:solidFill>
              <a:srgbClr val="0116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61"/>
          <p:cNvSpPr txBox="1"/>
          <p:nvPr/>
        </p:nvSpPr>
        <p:spPr>
          <a:xfrm>
            <a:off x="-10821" y="876311"/>
            <a:ext cx="2949600" cy="338100"/>
          </a:xfrm>
          <a:prstGeom prst="rect">
            <a:avLst/>
          </a:prstGeom>
          <a:solidFill>
            <a:srgbClr val="A62E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customer-list.component.html</a:t>
            </a:r>
            <a:endParaRPr>
              <a:solidFill>
                <a:srgbClr val="FFFFFF"/>
              </a:solidFill>
            </a:endParaRPr>
          </a:p>
        </p:txBody>
      </p:sp>
      <p:sp>
        <p:nvSpPr>
          <p:cNvPr id="1197" name="Google Shape;1197;p161"/>
          <p:cNvSpPr txBox="1"/>
          <p:nvPr>
            <p:ph type="title"/>
          </p:nvPr>
        </p:nvSpPr>
        <p:spPr>
          <a:xfrm>
            <a:off x="457200" y="205975"/>
            <a:ext cx="85632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Bind to the ViewModel in Customers List</a:t>
            </a:r>
            <a:endParaRPr/>
          </a:p>
        </p:txBody>
      </p:sp>
      <p:sp>
        <p:nvSpPr>
          <p:cNvPr id="1198" name="Google Shape;1198;p161"/>
          <p:cNvSpPr txBox="1"/>
          <p:nvPr/>
        </p:nvSpPr>
        <p:spPr>
          <a:xfrm>
            <a:off x="552000" y="1356500"/>
            <a:ext cx="8681100" cy="28239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&lt;</a:t>
            </a:r>
            <a:r>
              <a:rPr lang="en">
                <a:solidFill>
                  <a:srgbClr val="6DBDFA"/>
                </a:solidFill>
                <a:highlight>
                  <a:srgbClr val="011627"/>
                </a:highlight>
                <a:latin typeface="Consolas"/>
                <a:ea typeface="Consolas"/>
                <a:cs typeface="Consolas"/>
                <a:sym typeface="Consolas"/>
              </a:rPr>
              <a:t>h4</a:t>
            </a:r>
            <a:r>
              <a:rPr lang="en">
                <a:solidFill>
                  <a:srgbClr val="FFFFFF"/>
                </a:solidFill>
                <a:highlight>
                  <a:srgbClr val="011627"/>
                </a:highlight>
                <a:latin typeface="Consolas"/>
                <a:ea typeface="Consolas"/>
                <a:cs typeface="Consolas"/>
                <a:sym typeface="Consolas"/>
              </a:rPr>
              <a:t>&gt;</a:t>
            </a:r>
            <a:r>
              <a:rPr lang="en">
                <a:solidFill>
                  <a:srgbClr val="A7DBF7"/>
                </a:solidFill>
                <a:highlight>
                  <a:srgbClr val="011627"/>
                </a:highlight>
                <a:latin typeface="Consolas"/>
                <a:ea typeface="Consolas"/>
                <a:cs typeface="Consolas"/>
                <a:sym typeface="Consolas"/>
              </a:rPr>
              <a:t>Customers</a:t>
            </a:r>
            <a:r>
              <a:rPr lang="en">
                <a:solidFill>
                  <a:srgbClr val="FFFFFF"/>
                </a:solidFill>
                <a:highlight>
                  <a:srgbClr val="011627"/>
                </a:highlight>
                <a:latin typeface="Consolas"/>
                <a:ea typeface="Consolas"/>
                <a:cs typeface="Consolas"/>
                <a:sym typeface="Consolas"/>
              </a:rPr>
              <a:t>&lt;/</a:t>
            </a:r>
            <a:r>
              <a:rPr lang="en">
                <a:solidFill>
                  <a:srgbClr val="6DBDFA"/>
                </a:solidFill>
                <a:highlight>
                  <a:srgbClr val="011627"/>
                </a:highlight>
                <a:latin typeface="Consolas"/>
                <a:ea typeface="Consolas"/>
                <a:cs typeface="Consolas"/>
                <a:sym typeface="Consolas"/>
              </a:rPr>
              <a:t>h4</a:t>
            </a:r>
            <a:r>
              <a:rPr lang="en">
                <a:solidFill>
                  <a:srgbClr val="FFFFFF"/>
                </a:solidFill>
                <a:highlight>
                  <a:srgbClr val="011627"/>
                </a:highlight>
                <a:latin typeface="Consolas"/>
                <a:ea typeface="Consolas"/>
                <a:cs typeface="Consolas"/>
                <a:sym typeface="Consolas"/>
              </a:rPr>
              <a:t>&gt;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&lt;</a:t>
            </a:r>
            <a:r>
              <a:rPr lang="en">
                <a:solidFill>
                  <a:srgbClr val="6DBDFA"/>
                </a:solidFill>
                <a:highlight>
                  <a:srgbClr val="011627"/>
                </a:highlight>
                <a:latin typeface="Consolas"/>
                <a:ea typeface="Consolas"/>
                <a:cs typeface="Consolas"/>
                <a:sym typeface="Consolas"/>
              </a:rPr>
              <a:t>table</a:t>
            </a:r>
            <a:r>
              <a:rPr lang="en">
                <a:solidFill>
                  <a:srgbClr val="FFFFFF"/>
                </a:solidFill>
                <a:highlight>
                  <a:srgbClr val="011627"/>
                </a:highlight>
                <a:latin typeface="Consolas"/>
                <a:ea typeface="Consolas"/>
                <a:cs typeface="Consolas"/>
                <a:sym typeface="Consolas"/>
              </a:rPr>
              <a:t>&gt;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&lt;</a:t>
            </a:r>
            <a:r>
              <a:rPr lang="en">
                <a:solidFill>
                  <a:srgbClr val="6DBDFA"/>
                </a:solidFill>
                <a:highlight>
                  <a:srgbClr val="011627"/>
                </a:highlight>
                <a:latin typeface="Consolas"/>
                <a:ea typeface="Consolas"/>
                <a:cs typeface="Consolas"/>
                <a:sym typeface="Consolas"/>
              </a:rPr>
              <a:t>tr</a:t>
            </a:r>
            <a:r>
              <a:rPr lang="en">
                <a:solidFill>
                  <a:srgbClr val="A7DBF7"/>
                </a:solidFill>
                <a:highlight>
                  <a:srgbClr val="011627"/>
                </a:highlight>
                <a:latin typeface="Consolas"/>
                <a:ea typeface="Consolas"/>
                <a:cs typeface="Consolas"/>
                <a:sym typeface="Consolas"/>
              </a:rPr>
              <a:t> </a:t>
            </a:r>
            <a:r>
              <a:rPr i="1" lang="en">
                <a:solidFill>
                  <a:srgbClr val="F7ECB5"/>
                </a:solidFill>
                <a:highlight>
                  <a:srgbClr val="011627"/>
                </a:highlight>
                <a:latin typeface="Consolas"/>
                <a:ea typeface="Consolas"/>
                <a:cs typeface="Consolas"/>
                <a:sym typeface="Consolas"/>
              </a:rPr>
              <a:t>*ngFor</a:t>
            </a:r>
            <a:r>
              <a:rPr lang="en">
                <a:solidFill>
                  <a:srgbClr val="A7DBF7"/>
                </a:solidFill>
                <a:highlight>
                  <a:srgbClr val="011627"/>
                </a:highlight>
                <a:latin typeface="Consolas"/>
                <a:ea typeface="Consolas"/>
                <a:cs typeface="Consolas"/>
                <a:sym typeface="Consolas"/>
              </a:rPr>
              <a:t>=</a:t>
            </a:r>
            <a:r>
              <a:rPr lang="en">
                <a:solidFill>
                  <a:srgbClr val="6BFF81"/>
                </a:solidFill>
                <a:highlight>
                  <a:srgbClr val="011627"/>
                </a:highlight>
                <a:latin typeface="Consolas"/>
                <a:ea typeface="Consolas"/>
                <a:cs typeface="Consolas"/>
                <a:sym typeface="Consolas"/>
              </a:rPr>
              <a:t>"</a:t>
            </a:r>
            <a:r>
              <a:rPr lang="en">
                <a:solidFill>
                  <a:srgbClr val="BCF0C0"/>
                </a:solidFill>
                <a:highlight>
                  <a:srgbClr val="011627"/>
                </a:highlight>
                <a:latin typeface="Consolas"/>
                <a:ea typeface="Consolas"/>
                <a:cs typeface="Consolas"/>
                <a:sym typeface="Consolas"/>
              </a:rPr>
              <a:t>let vm of vms</a:t>
            </a:r>
            <a:r>
              <a:rPr lang="en">
                <a:solidFill>
                  <a:srgbClr val="6BFF81"/>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i="1" lang="en">
                <a:solidFill>
                  <a:srgbClr val="F7ECB5"/>
                </a:solidFill>
                <a:highlight>
                  <a:srgbClr val="011627"/>
                </a:highlight>
                <a:latin typeface="Consolas"/>
                <a:ea typeface="Consolas"/>
                <a:cs typeface="Consolas"/>
                <a:sym typeface="Consolas"/>
              </a:rPr>
              <a:t>(click)</a:t>
            </a:r>
            <a:r>
              <a:rPr lang="en">
                <a:solidFill>
                  <a:srgbClr val="A7DBF7"/>
                </a:solidFill>
                <a:highlight>
                  <a:srgbClr val="011627"/>
                </a:highlight>
                <a:latin typeface="Consolas"/>
                <a:ea typeface="Consolas"/>
                <a:cs typeface="Consolas"/>
                <a:sym typeface="Consolas"/>
              </a:rPr>
              <a:t>=</a:t>
            </a:r>
            <a:r>
              <a:rPr lang="en">
                <a:solidFill>
                  <a:srgbClr val="6BFF81"/>
                </a:solidFill>
                <a:highlight>
                  <a:srgbClr val="011627"/>
                </a:highlight>
                <a:latin typeface="Consolas"/>
                <a:ea typeface="Consolas"/>
                <a:cs typeface="Consolas"/>
                <a:sym typeface="Consolas"/>
              </a:rPr>
              <a:t>"</a:t>
            </a:r>
            <a:r>
              <a:rPr lang="en">
                <a:solidFill>
                  <a:srgbClr val="BCF0C0"/>
                </a:solidFill>
                <a:highlight>
                  <a:srgbClr val="011627"/>
                </a:highlight>
                <a:latin typeface="Consolas"/>
                <a:ea typeface="Consolas"/>
                <a:cs typeface="Consolas"/>
                <a:sym typeface="Consolas"/>
              </a:rPr>
              <a:t>select(vm)</a:t>
            </a:r>
            <a:r>
              <a:rPr lang="en">
                <a:solidFill>
                  <a:srgbClr val="6BFF81"/>
                </a:solidFill>
                <a:highlight>
                  <a:srgbClr val="011627"/>
                </a:highlight>
                <a:latin typeface="Consolas"/>
                <a:ea typeface="Consolas"/>
                <a:cs typeface="Consolas"/>
                <a:sym typeface="Consolas"/>
              </a:rPr>
              <a:t>"</a:t>
            </a:r>
            <a:r>
              <a:rPr lang="en">
                <a:solidFill>
                  <a:srgbClr val="FFFFFF"/>
                </a:solidFill>
                <a:highlight>
                  <a:srgbClr val="011627"/>
                </a:highlight>
                <a:latin typeface="Consolas"/>
                <a:ea typeface="Consolas"/>
                <a:cs typeface="Consolas"/>
                <a:sym typeface="Consolas"/>
              </a:rPr>
              <a:t>&gt;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&lt;</a:t>
            </a:r>
            <a:r>
              <a:rPr lang="en">
                <a:solidFill>
                  <a:srgbClr val="6DBDFA"/>
                </a:solidFill>
                <a:highlight>
                  <a:srgbClr val="011627"/>
                </a:highlight>
                <a:latin typeface="Consolas"/>
                <a:ea typeface="Consolas"/>
                <a:cs typeface="Consolas"/>
                <a:sym typeface="Consolas"/>
              </a:rPr>
              <a:t>td</a:t>
            </a:r>
            <a:r>
              <a:rPr lang="en">
                <a:solidFill>
                  <a:srgbClr val="FFFFFF"/>
                </a:solidFill>
                <a:highlight>
                  <a:srgbClr val="011627"/>
                </a:highlight>
                <a:latin typeface="Consolas"/>
                <a:ea typeface="Consolas"/>
                <a:cs typeface="Consolas"/>
                <a:sym typeface="Consolas"/>
              </a:rPr>
              <a:t>&gt;{{</a:t>
            </a: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vm</a:t>
            </a:r>
            <a:r>
              <a:rPr lang="en">
                <a:solidFill>
                  <a:srgbClr val="A7DBF7"/>
                </a:solidFill>
                <a:highlight>
                  <a:srgbClr val="011627"/>
                </a:highlight>
                <a:latin typeface="Consolas"/>
                <a:ea typeface="Consolas"/>
                <a:cs typeface="Consolas"/>
                <a:sym typeface="Consolas"/>
              </a:rPr>
              <a:t>.</a:t>
            </a:r>
            <a:r>
              <a:rPr i="1" lang="en">
                <a:solidFill>
                  <a:srgbClr val="7FDBCA"/>
                </a:solidFill>
                <a:highlight>
                  <a:srgbClr val="011627"/>
                </a:highlight>
                <a:latin typeface="Consolas"/>
                <a:ea typeface="Consolas"/>
                <a:cs typeface="Consolas"/>
                <a:sym typeface="Consolas"/>
              </a:rPr>
              <a:t>name</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}}&lt;/</a:t>
            </a:r>
            <a:r>
              <a:rPr lang="en">
                <a:solidFill>
                  <a:srgbClr val="6DBDFA"/>
                </a:solidFill>
                <a:highlight>
                  <a:srgbClr val="011627"/>
                </a:highlight>
                <a:latin typeface="Consolas"/>
                <a:ea typeface="Consolas"/>
                <a:cs typeface="Consolas"/>
                <a:sym typeface="Consolas"/>
              </a:rPr>
              <a:t>td</a:t>
            </a:r>
            <a:r>
              <a:rPr lang="en">
                <a:solidFill>
                  <a:srgbClr val="FFFFFF"/>
                </a:solidFill>
                <a:highlight>
                  <a:srgbClr val="011627"/>
                </a:highlight>
                <a:latin typeface="Consolas"/>
                <a:ea typeface="Consolas"/>
                <a:cs typeface="Consolas"/>
                <a:sym typeface="Consolas"/>
              </a:rPr>
              <a:t>&gt;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&lt;/</a:t>
            </a:r>
            <a:r>
              <a:rPr lang="en">
                <a:solidFill>
                  <a:srgbClr val="6DBDFA"/>
                </a:solidFill>
                <a:highlight>
                  <a:srgbClr val="011627"/>
                </a:highlight>
                <a:latin typeface="Consolas"/>
                <a:ea typeface="Consolas"/>
                <a:cs typeface="Consolas"/>
                <a:sym typeface="Consolas"/>
              </a:rPr>
              <a:t>tr</a:t>
            </a:r>
            <a:r>
              <a:rPr lang="en">
                <a:solidFill>
                  <a:srgbClr val="FFFFFF"/>
                </a:solidFill>
                <a:highlight>
                  <a:srgbClr val="011627"/>
                </a:highlight>
                <a:latin typeface="Consolas"/>
                <a:ea typeface="Consolas"/>
                <a:cs typeface="Consolas"/>
                <a:sym typeface="Consolas"/>
              </a:rPr>
              <a:t>&gt;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&lt;/</a:t>
            </a:r>
            <a:r>
              <a:rPr lang="en">
                <a:solidFill>
                  <a:srgbClr val="6DBDFA"/>
                </a:solidFill>
                <a:highlight>
                  <a:srgbClr val="011627"/>
                </a:highlight>
                <a:latin typeface="Consolas"/>
                <a:ea typeface="Consolas"/>
                <a:cs typeface="Consolas"/>
                <a:sym typeface="Consolas"/>
              </a:rPr>
              <a:t>table</a:t>
            </a:r>
            <a:r>
              <a:rPr lang="en">
                <a:solidFill>
                  <a:srgbClr val="FFFFFF"/>
                </a:solidFill>
                <a:highlight>
                  <a:srgbClr val="011627"/>
                </a:highlight>
                <a:latin typeface="Consolas"/>
                <a:ea typeface="Consolas"/>
                <a:cs typeface="Consolas"/>
                <a:sym typeface="Consolas"/>
              </a:rPr>
              <a:t>&gt;</a:t>
            </a:r>
            <a:endParaRPr>
              <a:solidFill>
                <a:srgbClr val="3F51B5"/>
              </a:solidFill>
              <a:latin typeface="Consolas"/>
              <a:ea typeface="Consolas"/>
              <a:cs typeface="Consolas"/>
              <a:sym typeface="Consolas"/>
            </a:endParaRPr>
          </a:p>
        </p:txBody>
      </p:sp>
      <p:grpSp>
        <p:nvGrpSpPr>
          <p:cNvPr id="1199" name="Google Shape;1199;p161"/>
          <p:cNvGrpSpPr/>
          <p:nvPr/>
        </p:nvGrpSpPr>
        <p:grpSpPr>
          <a:xfrm>
            <a:off x="1728900" y="2760387"/>
            <a:ext cx="7415475" cy="903863"/>
            <a:chOff x="1728900" y="3190292"/>
            <a:chExt cx="7415475" cy="903863"/>
          </a:xfrm>
        </p:grpSpPr>
        <p:sp>
          <p:nvSpPr>
            <p:cNvPr id="1200" name="Google Shape;1200;p161"/>
            <p:cNvSpPr/>
            <p:nvPr/>
          </p:nvSpPr>
          <p:spPr>
            <a:xfrm>
              <a:off x="4613125" y="3442154"/>
              <a:ext cx="4531200" cy="6519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01" name="Google Shape;1201;p161"/>
            <p:cNvSpPr/>
            <p:nvPr/>
          </p:nvSpPr>
          <p:spPr>
            <a:xfrm>
              <a:off x="4795100" y="3442254"/>
              <a:ext cx="4349100" cy="651900"/>
            </a:xfrm>
            <a:prstGeom prst="rect">
              <a:avLst/>
            </a:prstGeom>
            <a:solidFill>
              <a:srgbClr val="18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02" name="Google Shape;1202;p161"/>
            <p:cNvSpPr/>
            <p:nvPr/>
          </p:nvSpPr>
          <p:spPr>
            <a:xfrm>
              <a:off x="4795275" y="3442154"/>
              <a:ext cx="4349100" cy="65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ViewModel  </a:t>
              </a:r>
              <a:r>
                <a:rPr b="1" lang="en">
                  <a:solidFill>
                    <a:schemeClr val="lt1"/>
                  </a:solidFill>
                </a:rPr>
                <a:t>name</a:t>
              </a:r>
              <a:r>
                <a:rPr lang="en">
                  <a:solidFill>
                    <a:schemeClr val="lt1"/>
                  </a:solidFill>
                </a:rPr>
                <a:t> property calculates first + last.</a:t>
              </a:r>
              <a:endParaRPr>
                <a:solidFill>
                  <a:schemeClr val="lt1"/>
                </a:solidFill>
              </a:endParaRPr>
            </a:p>
            <a:p>
              <a:pPr indent="0" lvl="0" marL="0" rtl="0" algn="l">
                <a:spcBef>
                  <a:spcPts val="0"/>
                </a:spcBef>
                <a:spcAft>
                  <a:spcPts val="0"/>
                </a:spcAft>
                <a:buNone/>
              </a:pPr>
              <a:r>
                <a:rPr lang="en">
                  <a:solidFill>
                    <a:schemeClr val="lt1"/>
                  </a:solidFill>
                </a:rPr>
                <a:t>There is no need for custom </a:t>
              </a:r>
              <a:r>
                <a:rPr b="1" lang="en">
                  <a:solidFill>
                    <a:schemeClr val="lt1"/>
                  </a:solidFill>
                </a:rPr>
                <a:t>FullNamePipe</a:t>
              </a:r>
              <a:r>
                <a:rPr lang="en">
                  <a:solidFill>
                    <a:schemeClr val="lt1"/>
                  </a:solidFill>
                </a:rPr>
                <a:t>.</a:t>
              </a:r>
              <a:endParaRPr>
                <a:solidFill>
                  <a:srgbClr val="FFFFFF"/>
                </a:solidFill>
              </a:endParaRPr>
            </a:p>
          </p:txBody>
        </p:sp>
        <p:grpSp>
          <p:nvGrpSpPr>
            <p:cNvPr id="1203" name="Google Shape;1203;p161"/>
            <p:cNvGrpSpPr/>
            <p:nvPr/>
          </p:nvGrpSpPr>
          <p:grpSpPr>
            <a:xfrm>
              <a:off x="1728900" y="3190292"/>
              <a:ext cx="2884225" cy="577813"/>
              <a:chOff x="1728900" y="1001076"/>
              <a:chExt cx="2884225" cy="1221333"/>
            </a:xfrm>
          </p:grpSpPr>
          <p:grpSp>
            <p:nvGrpSpPr>
              <p:cNvPr id="1204" name="Google Shape;1204;p161"/>
              <p:cNvGrpSpPr/>
              <p:nvPr/>
            </p:nvGrpSpPr>
            <p:grpSpPr>
              <a:xfrm>
                <a:off x="1728900" y="1001076"/>
                <a:ext cx="1282894" cy="719484"/>
                <a:chOff x="-1434324" y="53214"/>
                <a:chExt cx="740701" cy="1071936"/>
              </a:xfrm>
            </p:grpSpPr>
            <p:sp>
              <p:nvSpPr>
                <p:cNvPr id="1205" name="Google Shape;1205;p161"/>
                <p:cNvSpPr/>
                <p:nvPr/>
              </p:nvSpPr>
              <p:spPr>
                <a:xfrm flipH="1" rot="10800000">
                  <a:off x="-1434324" y="53214"/>
                  <a:ext cx="740700" cy="10719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06" name="Google Shape;1206;p161"/>
                <p:cNvSpPr/>
                <p:nvPr/>
              </p:nvSpPr>
              <p:spPr>
                <a:xfrm flipH="1" rot="10800000">
                  <a:off x="-1434324" y="1031250"/>
                  <a:ext cx="740700" cy="93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1207" name="Google Shape;1207;p161"/>
              <p:cNvCxnSpPr>
                <a:stCxn id="1200" idx="1"/>
                <a:endCxn id="1206" idx="0"/>
              </p:cNvCxnSpPr>
              <p:nvPr/>
            </p:nvCxnSpPr>
            <p:spPr>
              <a:xfrm rot="10800000">
                <a:off x="2370325" y="1720809"/>
                <a:ext cx="2242800" cy="501600"/>
              </a:xfrm>
              <a:prstGeom prst="bentConnector2">
                <a:avLst/>
              </a:prstGeom>
              <a:noFill/>
              <a:ln cap="flat" cmpd="sng" w="19050">
                <a:solidFill>
                  <a:srgbClr val="FFF2CC"/>
                </a:solidFill>
                <a:prstDash val="solid"/>
                <a:round/>
                <a:headEnd len="med" w="med" type="none"/>
                <a:tailEnd len="med" w="med" type="triangl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9"/>
                                        </p:tgtEl>
                                        <p:attrNameLst>
                                          <p:attrName>style.visibility</p:attrName>
                                        </p:attrNameLst>
                                      </p:cBhvr>
                                      <p:to>
                                        <p:strVal val="visible"/>
                                      </p:to>
                                    </p:set>
                                    <p:animEffect filter="fade" transition="in">
                                      <p:cBhvr>
                                        <p:cTn dur="1000"/>
                                        <p:tgtEl>
                                          <p:spTgt spid="1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sp>
        <p:nvSpPr>
          <p:cNvPr id="1212" name="Google Shape;1212;p162"/>
          <p:cNvSpPr txBox="1"/>
          <p:nvPr/>
        </p:nvSpPr>
        <p:spPr>
          <a:xfrm>
            <a:off x="825150" y="1041600"/>
            <a:ext cx="76461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AB2D3A"/>
                </a:solidFill>
              </a:rPr>
              <a:t>Question:</a:t>
            </a:r>
            <a:endParaRPr sz="3600"/>
          </a:p>
        </p:txBody>
      </p:sp>
      <p:sp>
        <p:nvSpPr>
          <p:cNvPr id="1213" name="Google Shape;1213;p162"/>
          <p:cNvSpPr/>
          <p:nvPr/>
        </p:nvSpPr>
        <p:spPr>
          <a:xfrm>
            <a:off x="622975" y="965400"/>
            <a:ext cx="58500" cy="2731500"/>
          </a:xfrm>
          <a:prstGeom prst="rect">
            <a:avLst/>
          </a:prstGeom>
          <a:solidFill>
            <a:srgbClr val="AB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62"/>
          <p:cNvSpPr txBox="1"/>
          <p:nvPr/>
        </p:nvSpPr>
        <p:spPr>
          <a:xfrm>
            <a:off x="825150" y="1575000"/>
            <a:ext cx="7646100" cy="24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chemeClr val="dk1"/>
                </a:solidFill>
              </a:rPr>
              <a:t>What would motivate you to create a ViewModel class over a simpler ViewModel clone?</a:t>
            </a:r>
            <a:endParaRPr sz="36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8" name="Shape 1218"/>
        <p:cNvGrpSpPr/>
        <p:nvPr/>
      </p:nvGrpSpPr>
      <p:grpSpPr>
        <a:xfrm>
          <a:off x="0" y="0"/>
          <a:ext cx="0" cy="0"/>
          <a:chOff x="0" y="0"/>
          <a:chExt cx="0" cy="0"/>
        </a:xfrm>
      </p:grpSpPr>
      <p:sp>
        <p:nvSpPr>
          <p:cNvPr id="1219" name="Google Shape;1219;p163"/>
          <p:cNvSpPr txBox="1"/>
          <p:nvPr/>
        </p:nvSpPr>
        <p:spPr>
          <a:xfrm>
            <a:off x="825150" y="1041600"/>
            <a:ext cx="79110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B050"/>
                </a:solidFill>
              </a:rPr>
              <a:t>Answer:</a:t>
            </a:r>
            <a:endParaRPr sz="3600"/>
          </a:p>
        </p:txBody>
      </p:sp>
      <p:sp>
        <p:nvSpPr>
          <p:cNvPr id="1220" name="Google Shape;1220;p163"/>
          <p:cNvSpPr/>
          <p:nvPr/>
        </p:nvSpPr>
        <p:spPr>
          <a:xfrm>
            <a:off x="622975" y="965400"/>
            <a:ext cx="58500" cy="2872800"/>
          </a:xfrm>
          <a:prstGeom prst="rect">
            <a:avLst/>
          </a:prstGeom>
          <a:solidFill>
            <a:srgbClr val="00B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63"/>
          <p:cNvSpPr txBox="1"/>
          <p:nvPr/>
        </p:nvSpPr>
        <p:spPr>
          <a:xfrm>
            <a:off x="825150" y="1575000"/>
            <a:ext cx="7911000" cy="24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t>A ViewModel class can add or hide properties of the model.</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101"/>
          <p:cNvSpPr txBox="1"/>
          <p:nvPr/>
        </p:nvSpPr>
        <p:spPr>
          <a:xfrm>
            <a:off x="1268700" y="693250"/>
            <a:ext cx="66066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PT Sans"/>
                <a:ea typeface="PT Sans"/>
                <a:cs typeface="PT Sans"/>
                <a:sym typeface="PT Sans"/>
              </a:rPr>
              <a:t>Interfaces, Classes, and Types</a:t>
            </a:r>
            <a:endParaRPr sz="6000">
              <a:solidFill>
                <a:schemeClr val="lt1"/>
              </a:solidFill>
              <a:latin typeface="PT Sans"/>
              <a:ea typeface="PT Sans"/>
              <a:cs typeface="PT Sans"/>
              <a:sym typeface="PT Sans"/>
            </a:endParaRPr>
          </a:p>
        </p:txBody>
      </p:sp>
      <p:pic>
        <p:nvPicPr>
          <p:cNvPr id="507" name="Google Shape;507;p101"/>
          <p:cNvPicPr preferRelativeResize="0"/>
          <p:nvPr/>
        </p:nvPicPr>
        <p:blipFill>
          <a:blip r:embed="rId3">
            <a:alphaModFix/>
          </a:blip>
          <a:stretch>
            <a:fillRect/>
          </a:stretch>
        </p:blipFill>
        <p:spPr>
          <a:xfrm>
            <a:off x="3878540" y="2611048"/>
            <a:ext cx="1386925" cy="1507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5" name="Shape 1225"/>
        <p:cNvGrpSpPr/>
        <p:nvPr/>
      </p:nvGrpSpPr>
      <p:grpSpPr>
        <a:xfrm>
          <a:off x="0" y="0"/>
          <a:ext cx="0" cy="0"/>
          <a:chOff x="0" y="0"/>
          <a:chExt cx="0" cy="0"/>
        </a:xfrm>
      </p:grpSpPr>
      <p:sp>
        <p:nvSpPr>
          <p:cNvPr id="1226" name="Google Shape;1226;p164"/>
          <p:cNvSpPr/>
          <p:nvPr/>
        </p:nvSpPr>
        <p:spPr>
          <a:xfrm>
            <a:off x="0" y="1784000"/>
            <a:ext cx="9176100" cy="13920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rgbClr val="FFFFFF"/>
                </a:solidFill>
              </a:rPr>
              <a:t> What about complex, connected models?</a:t>
            </a:r>
            <a:endParaRPr/>
          </a:p>
        </p:txBody>
      </p:sp>
      <p:sp>
        <p:nvSpPr>
          <p:cNvPr id="1227" name="Google Shape;1227;p164"/>
          <p:cNvSpPr txBox="1"/>
          <p:nvPr/>
        </p:nvSpPr>
        <p:spPr>
          <a:xfrm>
            <a:off x="138075" y="110500"/>
            <a:ext cx="79110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34343"/>
                </a:solidFill>
              </a:rPr>
              <a:t>The challenges ...</a:t>
            </a:r>
            <a:endParaRPr sz="3600">
              <a:solidFill>
                <a:srgbClr val="434343"/>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sp>
        <p:nvSpPr>
          <p:cNvPr id="1233" name="Google Shape;1233;p165"/>
          <p:cNvSpPr txBox="1"/>
          <p:nvPr>
            <p:ph idx="1" type="body"/>
          </p:nvPr>
        </p:nvSpPr>
        <p:spPr>
          <a:xfrm>
            <a:off x="792325" y="2310850"/>
            <a:ext cx="7452600" cy="129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PT Sans"/>
              <a:buNone/>
            </a:pPr>
            <a:r>
              <a:rPr lang="en" sz="2400">
                <a:solidFill>
                  <a:srgbClr val="666666"/>
                </a:solidFill>
              </a:rPr>
              <a:t>ViewModels can contain object graphs. </a:t>
            </a:r>
            <a:endParaRPr sz="2400">
              <a:solidFill>
                <a:srgbClr val="666666"/>
              </a:solidFill>
            </a:endParaRPr>
          </a:p>
          <a:p>
            <a:pPr indent="0" lvl="0" marL="0" marR="0" rtl="0" algn="l">
              <a:lnSpc>
                <a:spcPct val="100000"/>
              </a:lnSpc>
              <a:spcBef>
                <a:spcPts val="0"/>
              </a:spcBef>
              <a:spcAft>
                <a:spcPts val="0"/>
              </a:spcAft>
              <a:buClr>
                <a:schemeClr val="dk1"/>
              </a:buClr>
              <a:buFont typeface="PT Sans"/>
              <a:buNone/>
            </a:pPr>
            <a:r>
              <a:t/>
            </a:r>
            <a:endParaRPr sz="2400">
              <a:solidFill>
                <a:srgbClr val="666666"/>
              </a:solidFill>
            </a:endParaRPr>
          </a:p>
          <a:p>
            <a:pPr indent="0" lvl="0" marL="0" marR="0" rtl="0" algn="l">
              <a:lnSpc>
                <a:spcPct val="100000"/>
              </a:lnSpc>
              <a:spcBef>
                <a:spcPts val="0"/>
              </a:spcBef>
              <a:spcAft>
                <a:spcPts val="0"/>
              </a:spcAft>
              <a:buClr>
                <a:schemeClr val="dk1"/>
              </a:buClr>
              <a:buFont typeface="PT Sans"/>
              <a:buNone/>
            </a:pPr>
            <a:r>
              <a:rPr lang="en" sz="2400">
                <a:solidFill>
                  <a:srgbClr val="666666"/>
                </a:solidFill>
              </a:rPr>
              <a:t>Use View Services to contain all logic for manipulating the ViewModel.</a:t>
            </a:r>
            <a:endParaRPr>
              <a:solidFill>
                <a:srgbClr val="666666"/>
              </a:solidFill>
            </a:endParaRPr>
          </a:p>
        </p:txBody>
      </p:sp>
      <p:sp>
        <p:nvSpPr>
          <p:cNvPr id="1234" name="Google Shape;1234;p165"/>
          <p:cNvSpPr txBox="1"/>
          <p:nvPr>
            <p:ph type="title"/>
          </p:nvPr>
        </p:nvSpPr>
        <p:spPr>
          <a:xfrm>
            <a:off x="792333" y="1553903"/>
            <a:ext cx="7552800" cy="624900"/>
          </a:xfrm>
          <a:prstGeom prst="rect">
            <a:avLst/>
          </a:prstGeom>
          <a:noFill/>
          <a:ln>
            <a:noFill/>
          </a:ln>
        </p:spPr>
        <p:txBody>
          <a:bodyPr anchorCtr="0" anchor="b" bIns="32975" lIns="0" spcFirstLastPara="1" rIns="65925" wrap="square" tIns="32975">
            <a:noAutofit/>
          </a:bodyPr>
          <a:lstStyle/>
          <a:p>
            <a:pPr indent="0" lvl="0" marL="0" rtl="0" algn="l">
              <a:spcBef>
                <a:spcPts val="0"/>
              </a:spcBef>
              <a:spcAft>
                <a:spcPts val="0"/>
              </a:spcAft>
              <a:buNone/>
            </a:pPr>
            <a:r>
              <a:rPr lang="en">
                <a:solidFill>
                  <a:srgbClr val="0070D0"/>
                </a:solidFill>
              </a:rPr>
              <a:t>Complex Data with </a:t>
            </a:r>
            <a:r>
              <a:rPr lang="en">
                <a:solidFill>
                  <a:srgbClr val="0070D0"/>
                </a:solidFill>
              </a:rPr>
              <a:t>ViewModels</a:t>
            </a:r>
            <a:endParaRPr>
              <a:solidFill>
                <a:srgbClr val="434343"/>
              </a:solidFill>
            </a:endParaRPr>
          </a:p>
        </p:txBody>
      </p:sp>
      <p:sp>
        <p:nvSpPr>
          <p:cNvPr id="1235" name="Google Shape;1235;p165"/>
          <p:cNvSpPr/>
          <p:nvPr/>
        </p:nvSpPr>
        <p:spPr>
          <a:xfrm>
            <a:off x="140125" y="115725"/>
            <a:ext cx="735600" cy="735600"/>
          </a:xfrm>
          <a:prstGeom prst="ellipse">
            <a:avLst/>
          </a:prstGeom>
          <a:solidFill>
            <a:schemeClr val="dk2"/>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4100">
                <a:solidFill>
                  <a:schemeClr val="lt1"/>
                </a:solidFill>
              </a:rPr>
              <a:t>4</a:t>
            </a:r>
            <a:endParaRPr sz="11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sp>
        <p:nvSpPr>
          <p:cNvPr id="1240" name="Google Shape;1240;p16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 4: Customers &amp; Orders</a:t>
            </a:r>
            <a:endParaRPr/>
          </a:p>
        </p:txBody>
      </p:sp>
      <p:pic>
        <p:nvPicPr>
          <p:cNvPr id="1241" name="Google Shape;1241;p166"/>
          <p:cNvPicPr preferRelativeResize="0"/>
          <p:nvPr/>
        </p:nvPicPr>
        <p:blipFill>
          <a:blip r:embed="rId3">
            <a:alphaModFix/>
          </a:blip>
          <a:stretch>
            <a:fillRect/>
          </a:stretch>
        </p:blipFill>
        <p:spPr>
          <a:xfrm>
            <a:off x="533400" y="1063375"/>
            <a:ext cx="7741799" cy="32315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pic>
        <p:nvPicPr>
          <p:cNvPr id="1246" name="Google Shape;1246;p167"/>
          <p:cNvPicPr preferRelativeResize="0"/>
          <p:nvPr/>
        </p:nvPicPr>
        <p:blipFill>
          <a:blip r:embed="rId3">
            <a:alphaModFix/>
          </a:blip>
          <a:stretch>
            <a:fillRect/>
          </a:stretch>
        </p:blipFill>
        <p:spPr>
          <a:xfrm>
            <a:off x="155814" y="1063375"/>
            <a:ext cx="2719261" cy="3297000"/>
          </a:xfrm>
          <a:prstGeom prst="rect">
            <a:avLst/>
          </a:prstGeom>
          <a:noFill/>
          <a:ln>
            <a:noFill/>
          </a:ln>
        </p:spPr>
      </p:pic>
      <p:sp>
        <p:nvSpPr>
          <p:cNvPr id="1247" name="Google Shape;1247;p16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Demo 4: Customers &amp; Orders</a:t>
            </a:r>
            <a:endParaRPr sz="3000"/>
          </a:p>
        </p:txBody>
      </p:sp>
      <p:sp>
        <p:nvSpPr>
          <p:cNvPr id="1248" name="Google Shape;1248;p167"/>
          <p:cNvSpPr/>
          <p:nvPr/>
        </p:nvSpPr>
        <p:spPr>
          <a:xfrm>
            <a:off x="2928400" y="1051000"/>
            <a:ext cx="6028200" cy="3297000"/>
          </a:xfrm>
          <a:prstGeom prst="rect">
            <a:avLst/>
          </a:prstGeom>
          <a:solidFill>
            <a:srgbClr val="EFEFEF"/>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Shell</a:t>
            </a:r>
            <a:endParaRPr b="1"/>
          </a:p>
        </p:txBody>
      </p:sp>
      <p:sp>
        <p:nvSpPr>
          <p:cNvPr id="1249" name="Google Shape;1249;p167"/>
          <p:cNvSpPr/>
          <p:nvPr/>
        </p:nvSpPr>
        <p:spPr>
          <a:xfrm>
            <a:off x="3000400" y="2080625"/>
            <a:ext cx="5860200" cy="2191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155CC"/>
                </a:solidFill>
              </a:rPr>
              <a:t>Container</a:t>
            </a:r>
            <a:endParaRPr b="1">
              <a:solidFill>
                <a:srgbClr val="1155CC"/>
              </a:solidFill>
            </a:endParaRPr>
          </a:p>
        </p:txBody>
      </p:sp>
      <p:sp>
        <p:nvSpPr>
          <p:cNvPr id="1250" name="Google Shape;1250;p167"/>
          <p:cNvSpPr/>
          <p:nvPr/>
        </p:nvSpPr>
        <p:spPr>
          <a:xfrm>
            <a:off x="3068725" y="2458715"/>
            <a:ext cx="1236300" cy="17574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1155CC"/>
                </a:solidFill>
              </a:rPr>
              <a:t>Customer List</a:t>
            </a:r>
            <a:endParaRPr b="1" sz="1200">
              <a:solidFill>
                <a:srgbClr val="1155CC"/>
              </a:solidFill>
            </a:endParaRPr>
          </a:p>
        </p:txBody>
      </p:sp>
      <p:sp>
        <p:nvSpPr>
          <p:cNvPr id="1251" name="Google Shape;1251;p167"/>
          <p:cNvSpPr/>
          <p:nvPr/>
        </p:nvSpPr>
        <p:spPr>
          <a:xfrm>
            <a:off x="4341575" y="2458725"/>
            <a:ext cx="2103000" cy="17574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1155CC"/>
                </a:solidFill>
              </a:rPr>
              <a:t>Customer Details</a:t>
            </a:r>
            <a:endParaRPr b="1" sz="1200">
              <a:solidFill>
                <a:srgbClr val="1155CC"/>
              </a:solidFill>
            </a:endParaRPr>
          </a:p>
        </p:txBody>
      </p:sp>
      <p:sp>
        <p:nvSpPr>
          <p:cNvPr id="1252" name="Google Shape;1252;p167"/>
          <p:cNvSpPr/>
          <p:nvPr/>
        </p:nvSpPr>
        <p:spPr>
          <a:xfrm>
            <a:off x="3000475" y="1452100"/>
            <a:ext cx="5860200" cy="549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1155CC"/>
              </a:solidFill>
            </a:endParaRPr>
          </a:p>
        </p:txBody>
      </p:sp>
      <p:pic>
        <p:nvPicPr>
          <p:cNvPr id="1253" name="Google Shape;1253;p167"/>
          <p:cNvPicPr preferRelativeResize="0"/>
          <p:nvPr/>
        </p:nvPicPr>
        <p:blipFill>
          <a:blip r:embed="rId4">
            <a:alphaModFix/>
          </a:blip>
          <a:stretch>
            <a:fillRect/>
          </a:stretch>
        </p:blipFill>
        <p:spPr>
          <a:xfrm>
            <a:off x="3205700" y="2875825"/>
            <a:ext cx="843700" cy="998375"/>
          </a:xfrm>
          <a:prstGeom prst="rect">
            <a:avLst/>
          </a:prstGeom>
          <a:noFill/>
          <a:ln>
            <a:noFill/>
          </a:ln>
        </p:spPr>
      </p:pic>
      <p:sp>
        <p:nvSpPr>
          <p:cNvPr id="1254" name="Google Shape;1254;p167"/>
          <p:cNvSpPr/>
          <p:nvPr/>
        </p:nvSpPr>
        <p:spPr>
          <a:xfrm>
            <a:off x="6487600" y="2454800"/>
            <a:ext cx="2303100" cy="17574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1155CC"/>
                </a:solidFill>
              </a:rPr>
              <a:t>Order</a:t>
            </a:r>
            <a:r>
              <a:rPr b="1" lang="en" sz="1200">
                <a:solidFill>
                  <a:srgbClr val="1155CC"/>
                </a:solidFill>
              </a:rPr>
              <a:t> Details</a:t>
            </a:r>
            <a:endParaRPr b="1" sz="1200">
              <a:solidFill>
                <a:srgbClr val="1155CC"/>
              </a:solidFill>
            </a:endParaRPr>
          </a:p>
        </p:txBody>
      </p:sp>
      <p:pic>
        <p:nvPicPr>
          <p:cNvPr id="1255" name="Google Shape;1255;p167"/>
          <p:cNvPicPr preferRelativeResize="0"/>
          <p:nvPr/>
        </p:nvPicPr>
        <p:blipFill>
          <a:blip r:embed="rId5">
            <a:alphaModFix/>
          </a:blip>
          <a:stretch>
            <a:fillRect/>
          </a:stretch>
        </p:blipFill>
        <p:spPr>
          <a:xfrm>
            <a:off x="6558413" y="2737900"/>
            <a:ext cx="2161475" cy="1458300"/>
          </a:xfrm>
          <a:prstGeom prst="rect">
            <a:avLst/>
          </a:prstGeom>
          <a:noFill/>
          <a:ln>
            <a:noFill/>
          </a:ln>
        </p:spPr>
      </p:pic>
      <p:pic>
        <p:nvPicPr>
          <p:cNvPr id="1256" name="Google Shape;1256;p167"/>
          <p:cNvPicPr preferRelativeResize="0"/>
          <p:nvPr/>
        </p:nvPicPr>
        <p:blipFill>
          <a:blip r:embed="rId6">
            <a:alphaModFix/>
          </a:blip>
          <a:stretch>
            <a:fillRect/>
          </a:stretch>
        </p:blipFill>
        <p:spPr>
          <a:xfrm>
            <a:off x="3068725" y="1543400"/>
            <a:ext cx="2913225" cy="418175"/>
          </a:xfrm>
          <a:prstGeom prst="rect">
            <a:avLst/>
          </a:prstGeom>
          <a:noFill/>
          <a:ln>
            <a:noFill/>
          </a:ln>
        </p:spPr>
      </p:pic>
      <p:pic>
        <p:nvPicPr>
          <p:cNvPr id="1257" name="Google Shape;1257;p167"/>
          <p:cNvPicPr preferRelativeResize="0"/>
          <p:nvPr/>
        </p:nvPicPr>
        <p:blipFill>
          <a:blip r:embed="rId7">
            <a:alphaModFix/>
          </a:blip>
          <a:stretch>
            <a:fillRect/>
          </a:stretch>
        </p:blipFill>
        <p:spPr>
          <a:xfrm>
            <a:off x="4418686" y="2721325"/>
            <a:ext cx="1972430" cy="1458300"/>
          </a:xfrm>
          <a:prstGeom prst="rect">
            <a:avLst/>
          </a:prstGeom>
          <a:noFill/>
          <a:ln>
            <a:noFill/>
          </a:ln>
        </p:spPr>
      </p:pic>
      <p:sp>
        <p:nvSpPr>
          <p:cNvPr id="1258" name="Google Shape;1258;p167"/>
          <p:cNvSpPr/>
          <p:nvPr/>
        </p:nvSpPr>
        <p:spPr>
          <a:xfrm>
            <a:off x="470459" y="3476113"/>
            <a:ext cx="1623900" cy="200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2" name="Shape 1262"/>
        <p:cNvGrpSpPr/>
        <p:nvPr/>
      </p:nvGrpSpPr>
      <p:grpSpPr>
        <a:xfrm>
          <a:off x="0" y="0"/>
          <a:ext cx="0" cy="0"/>
          <a:chOff x="0" y="0"/>
          <a:chExt cx="0" cy="0"/>
        </a:xfrm>
      </p:grpSpPr>
      <p:grpSp>
        <p:nvGrpSpPr>
          <p:cNvPr id="1263" name="Google Shape;1263;p168"/>
          <p:cNvGrpSpPr/>
          <p:nvPr/>
        </p:nvGrpSpPr>
        <p:grpSpPr>
          <a:xfrm>
            <a:off x="6532675" y="1324275"/>
            <a:ext cx="1724125" cy="1425500"/>
            <a:chOff x="6227875" y="1224075"/>
            <a:chExt cx="1724125" cy="1425500"/>
          </a:xfrm>
        </p:grpSpPr>
        <p:sp>
          <p:nvSpPr>
            <p:cNvPr id="1264" name="Google Shape;1264;p168"/>
            <p:cNvSpPr/>
            <p:nvPr/>
          </p:nvSpPr>
          <p:spPr>
            <a:xfrm>
              <a:off x="6493997" y="1422925"/>
              <a:ext cx="1204500" cy="239100"/>
            </a:xfrm>
            <a:prstGeom prst="rect">
              <a:avLst/>
            </a:prstGeom>
            <a:solidFill>
              <a:srgbClr val="0070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Customer #1</a:t>
              </a:r>
              <a:endParaRPr sz="1200">
                <a:solidFill>
                  <a:srgbClr val="FFFFFF"/>
                </a:solidFill>
              </a:endParaRPr>
            </a:p>
          </p:txBody>
        </p:sp>
        <p:sp>
          <p:nvSpPr>
            <p:cNvPr id="1265" name="Google Shape;1265;p168"/>
            <p:cNvSpPr/>
            <p:nvPr/>
          </p:nvSpPr>
          <p:spPr>
            <a:xfrm>
              <a:off x="6493997" y="1727725"/>
              <a:ext cx="1204500" cy="239100"/>
            </a:xfrm>
            <a:prstGeom prst="rect">
              <a:avLst/>
            </a:prstGeom>
            <a:solidFill>
              <a:srgbClr val="0070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Customer #2</a:t>
              </a:r>
              <a:endParaRPr sz="1200">
                <a:solidFill>
                  <a:srgbClr val="FFFFFF"/>
                </a:solidFill>
              </a:endParaRPr>
            </a:p>
          </p:txBody>
        </p:sp>
        <p:sp>
          <p:nvSpPr>
            <p:cNvPr id="1266" name="Google Shape;1266;p168"/>
            <p:cNvSpPr/>
            <p:nvPr/>
          </p:nvSpPr>
          <p:spPr>
            <a:xfrm>
              <a:off x="6493997" y="2032525"/>
              <a:ext cx="1204500" cy="239100"/>
            </a:xfrm>
            <a:prstGeom prst="rect">
              <a:avLst/>
            </a:prstGeom>
            <a:solidFill>
              <a:srgbClr val="0070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Customer #3</a:t>
              </a:r>
              <a:endParaRPr sz="1200">
                <a:solidFill>
                  <a:srgbClr val="FFFFFF"/>
                </a:solidFill>
              </a:endParaRPr>
            </a:p>
          </p:txBody>
        </p:sp>
        <p:pic>
          <p:nvPicPr>
            <p:cNvPr id="1267" name="Google Shape;1267;p168"/>
            <p:cNvPicPr preferRelativeResize="0"/>
            <p:nvPr/>
          </p:nvPicPr>
          <p:blipFill>
            <a:blip r:embed="rId3">
              <a:alphaModFix/>
            </a:blip>
            <a:stretch>
              <a:fillRect/>
            </a:stretch>
          </p:blipFill>
          <p:spPr>
            <a:xfrm>
              <a:off x="6227875" y="1224075"/>
              <a:ext cx="1724125" cy="1425500"/>
            </a:xfrm>
            <a:prstGeom prst="rect">
              <a:avLst/>
            </a:prstGeom>
            <a:noFill/>
            <a:ln>
              <a:noFill/>
            </a:ln>
          </p:spPr>
        </p:pic>
      </p:grpSp>
      <p:sp>
        <p:nvSpPr>
          <p:cNvPr id="1268" name="Google Shape;1268;p168"/>
          <p:cNvSpPr txBox="1"/>
          <p:nvPr/>
        </p:nvSpPr>
        <p:spPr>
          <a:xfrm>
            <a:off x="6482137" y="4244500"/>
            <a:ext cx="1839600" cy="71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2"/>
                </a:solidFill>
              </a:rPr>
              <a:t>Views</a:t>
            </a:r>
            <a:endParaRPr sz="3600">
              <a:solidFill>
                <a:schemeClr val="dk2"/>
              </a:solidFill>
            </a:endParaRPr>
          </a:p>
        </p:txBody>
      </p:sp>
      <p:sp>
        <p:nvSpPr>
          <p:cNvPr id="1269" name="Google Shape;1269;p168"/>
          <p:cNvSpPr txBox="1"/>
          <p:nvPr/>
        </p:nvSpPr>
        <p:spPr>
          <a:xfrm>
            <a:off x="393750" y="4244500"/>
            <a:ext cx="1839600" cy="71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2"/>
                </a:solidFill>
              </a:rPr>
              <a:t>Model</a:t>
            </a:r>
            <a:endParaRPr sz="3600">
              <a:solidFill>
                <a:schemeClr val="dk2"/>
              </a:solidFill>
            </a:endParaRPr>
          </a:p>
        </p:txBody>
      </p:sp>
      <p:sp>
        <p:nvSpPr>
          <p:cNvPr id="1270" name="Google Shape;1270;p168"/>
          <p:cNvSpPr txBox="1"/>
          <p:nvPr/>
        </p:nvSpPr>
        <p:spPr>
          <a:xfrm>
            <a:off x="2984000" y="4244500"/>
            <a:ext cx="2679900" cy="71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2"/>
                </a:solidFill>
              </a:rPr>
              <a:t>ViewModels</a:t>
            </a:r>
            <a:endParaRPr sz="2400">
              <a:solidFill>
                <a:srgbClr val="666666"/>
              </a:solidFill>
            </a:endParaRPr>
          </a:p>
        </p:txBody>
      </p:sp>
      <p:sp>
        <p:nvSpPr>
          <p:cNvPr id="1271" name="Google Shape;1271;p16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ViewModel of the customer graph</a:t>
            </a:r>
            <a:endParaRPr/>
          </a:p>
        </p:txBody>
      </p:sp>
      <p:grpSp>
        <p:nvGrpSpPr>
          <p:cNvPr id="1272" name="Google Shape;1272;p168"/>
          <p:cNvGrpSpPr/>
          <p:nvPr/>
        </p:nvGrpSpPr>
        <p:grpSpPr>
          <a:xfrm>
            <a:off x="694750" y="1367600"/>
            <a:ext cx="1317600" cy="2765925"/>
            <a:chOff x="377450" y="1443800"/>
            <a:chExt cx="1317600" cy="2765925"/>
          </a:xfrm>
        </p:grpSpPr>
        <p:grpSp>
          <p:nvGrpSpPr>
            <p:cNvPr id="1273" name="Google Shape;1273;p168"/>
            <p:cNvGrpSpPr/>
            <p:nvPr/>
          </p:nvGrpSpPr>
          <p:grpSpPr>
            <a:xfrm>
              <a:off x="377450" y="2131350"/>
              <a:ext cx="1296800" cy="640800"/>
              <a:chOff x="410050" y="2331750"/>
              <a:chExt cx="1296800" cy="640800"/>
            </a:xfrm>
          </p:grpSpPr>
          <p:sp>
            <p:nvSpPr>
              <p:cNvPr id="1274" name="Google Shape;1274;p168"/>
              <p:cNvSpPr/>
              <p:nvPr/>
            </p:nvSpPr>
            <p:spPr>
              <a:xfrm>
                <a:off x="602850" y="2492550"/>
                <a:ext cx="1104000" cy="480000"/>
              </a:xfrm>
              <a:prstGeom prst="rect">
                <a:avLst/>
              </a:prstGeom>
              <a:solidFill>
                <a:srgbClr val="38761D"/>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Order</a:t>
                </a:r>
                <a:endParaRPr sz="1600">
                  <a:solidFill>
                    <a:srgbClr val="FFFFFF"/>
                  </a:solidFill>
                </a:endParaRPr>
              </a:p>
            </p:txBody>
          </p:sp>
          <p:sp>
            <p:nvSpPr>
              <p:cNvPr id="1275" name="Google Shape;1275;p168"/>
              <p:cNvSpPr/>
              <p:nvPr/>
            </p:nvSpPr>
            <p:spPr>
              <a:xfrm>
                <a:off x="506450" y="2404150"/>
                <a:ext cx="1104000" cy="480000"/>
              </a:xfrm>
              <a:prstGeom prst="rect">
                <a:avLst/>
              </a:prstGeom>
              <a:solidFill>
                <a:srgbClr val="38761D"/>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Order</a:t>
                </a:r>
                <a:endParaRPr sz="1600">
                  <a:solidFill>
                    <a:srgbClr val="FFFFFF"/>
                  </a:solidFill>
                </a:endParaRPr>
              </a:p>
            </p:txBody>
          </p:sp>
          <p:sp>
            <p:nvSpPr>
              <p:cNvPr id="1276" name="Google Shape;1276;p168"/>
              <p:cNvSpPr/>
              <p:nvPr/>
            </p:nvSpPr>
            <p:spPr>
              <a:xfrm>
                <a:off x="410050" y="2331750"/>
                <a:ext cx="1104000" cy="480000"/>
              </a:xfrm>
              <a:prstGeom prst="rect">
                <a:avLst/>
              </a:prstGeom>
              <a:solidFill>
                <a:srgbClr val="38761D"/>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Orders</a:t>
                </a:r>
                <a:endParaRPr sz="1600">
                  <a:solidFill>
                    <a:srgbClr val="FFFFFF"/>
                  </a:solidFill>
                </a:endParaRPr>
              </a:p>
            </p:txBody>
          </p:sp>
        </p:grpSp>
        <p:grpSp>
          <p:nvGrpSpPr>
            <p:cNvPr id="1277" name="Google Shape;1277;p168"/>
            <p:cNvGrpSpPr/>
            <p:nvPr/>
          </p:nvGrpSpPr>
          <p:grpSpPr>
            <a:xfrm>
              <a:off x="377450" y="2883125"/>
              <a:ext cx="1296800" cy="640800"/>
              <a:chOff x="377450" y="3187925"/>
              <a:chExt cx="1296800" cy="640800"/>
            </a:xfrm>
          </p:grpSpPr>
          <p:sp>
            <p:nvSpPr>
              <p:cNvPr id="1278" name="Google Shape;1278;p168"/>
              <p:cNvSpPr/>
              <p:nvPr/>
            </p:nvSpPr>
            <p:spPr>
              <a:xfrm>
                <a:off x="570250" y="3348725"/>
                <a:ext cx="1104000" cy="480000"/>
              </a:xfrm>
              <a:prstGeom prst="rect">
                <a:avLst/>
              </a:prstGeom>
              <a:solidFill>
                <a:srgbClr val="A64D79"/>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Order</a:t>
                </a:r>
                <a:endParaRPr sz="1600">
                  <a:solidFill>
                    <a:srgbClr val="FFFFFF"/>
                  </a:solidFill>
                </a:endParaRPr>
              </a:p>
            </p:txBody>
          </p:sp>
          <p:sp>
            <p:nvSpPr>
              <p:cNvPr id="1279" name="Google Shape;1279;p168"/>
              <p:cNvSpPr/>
              <p:nvPr/>
            </p:nvSpPr>
            <p:spPr>
              <a:xfrm>
                <a:off x="473850" y="3260325"/>
                <a:ext cx="1104000" cy="480000"/>
              </a:xfrm>
              <a:prstGeom prst="rect">
                <a:avLst/>
              </a:prstGeom>
              <a:solidFill>
                <a:srgbClr val="A64D79"/>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Order</a:t>
                </a:r>
                <a:endParaRPr sz="1600">
                  <a:solidFill>
                    <a:srgbClr val="FFFFFF"/>
                  </a:solidFill>
                </a:endParaRPr>
              </a:p>
            </p:txBody>
          </p:sp>
          <p:sp>
            <p:nvSpPr>
              <p:cNvPr id="1280" name="Google Shape;1280;p168"/>
              <p:cNvSpPr/>
              <p:nvPr/>
            </p:nvSpPr>
            <p:spPr>
              <a:xfrm>
                <a:off x="377450" y="3187925"/>
                <a:ext cx="1104000" cy="480000"/>
              </a:xfrm>
              <a:prstGeom prst="rect">
                <a:avLst/>
              </a:prstGeom>
              <a:solidFill>
                <a:srgbClr val="A64D79"/>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LineItems</a:t>
                </a:r>
                <a:endParaRPr sz="1600">
                  <a:solidFill>
                    <a:srgbClr val="FFFFFF"/>
                  </a:solidFill>
                </a:endParaRPr>
              </a:p>
            </p:txBody>
          </p:sp>
        </p:grpSp>
        <p:grpSp>
          <p:nvGrpSpPr>
            <p:cNvPr id="1281" name="Google Shape;1281;p168"/>
            <p:cNvGrpSpPr/>
            <p:nvPr/>
          </p:nvGrpSpPr>
          <p:grpSpPr>
            <a:xfrm>
              <a:off x="398250" y="3568925"/>
              <a:ext cx="1296800" cy="640800"/>
              <a:chOff x="833850" y="3929725"/>
              <a:chExt cx="1296800" cy="640800"/>
            </a:xfrm>
          </p:grpSpPr>
          <p:sp>
            <p:nvSpPr>
              <p:cNvPr id="1282" name="Google Shape;1282;p168"/>
              <p:cNvSpPr/>
              <p:nvPr/>
            </p:nvSpPr>
            <p:spPr>
              <a:xfrm>
                <a:off x="1026650" y="4090525"/>
                <a:ext cx="1104000" cy="480000"/>
              </a:xfrm>
              <a:prstGeom prst="rect">
                <a:avLst/>
              </a:prstGeom>
              <a:solidFill>
                <a:srgbClr val="DF8618"/>
              </a:solidFill>
              <a:ln cap="flat" cmpd="sng" w="9525">
                <a:solidFill>
                  <a:srgbClr val="783F0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Order</a:t>
                </a:r>
                <a:endParaRPr sz="1600">
                  <a:solidFill>
                    <a:srgbClr val="FFFFFF"/>
                  </a:solidFill>
                </a:endParaRPr>
              </a:p>
            </p:txBody>
          </p:sp>
          <p:sp>
            <p:nvSpPr>
              <p:cNvPr id="1283" name="Google Shape;1283;p168"/>
              <p:cNvSpPr/>
              <p:nvPr/>
            </p:nvSpPr>
            <p:spPr>
              <a:xfrm>
                <a:off x="930250" y="4002125"/>
                <a:ext cx="1104000" cy="480000"/>
              </a:xfrm>
              <a:prstGeom prst="rect">
                <a:avLst/>
              </a:prstGeom>
              <a:solidFill>
                <a:srgbClr val="DF8618"/>
              </a:solidFill>
              <a:ln cap="flat" cmpd="sng" w="9525">
                <a:solidFill>
                  <a:srgbClr val="783F0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Order</a:t>
                </a:r>
                <a:endParaRPr sz="1600">
                  <a:solidFill>
                    <a:srgbClr val="FFFFFF"/>
                  </a:solidFill>
                </a:endParaRPr>
              </a:p>
            </p:txBody>
          </p:sp>
          <p:sp>
            <p:nvSpPr>
              <p:cNvPr id="1284" name="Google Shape;1284;p168"/>
              <p:cNvSpPr/>
              <p:nvPr/>
            </p:nvSpPr>
            <p:spPr>
              <a:xfrm>
                <a:off x="833850" y="3929725"/>
                <a:ext cx="1104000" cy="480000"/>
              </a:xfrm>
              <a:prstGeom prst="rect">
                <a:avLst/>
              </a:prstGeom>
              <a:solidFill>
                <a:srgbClr val="DF8618"/>
              </a:solidFill>
              <a:ln cap="flat" cmpd="sng" w="9525">
                <a:solidFill>
                  <a:srgbClr val="783F0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Products</a:t>
                </a:r>
                <a:endParaRPr sz="1600">
                  <a:solidFill>
                    <a:srgbClr val="FFFFFF"/>
                  </a:solidFill>
                </a:endParaRPr>
              </a:p>
            </p:txBody>
          </p:sp>
        </p:grpSp>
        <p:grpSp>
          <p:nvGrpSpPr>
            <p:cNvPr id="1285" name="Google Shape;1285;p168"/>
            <p:cNvGrpSpPr/>
            <p:nvPr/>
          </p:nvGrpSpPr>
          <p:grpSpPr>
            <a:xfrm>
              <a:off x="377450" y="1443800"/>
              <a:ext cx="1277200" cy="601050"/>
              <a:chOff x="377450" y="1520000"/>
              <a:chExt cx="1277200" cy="601050"/>
            </a:xfrm>
          </p:grpSpPr>
          <p:sp>
            <p:nvSpPr>
              <p:cNvPr id="1286" name="Google Shape;1286;p168"/>
              <p:cNvSpPr/>
              <p:nvPr/>
            </p:nvSpPr>
            <p:spPr>
              <a:xfrm>
                <a:off x="550650" y="1641050"/>
                <a:ext cx="1104000" cy="480000"/>
              </a:xfrm>
              <a:prstGeom prst="rect">
                <a:avLst/>
              </a:prstGeom>
              <a:solidFill>
                <a:srgbClr val="0070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endParaRPr>
              </a:p>
            </p:txBody>
          </p:sp>
          <p:sp>
            <p:nvSpPr>
              <p:cNvPr id="1287" name="Google Shape;1287;p168"/>
              <p:cNvSpPr/>
              <p:nvPr/>
            </p:nvSpPr>
            <p:spPr>
              <a:xfrm>
                <a:off x="514450" y="1580200"/>
                <a:ext cx="1104000" cy="480000"/>
              </a:xfrm>
              <a:prstGeom prst="rect">
                <a:avLst/>
              </a:prstGeom>
              <a:solidFill>
                <a:srgbClr val="0070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endParaRPr>
              </a:p>
            </p:txBody>
          </p:sp>
          <p:sp>
            <p:nvSpPr>
              <p:cNvPr id="1288" name="Google Shape;1288;p168"/>
              <p:cNvSpPr/>
              <p:nvPr/>
            </p:nvSpPr>
            <p:spPr>
              <a:xfrm>
                <a:off x="377450" y="1520000"/>
                <a:ext cx="1196700" cy="480000"/>
              </a:xfrm>
              <a:prstGeom prst="rect">
                <a:avLst/>
              </a:prstGeom>
              <a:solidFill>
                <a:srgbClr val="0070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Customers</a:t>
                </a:r>
                <a:endParaRPr sz="1600">
                  <a:solidFill>
                    <a:srgbClr val="FFFFFF"/>
                  </a:solidFill>
                </a:endParaRPr>
              </a:p>
            </p:txBody>
          </p:sp>
        </p:grpSp>
      </p:grpSp>
      <p:grpSp>
        <p:nvGrpSpPr>
          <p:cNvPr id="1289" name="Google Shape;1289;p168"/>
          <p:cNvGrpSpPr/>
          <p:nvPr/>
        </p:nvGrpSpPr>
        <p:grpSpPr>
          <a:xfrm>
            <a:off x="3498075" y="1436535"/>
            <a:ext cx="1618750" cy="2698524"/>
            <a:chOff x="3577925" y="1586775"/>
            <a:chExt cx="1618750" cy="2525053"/>
          </a:xfrm>
        </p:grpSpPr>
        <p:grpSp>
          <p:nvGrpSpPr>
            <p:cNvPr id="1290" name="Google Shape;1290;p168"/>
            <p:cNvGrpSpPr/>
            <p:nvPr/>
          </p:nvGrpSpPr>
          <p:grpSpPr>
            <a:xfrm>
              <a:off x="3579875" y="1586775"/>
              <a:ext cx="1616800" cy="857423"/>
              <a:chOff x="1984475" y="3135732"/>
              <a:chExt cx="1616800" cy="976230"/>
            </a:xfrm>
          </p:grpSpPr>
          <p:sp>
            <p:nvSpPr>
              <p:cNvPr id="1291" name="Google Shape;1291;p168"/>
              <p:cNvSpPr/>
              <p:nvPr/>
            </p:nvSpPr>
            <p:spPr>
              <a:xfrm>
                <a:off x="1984475" y="3796797"/>
                <a:ext cx="400800" cy="150000"/>
              </a:xfrm>
              <a:prstGeom prst="rect">
                <a:avLst/>
              </a:prstGeom>
              <a:solidFill>
                <a:srgbClr val="A64D79"/>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292" name="Google Shape;1292;p168"/>
              <p:cNvSpPr/>
              <p:nvPr/>
            </p:nvSpPr>
            <p:spPr>
              <a:xfrm>
                <a:off x="1984475" y="3632268"/>
                <a:ext cx="400800" cy="150000"/>
              </a:xfrm>
              <a:prstGeom prst="rect">
                <a:avLst/>
              </a:prstGeom>
              <a:solidFill>
                <a:srgbClr val="A64D79"/>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293" name="Google Shape;1293;p168"/>
              <p:cNvSpPr/>
              <p:nvPr/>
            </p:nvSpPr>
            <p:spPr>
              <a:xfrm>
                <a:off x="1984475" y="3961963"/>
                <a:ext cx="400800" cy="150000"/>
              </a:xfrm>
              <a:prstGeom prst="rect">
                <a:avLst/>
              </a:prstGeom>
              <a:solidFill>
                <a:srgbClr val="A64D79"/>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294" name="Google Shape;1294;p168"/>
              <p:cNvSpPr/>
              <p:nvPr/>
            </p:nvSpPr>
            <p:spPr>
              <a:xfrm>
                <a:off x="2359872" y="3796797"/>
                <a:ext cx="400800" cy="150000"/>
              </a:xfrm>
              <a:prstGeom prst="rect">
                <a:avLst/>
              </a:prstGeom>
              <a:solidFill>
                <a:srgbClr val="DF8618"/>
              </a:solidFill>
              <a:ln cap="flat" cmpd="sng" w="9525">
                <a:solidFill>
                  <a:srgbClr val="AC5B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295" name="Google Shape;1295;p168"/>
              <p:cNvSpPr/>
              <p:nvPr/>
            </p:nvSpPr>
            <p:spPr>
              <a:xfrm>
                <a:off x="2359872" y="3632268"/>
                <a:ext cx="400800" cy="150000"/>
              </a:xfrm>
              <a:prstGeom prst="rect">
                <a:avLst/>
              </a:prstGeom>
              <a:solidFill>
                <a:srgbClr val="DF8618"/>
              </a:solidFill>
              <a:ln cap="flat" cmpd="sng" w="9525">
                <a:solidFill>
                  <a:srgbClr val="AC5B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296" name="Google Shape;1296;p168"/>
              <p:cNvSpPr/>
              <p:nvPr/>
            </p:nvSpPr>
            <p:spPr>
              <a:xfrm>
                <a:off x="2359872" y="3961963"/>
                <a:ext cx="400800" cy="150000"/>
              </a:xfrm>
              <a:prstGeom prst="rect">
                <a:avLst/>
              </a:prstGeom>
              <a:solidFill>
                <a:srgbClr val="DF8618"/>
              </a:solidFill>
              <a:ln cap="flat" cmpd="sng" w="9525">
                <a:solidFill>
                  <a:srgbClr val="AC5B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297" name="Google Shape;1297;p168"/>
              <p:cNvSpPr/>
              <p:nvPr/>
            </p:nvSpPr>
            <p:spPr>
              <a:xfrm>
                <a:off x="1984475" y="3432725"/>
                <a:ext cx="776400" cy="211200"/>
              </a:xfrm>
              <a:prstGeom prst="rect">
                <a:avLst/>
              </a:prstGeom>
              <a:solidFill>
                <a:srgbClr val="38761D"/>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298" name="Google Shape;1298;p168"/>
              <p:cNvSpPr/>
              <p:nvPr/>
            </p:nvSpPr>
            <p:spPr>
              <a:xfrm>
                <a:off x="1984475" y="3135732"/>
                <a:ext cx="1616700" cy="272100"/>
              </a:xfrm>
              <a:prstGeom prst="rect">
                <a:avLst/>
              </a:prstGeom>
              <a:solidFill>
                <a:srgbClr val="0070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Customer #1</a:t>
                </a:r>
                <a:endParaRPr sz="1200">
                  <a:solidFill>
                    <a:srgbClr val="FFFFFF"/>
                  </a:solidFill>
                </a:endParaRPr>
              </a:p>
            </p:txBody>
          </p:sp>
          <p:sp>
            <p:nvSpPr>
              <p:cNvPr id="1299" name="Google Shape;1299;p168"/>
              <p:cNvSpPr/>
              <p:nvPr/>
            </p:nvSpPr>
            <p:spPr>
              <a:xfrm>
                <a:off x="2824875" y="3632268"/>
                <a:ext cx="400800" cy="150000"/>
              </a:xfrm>
              <a:prstGeom prst="rect">
                <a:avLst/>
              </a:prstGeom>
              <a:solidFill>
                <a:srgbClr val="A64D79"/>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300" name="Google Shape;1300;p168"/>
              <p:cNvSpPr/>
              <p:nvPr/>
            </p:nvSpPr>
            <p:spPr>
              <a:xfrm>
                <a:off x="3200272" y="3632268"/>
                <a:ext cx="400800" cy="150000"/>
              </a:xfrm>
              <a:prstGeom prst="rect">
                <a:avLst/>
              </a:prstGeom>
              <a:solidFill>
                <a:srgbClr val="DF8618"/>
              </a:solidFill>
              <a:ln cap="flat" cmpd="sng" w="9525">
                <a:solidFill>
                  <a:srgbClr val="AC5B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301" name="Google Shape;1301;p168"/>
              <p:cNvSpPr/>
              <p:nvPr/>
            </p:nvSpPr>
            <p:spPr>
              <a:xfrm>
                <a:off x="2824875" y="3432725"/>
                <a:ext cx="776400" cy="211200"/>
              </a:xfrm>
              <a:prstGeom prst="rect">
                <a:avLst/>
              </a:prstGeom>
              <a:solidFill>
                <a:srgbClr val="38761D"/>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grpSp>
        <p:sp>
          <p:nvSpPr>
            <p:cNvPr id="1302" name="Google Shape;1302;p168"/>
            <p:cNvSpPr/>
            <p:nvPr/>
          </p:nvSpPr>
          <p:spPr>
            <a:xfrm>
              <a:off x="3579875" y="2656127"/>
              <a:ext cx="1616700" cy="227100"/>
            </a:xfrm>
            <a:prstGeom prst="rect">
              <a:avLst/>
            </a:prstGeom>
            <a:solidFill>
              <a:srgbClr val="0070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Customer #2</a:t>
              </a:r>
              <a:endParaRPr sz="1200">
                <a:solidFill>
                  <a:srgbClr val="FFFFFF"/>
                </a:solidFill>
              </a:endParaRPr>
            </a:p>
          </p:txBody>
        </p:sp>
        <p:grpSp>
          <p:nvGrpSpPr>
            <p:cNvPr id="1303" name="Google Shape;1303;p168"/>
            <p:cNvGrpSpPr/>
            <p:nvPr/>
          </p:nvGrpSpPr>
          <p:grpSpPr>
            <a:xfrm>
              <a:off x="3577925" y="3174303"/>
              <a:ext cx="1618650" cy="937525"/>
              <a:chOff x="1982525" y="3135732"/>
              <a:chExt cx="1618650" cy="1141236"/>
            </a:xfrm>
          </p:grpSpPr>
          <p:sp>
            <p:nvSpPr>
              <p:cNvPr id="1304" name="Google Shape;1304;p168"/>
              <p:cNvSpPr/>
              <p:nvPr/>
            </p:nvSpPr>
            <p:spPr>
              <a:xfrm>
                <a:off x="1984475" y="3796797"/>
                <a:ext cx="400800" cy="150000"/>
              </a:xfrm>
              <a:prstGeom prst="rect">
                <a:avLst/>
              </a:prstGeom>
              <a:solidFill>
                <a:srgbClr val="A64D79"/>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305" name="Google Shape;1305;p168"/>
              <p:cNvSpPr/>
              <p:nvPr/>
            </p:nvSpPr>
            <p:spPr>
              <a:xfrm>
                <a:off x="1984475" y="3632268"/>
                <a:ext cx="400800" cy="150000"/>
              </a:xfrm>
              <a:prstGeom prst="rect">
                <a:avLst/>
              </a:prstGeom>
              <a:solidFill>
                <a:srgbClr val="A64D79"/>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306" name="Google Shape;1306;p168"/>
              <p:cNvSpPr/>
              <p:nvPr/>
            </p:nvSpPr>
            <p:spPr>
              <a:xfrm>
                <a:off x="1984475" y="3961963"/>
                <a:ext cx="400800" cy="150000"/>
              </a:xfrm>
              <a:prstGeom prst="rect">
                <a:avLst/>
              </a:prstGeom>
              <a:solidFill>
                <a:srgbClr val="A64D79"/>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307" name="Google Shape;1307;p168"/>
              <p:cNvSpPr/>
              <p:nvPr/>
            </p:nvSpPr>
            <p:spPr>
              <a:xfrm>
                <a:off x="2359872" y="3796797"/>
                <a:ext cx="400800" cy="150000"/>
              </a:xfrm>
              <a:prstGeom prst="rect">
                <a:avLst/>
              </a:prstGeom>
              <a:solidFill>
                <a:srgbClr val="DF8618"/>
              </a:solidFill>
              <a:ln cap="flat" cmpd="sng" w="9525">
                <a:solidFill>
                  <a:srgbClr val="AC5B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308" name="Google Shape;1308;p168"/>
              <p:cNvSpPr/>
              <p:nvPr/>
            </p:nvSpPr>
            <p:spPr>
              <a:xfrm>
                <a:off x="2359872" y="3632268"/>
                <a:ext cx="400800" cy="150000"/>
              </a:xfrm>
              <a:prstGeom prst="rect">
                <a:avLst/>
              </a:prstGeom>
              <a:solidFill>
                <a:srgbClr val="DF8618"/>
              </a:solidFill>
              <a:ln cap="flat" cmpd="sng" w="9525">
                <a:solidFill>
                  <a:srgbClr val="AC5B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309" name="Google Shape;1309;p168"/>
              <p:cNvSpPr/>
              <p:nvPr/>
            </p:nvSpPr>
            <p:spPr>
              <a:xfrm>
                <a:off x="2359872" y="3961963"/>
                <a:ext cx="400800" cy="150000"/>
              </a:xfrm>
              <a:prstGeom prst="rect">
                <a:avLst/>
              </a:prstGeom>
              <a:solidFill>
                <a:srgbClr val="DF8618"/>
              </a:solidFill>
              <a:ln cap="flat" cmpd="sng" w="9525">
                <a:solidFill>
                  <a:srgbClr val="AC5B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310" name="Google Shape;1310;p168"/>
              <p:cNvSpPr/>
              <p:nvPr/>
            </p:nvSpPr>
            <p:spPr>
              <a:xfrm>
                <a:off x="1984475" y="3432725"/>
                <a:ext cx="776400" cy="211200"/>
              </a:xfrm>
              <a:prstGeom prst="rect">
                <a:avLst/>
              </a:prstGeom>
              <a:solidFill>
                <a:srgbClr val="38761D"/>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311" name="Google Shape;1311;p168"/>
              <p:cNvSpPr/>
              <p:nvPr/>
            </p:nvSpPr>
            <p:spPr>
              <a:xfrm>
                <a:off x="1984475" y="3135732"/>
                <a:ext cx="1616700" cy="272100"/>
              </a:xfrm>
              <a:prstGeom prst="rect">
                <a:avLst/>
              </a:prstGeom>
              <a:solidFill>
                <a:srgbClr val="0070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Customer #3</a:t>
                </a:r>
                <a:endParaRPr sz="1200">
                  <a:solidFill>
                    <a:srgbClr val="FFFFFF"/>
                  </a:solidFill>
                </a:endParaRPr>
              </a:p>
            </p:txBody>
          </p:sp>
          <p:sp>
            <p:nvSpPr>
              <p:cNvPr id="1312" name="Google Shape;1312;p168"/>
              <p:cNvSpPr/>
              <p:nvPr/>
            </p:nvSpPr>
            <p:spPr>
              <a:xfrm>
                <a:off x="1982525" y="4126968"/>
                <a:ext cx="400800" cy="150000"/>
              </a:xfrm>
              <a:prstGeom prst="rect">
                <a:avLst/>
              </a:prstGeom>
              <a:solidFill>
                <a:srgbClr val="A64D79"/>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313" name="Google Shape;1313;p168"/>
              <p:cNvSpPr/>
              <p:nvPr/>
            </p:nvSpPr>
            <p:spPr>
              <a:xfrm>
                <a:off x="2357922" y="4126968"/>
                <a:ext cx="400800" cy="150000"/>
              </a:xfrm>
              <a:prstGeom prst="rect">
                <a:avLst/>
              </a:prstGeom>
              <a:solidFill>
                <a:srgbClr val="DF8618"/>
              </a:solidFill>
              <a:ln cap="flat" cmpd="sng" w="9525">
                <a:solidFill>
                  <a:srgbClr val="AC5B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grpSp>
      </p:grpSp>
      <p:grpSp>
        <p:nvGrpSpPr>
          <p:cNvPr id="1314" name="Google Shape;1314;p168"/>
          <p:cNvGrpSpPr/>
          <p:nvPr/>
        </p:nvGrpSpPr>
        <p:grpSpPr>
          <a:xfrm>
            <a:off x="6203875" y="2851225"/>
            <a:ext cx="2396124" cy="1425525"/>
            <a:chOff x="6203875" y="2851225"/>
            <a:chExt cx="2396124" cy="1425525"/>
          </a:xfrm>
        </p:grpSpPr>
        <p:pic>
          <p:nvPicPr>
            <p:cNvPr id="1315" name="Google Shape;1315;p168"/>
            <p:cNvPicPr preferRelativeResize="0"/>
            <p:nvPr/>
          </p:nvPicPr>
          <p:blipFill>
            <a:blip r:embed="rId3">
              <a:alphaModFix/>
            </a:blip>
            <a:stretch>
              <a:fillRect/>
            </a:stretch>
          </p:blipFill>
          <p:spPr>
            <a:xfrm>
              <a:off x="6203875" y="2851225"/>
              <a:ext cx="2396124" cy="1425525"/>
            </a:xfrm>
            <a:prstGeom prst="rect">
              <a:avLst/>
            </a:prstGeom>
            <a:noFill/>
            <a:ln>
              <a:noFill/>
            </a:ln>
          </p:spPr>
        </p:pic>
        <p:grpSp>
          <p:nvGrpSpPr>
            <p:cNvPr id="1316" name="Google Shape;1316;p168"/>
            <p:cNvGrpSpPr/>
            <p:nvPr/>
          </p:nvGrpSpPr>
          <p:grpSpPr>
            <a:xfrm>
              <a:off x="6583725" y="3063941"/>
              <a:ext cx="1618650" cy="1024145"/>
              <a:chOff x="1982525" y="3135732"/>
              <a:chExt cx="1618650" cy="1141236"/>
            </a:xfrm>
          </p:grpSpPr>
          <p:sp>
            <p:nvSpPr>
              <p:cNvPr id="1317" name="Google Shape;1317;p168"/>
              <p:cNvSpPr/>
              <p:nvPr/>
            </p:nvSpPr>
            <p:spPr>
              <a:xfrm>
                <a:off x="1984475" y="3796797"/>
                <a:ext cx="400800" cy="150000"/>
              </a:xfrm>
              <a:prstGeom prst="rect">
                <a:avLst/>
              </a:prstGeom>
              <a:solidFill>
                <a:srgbClr val="A64D79"/>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318" name="Google Shape;1318;p168"/>
              <p:cNvSpPr/>
              <p:nvPr/>
            </p:nvSpPr>
            <p:spPr>
              <a:xfrm>
                <a:off x="1984475" y="3632268"/>
                <a:ext cx="400800" cy="150000"/>
              </a:xfrm>
              <a:prstGeom prst="rect">
                <a:avLst/>
              </a:prstGeom>
              <a:solidFill>
                <a:srgbClr val="A64D79"/>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319" name="Google Shape;1319;p168"/>
              <p:cNvSpPr/>
              <p:nvPr/>
            </p:nvSpPr>
            <p:spPr>
              <a:xfrm>
                <a:off x="1984475" y="3961963"/>
                <a:ext cx="400800" cy="150000"/>
              </a:xfrm>
              <a:prstGeom prst="rect">
                <a:avLst/>
              </a:prstGeom>
              <a:solidFill>
                <a:srgbClr val="A64D79"/>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320" name="Google Shape;1320;p168"/>
              <p:cNvSpPr/>
              <p:nvPr/>
            </p:nvSpPr>
            <p:spPr>
              <a:xfrm>
                <a:off x="2359872" y="3796797"/>
                <a:ext cx="400800" cy="150000"/>
              </a:xfrm>
              <a:prstGeom prst="rect">
                <a:avLst/>
              </a:prstGeom>
              <a:solidFill>
                <a:srgbClr val="DF8618"/>
              </a:solidFill>
              <a:ln cap="flat" cmpd="sng" w="9525">
                <a:solidFill>
                  <a:srgbClr val="AC5B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321" name="Google Shape;1321;p168"/>
              <p:cNvSpPr/>
              <p:nvPr/>
            </p:nvSpPr>
            <p:spPr>
              <a:xfrm>
                <a:off x="2359872" y="3632268"/>
                <a:ext cx="400800" cy="150000"/>
              </a:xfrm>
              <a:prstGeom prst="rect">
                <a:avLst/>
              </a:prstGeom>
              <a:solidFill>
                <a:srgbClr val="DF8618"/>
              </a:solidFill>
              <a:ln cap="flat" cmpd="sng" w="9525">
                <a:solidFill>
                  <a:srgbClr val="AC5B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322" name="Google Shape;1322;p168"/>
              <p:cNvSpPr/>
              <p:nvPr/>
            </p:nvSpPr>
            <p:spPr>
              <a:xfrm>
                <a:off x="2359872" y="3961963"/>
                <a:ext cx="400800" cy="150000"/>
              </a:xfrm>
              <a:prstGeom prst="rect">
                <a:avLst/>
              </a:prstGeom>
              <a:solidFill>
                <a:srgbClr val="DF8618"/>
              </a:solidFill>
              <a:ln cap="flat" cmpd="sng" w="9525">
                <a:solidFill>
                  <a:srgbClr val="AC5B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323" name="Google Shape;1323;p168"/>
              <p:cNvSpPr/>
              <p:nvPr/>
            </p:nvSpPr>
            <p:spPr>
              <a:xfrm>
                <a:off x="1984475" y="3432725"/>
                <a:ext cx="776400" cy="211200"/>
              </a:xfrm>
              <a:prstGeom prst="rect">
                <a:avLst/>
              </a:prstGeom>
              <a:solidFill>
                <a:srgbClr val="38761D"/>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324" name="Google Shape;1324;p168"/>
              <p:cNvSpPr/>
              <p:nvPr/>
            </p:nvSpPr>
            <p:spPr>
              <a:xfrm>
                <a:off x="1984475" y="3135732"/>
                <a:ext cx="1616700" cy="272100"/>
              </a:xfrm>
              <a:prstGeom prst="rect">
                <a:avLst/>
              </a:prstGeom>
              <a:solidFill>
                <a:srgbClr val="0070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Customer #3</a:t>
                </a:r>
                <a:endParaRPr sz="1200">
                  <a:solidFill>
                    <a:srgbClr val="FFFFFF"/>
                  </a:solidFill>
                </a:endParaRPr>
              </a:p>
            </p:txBody>
          </p:sp>
          <p:sp>
            <p:nvSpPr>
              <p:cNvPr id="1325" name="Google Shape;1325;p168"/>
              <p:cNvSpPr/>
              <p:nvPr/>
            </p:nvSpPr>
            <p:spPr>
              <a:xfrm>
                <a:off x="1982525" y="4126968"/>
                <a:ext cx="400800" cy="150000"/>
              </a:xfrm>
              <a:prstGeom prst="rect">
                <a:avLst/>
              </a:prstGeom>
              <a:solidFill>
                <a:srgbClr val="A64D79"/>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sp>
            <p:nvSpPr>
              <p:cNvPr id="1326" name="Google Shape;1326;p168"/>
              <p:cNvSpPr/>
              <p:nvPr/>
            </p:nvSpPr>
            <p:spPr>
              <a:xfrm>
                <a:off x="2357922" y="4126968"/>
                <a:ext cx="400800" cy="150000"/>
              </a:xfrm>
              <a:prstGeom prst="rect">
                <a:avLst/>
              </a:prstGeom>
              <a:solidFill>
                <a:srgbClr val="DF8618"/>
              </a:solidFill>
              <a:ln cap="flat" cmpd="sng" w="9525">
                <a:solidFill>
                  <a:srgbClr val="AC5B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1000"/>
                                        <p:tgtEl>
                                          <p:spTgt spid="1272"/>
                                        </p:tgtEl>
                                      </p:cBhvr>
                                    </p:animEffect>
                                  </p:childTnLst>
                                </p:cTn>
                              </p:par>
                              <p:par>
                                <p:cTn fill="hold" nodeType="with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1000"/>
                                        <p:tgtEl>
                                          <p:spTgt spid="1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1000"/>
                                        <p:tgtEl>
                                          <p:spTgt spid="1289"/>
                                        </p:tgtEl>
                                      </p:cBhvr>
                                    </p:animEffect>
                                  </p:childTnLst>
                                </p:cTn>
                              </p:par>
                              <p:par>
                                <p:cTn fill="hold" nodeType="withEffect" presetClass="entr" presetID="10" presetSubtype="0">
                                  <p:stCondLst>
                                    <p:cond delay="0"/>
                                  </p:stCondLst>
                                  <p:childTnLst>
                                    <p:set>
                                      <p:cBhvr>
                                        <p:cTn dur="1" fill="hold">
                                          <p:stCondLst>
                                            <p:cond delay="0"/>
                                          </p:stCondLst>
                                        </p:cTn>
                                        <p:tgtEl>
                                          <p:spTgt spid="1270"/>
                                        </p:tgtEl>
                                        <p:attrNameLst>
                                          <p:attrName>style.visibility</p:attrName>
                                        </p:attrNameLst>
                                      </p:cBhvr>
                                      <p:to>
                                        <p:strVal val="visible"/>
                                      </p:to>
                                    </p:set>
                                    <p:animEffect filter="fade" transition="in">
                                      <p:cBhvr>
                                        <p:cTn dur="1000"/>
                                        <p:tgtEl>
                                          <p:spTgt spid="1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3"/>
                                        </p:tgtEl>
                                        <p:attrNameLst>
                                          <p:attrName>style.visibility</p:attrName>
                                        </p:attrNameLst>
                                      </p:cBhvr>
                                      <p:to>
                                        <p:strVal val="visible"/>
                                      </p:to>
                                    </p:set>
                                    <p:animEffect filter="fade" transition="in">
                                      <p:cBhvr>
                                        <p:cTn dur="1000"/>
                                        <p:tgtEl>
                                          <p:spTgt spid="1263"/>
                                        </p:tgtEl>
                                      </p:cBhvr>
                                    </p:animEffect>
                                  </p:childTnLst>
                                </p:cTn>
                              </p:par>
                              <p:par>
                                <p:cTn fill="hold" nodeType="withEffect" presetClass="entr" presetID="10" presetSubtype="0">
                                  <p:stCondLst>
                                    <p:cond delay="0"/>
                                  </p:stCondLst>
                                  <p:childTnLst>
                                    <p:set>
                                      <p:cBhvr>
                                        <p:cTn dur="1" fill="hold">
                                          <p:stCondLst>
                                            <p:cond delay="0"/>
                                          </p:stCondLst>
                                        </p:cTn>
                                        <p:tgtEl>
                                          <p:spTgt spid="1314"/>
                                        </p:tgtEl>
                                        <p:attrNameLst>
                                          <p:attrName>style.visibility</p:attrName>
                                        </p:attrNameLst>
                                      </p:cBhvr>
                                      <p:to>
                                        <p:strVal val="visible"/>
                                      </p:to>
                                    </p:set>
                                    <p:animEffect filter="fade" transition="in">
                                      <p:cBhvr>
                                        <p:cTn dur="1000"/>
                                        <p:tgtEl>
                                          <p:spTgt spid="1314"/>
                                        </p:tgtEl>
                                      </p:cBhvr>
                                    </p:animEffect>
                                  </p:childTnLst>
                                </p:cTn>
                              </p:par>
                              <p:par>
                                <p:cTn fill="hold" nodeType="withEffect" presetClass="entr" presetID="10" presetSubtype="0">
                                  <p:stCondLst>
                                    <p:cond delay="0"/>
                                  </p:stCondLst>
                                  <p:childTnLst>
                                    <p:set>
                                      <p:cBhvr>
                                        <p:cTn dur="1" fill="hold">
                                          <p:stCondLst>
                                            <p:cond delay="0"/>
                                          </p:stCondLst>
                                        </p:cTn>
                                        <p:tgtEl>
                                          <p:spTgt spid="1268"/>
                                        </p:tgtEl>
                                        <p:attrNameLst>
                                          <p:attrName>style.visibility</p:attrName>
                                        </p:attrNameLst>
                                      </p:cBhvr>
                                      <p:to>
                                        <p:strVal val="visible"/>
                                      </p:to>
                                    </p:set>
                                    <p:animEffect filter="fade" transition="in">
                                      <p:cBhvr>
                                        <p:cTn dur="1000"/>
                                        <p:tgtEl>
                                          <p:spTgt spid="1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0" name="Shape 1330"/>
        <p:cNvGrpSpPr/>
        <p:nvPr/>
      </p:nvGrpSpPr>
      <p:grpSpPr>
        <a:xfrm>
          <a:off x="0" y="0"/>
          <a:ext cx="0" cy="0"/>
          <a:chOff x="0" y="0"/>
          <a:chExt cx="0" cy="0"/>
        </a:xfrm>
      </p:grpSpPr>
      <p:sp>
        <p:nvSpPr>
          <p:cNvPr id="1331" name="Google Shape;1331;p16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ViewService builds complex ViewModels</a:t>
            </a:r>
            <a:endParaRPr sz="3400"/>
          </a:p>
        </p:txBody>
      </p:sp>
      <p:sp>
        <p:nvSpPr>
          <p:cNvPr id="1332" name="Google Shape;1332;p169"/>
          <p:cNvSpPr/>
          <p:nvPr/>
        </p:nvSpPr>
        <p:spPr>
          <a:xfrm>
            <a:off x="0" y="1902225"/>
            <a:ext cx="9143700" cy="3241800"/>
          </a:xfrm>
          <a:prstGeom prst="rect">
            <a:avLst/>
          </a:prstGeom>
          <a:solidFill>
            <a:srgbClr val="011627"/>
          </a:solidFill>
          <a:ln cap="flat" cmpd="sng" w="9525">
            <a:solidFill>
              <a:srgbClr val="0116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69"/>
          <p:cNvSpPr txBox="1"/>
          <p:nvPr/>
        </p:nvSpPr>
        <p:spPr>
          <a:xfrm>
            <a:off x="531800" y="1944300"/>
            <a:ext cx="8192400" cy="30435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Clr>
                <a:schemeClr val="dk1"/>
              </a:buClr>
              <a:buSzPts val="1100"/>
              <a:buFont typeface="Arial"/>
              <a:buNone/>
            </a:pPr>
            <a:r>
              <a:rPr i="1" lang="en">
                <a:solidFill>
                  <a:srgbClr val="00BFF9"/>
                </a:solidFill>
                <a:highlight>
                  <a:srgbClr val="011627"/>
                </a:highlight>
                <a:latin typeface="Consolas"/>
                <a:ea typeface="Consolas"/>
                <a:cs typeface="Consolas"/>
                <a:sym typeface="Consolas"/>
              </a:rPr>
              <a:t>export</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class</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CustomersOrdersViewService</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t/>
            </a:r>
            <a:endParaRPr i="1">
              <a:solidFill>
                <a:srgbClr val="87AFF4"/>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t/>
            </a:r>
            <a:endParaRPr i="1">
              <a:solidFill>
                <a:srgbClr val="87AFF4"/>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t/>
            </a:r>
            <a:endParaRPr i="1">
              <a:solidFill>
                <a:srgbClr val="87AFF4"/>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t/>
            </a:r>
            <a:endParaRPr i="1">
              <a:solidFill>
                <a:srgbClr val="87AFF4"/>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t/>
            </a:r>
            <a:endParaRPr i="1">
              <a:solidFill>
                <a:srgbClr val="87AFF4"/>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t/>
            </a:r>
            <a:endParaRPr i="1">
              <a:solidFill>
                <a:srgbClr val="87AFF4"/>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t/>
            </a:r>
            <a:endParaRPr i="1">
              <a:solidFill>
                <a:srgbClr val="87AFF4"/>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t/>
            </a:r>
            <a:endParaRPr>
              <a:solidFill>
                <a:srgbClr val="A7DBF7"/>
              </a:solidFill>
              <a:highlight>
                <a:srgbClr val="011627"/>
              </a:highlight>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3F51B5"/>
              </a:solidFill>
              <a:latin typeface="Consolas"/>
              <a:ea typeface="Consolas"/>
              <a:cs typeface="Consolas"/>
              <a:sym typeface="Consolas"/>
            </a:endParaRPr>
          </a:p>
        </p:txBody>
      </p:sp>
      <p:sp>
        <p:nvSpPr>
          <p:cNvPr id="1334" name="Google Shape;1334;p169"/>
          <p:cNvSpPr txBox="1"/>
          <p:nvPr/>
        </p:nvSpPr>
        <p:spPr>
          <a:xfrm>
            <a:off x="-10821" y="1562111"/>
            <a:ext cx="2949600" cy="338100"/>
          </a:xfrm>
          <a:prstGeom prst="rect">
            <a:avLst/>
          </a:prstGeom>
          <a:solidFill>
            <a:srgbClr val="A62E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customer-order.view-service.ts</a:t>
            </a:r>
            <a:endParaRPr>
              <a:solidFill>
                <a:srgbClr val="FFFFFF"/>
              </a:solidFill>
            </a:endParaRPr>
          </a:p>
        </p:txBody>
      </p:sp>
      <p:sp>
        <p:nvSpPr>
          <p:cNvPr id="1335" name="Google Shape;1335;p169"/>
          <p:cNvSpPr txBox="1"/>
          <p:nvPr/>
        </p:nvSpPr>
        <p:spPr>
          <a:xfrm>
            <a:off x="487600" y="843000"/>
            <a:ext cx="83082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rPr>
              <a:t>When data sources are complex and interconnected,</a:t>
            </a:r>
            <a:endParaRPr sz="1800">
              <a:solidFill>
                <a:schemeClr val="accent3"/>
              </a:solidFill>
            </a:endParaRPr>
          </a:p>
          <a:p>
            <a:pPr indent="0" lvl="0" marL="0" rtl="0" algn="l">
              <a:spcBef>
                <a:spcPts val="0"/>
              </a:spcBef>
              <a:spcAft>
                <a:spcPts val="0"/>
              </a:spcAft>
              <a:buNone/>
            </a:pPr>
            <a:r>
              <a:rPr lang="en" sz="1800">
                <a:solidFill>
                  <a:schemeClr val="accent3"/>
                </a:solidFill>
              </a:rPr>
              <a:t>assemble ViewModels with a service dedicated to the cooperating views</a:t>
            </a:r>
            <a:endParaRPr sz="1800">
              <a:solidFill>
                <a:schemeClr val="accent3"/>
              </a:solidFill>
            </a:endParaRPr>
          </a:p>
        </p:txBody>
      </p:sp>
      <p:sp>
        <p:nvSpPr>
          <p:cNvPr id="1336" name="Google Shape;1336;p169"/>
          <p:cNvSpPr txBox="1"/>
          <p:nvPr/>
        </p:nvSpPr>
        <p:spPr>
          <a:xfrm>
            <a:off x="531800" y="2249100"/>
            <a:ext cx="8192400" cy="24738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customerVms$</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Observable</a:t>
            </a:r>
            <a:r>
              <a:rPr lang="en">
                <a:solidFill>
                  <a:srgbClr val="A7DBF7"/>
                </a:solidFill>
                <a:highlight>
                  <a:srgbClr val="011627"/>
                </a:highlight>
                <a:latin typeface="Consolas"/>
                <a:ea typeface="Consolas"/>
                <a:cs typeface="Consolas"/>
                <a:sym typeface="Consolas"/>
              </a:rPr>
              <a:t>&lt;</a:t>
            </a:r>
            <a:r>
              <a:rPr lang="en">
                <a:solidFill>
                  <a:srgbClr val="D29FFC"/>
                </a:solidFill>
                <a:highlight>
                  <a:srgbClr val="011627"/>
                </a:highlight>
                <a:latin typeface="Consolas"/>
                <a:ea typeface="Consolas"/>
                <a:cs typeface="Consolas"/>
                <a:sym typeface="Consolas"/>
              </a:rPr>
              <a:t>CustomerVm</a:t>
            </a:r>
            <a:r>
              <a:rPr lang="en">
                <a:solidFill>
                  <a:srgbClr val="A7DBF7"/>
                </a:solidFill>
                <a:highlight>
                  <a:srgbClr val="011627"/>
                </a:highlight>
                <a:latin typeface="Consolas"/>
                <a:ea typeface="Consolas"/>
                <a:cs typeface="Consolas"/>
                <a:sym typeface="Consolas"/>
              </a:rPr>
              <a:t>[]&gt;;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A1BDE6"/>
                </a:solidFill>
                <a:highlight>
                  <a:srgbClr val="011627"/>
                </a:highlight>
                <a:latin typeface="Consolas"/>
                <a:ea typeface="Consolas"/>
                <a:cs typeface="Consolas"/>
                <a:sym typeface="Consolas"/>
              </a:rPr>
              <a:t>constructor</a:t>
            </a:r>
            <a:r>
              <a:rPr lang="en">
                <a:solidFill>
                  <a:srgbClr val="A7DBF7"/>
                </a:solidFill>
                <a:highlight>
                  <a:srgbClr val="011627"/>
                </a:highlight>
                <a:latin typeface="Consolas"/>
                <a:ea typeface="Consolas"/>
                <a:cs typeface="Consolas"/>
                <a:sym typeface="Consolas"/>
              </a:rPr>
              <a:t>(</a:t>
            </a:r>
            <a:r>
              <a:rPr lang="en">
                <a:solidFill>
                  <a:srgbClr val="D7DBE0"/>
                </a:solidFill>
                <a:highlight>
                  <a:srgbClr val="011627"/>
                </a:highlight>
                <a:latin typeface="Consolas"/>
                <a:ea typeface="Consolas"/>
                <a:cs typeface="Consolas"/>
                <a:sym typeface="Consolas"/>
              </a:rPr>
              <a:t>dataService</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CustomerOrdersDataService</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87AFF4"/>
                </a:solidFill>
                <a:highlight>
                  <a:srgbClr val="011627"/>
                </a:highlight>
                <a:latin typeface="Consolas"/>
                <a:ea typeface="Consolas"/>
                <a:cs typeface="Consolas"/>
                <a:sym typeface="Consolas"/>
              </a:rPr>
              <a:t>addCustomer</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87AFF4"/>
                </a:solidFill>
                <a:highlight>
                  <a:srgbClr val="011627"/>
                </a:highlight>
                <a:latin typeface="Consolas"/>
                <a:ea typeface="Consolas"/>
                <a:cs typeface="Consolas"/>
                <a:sym typeface="Consolas"/>
              </a:rPr>
              <a:t>createCustomerVms$</a:t>
            </a:r>
            <a:r>
              <a:rPr lang="en">
                <a:solidFill>
                  <a:srgbClr val="A7DBF7"/>
                </a:solidFill>
                <a:highlight>
                  <a:srgbClr val="011627"/>
                </a:highlight>
                <a:latin typeface="Consolas"/>
                <a:ea typeface="Consolas"/>
                <a:cs typeface="Consolas"/>
                <a:sym typeface="Consolas"/>
              </a:rPr>
              <a:t>()</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Observable</a:t>
            </a:r>
            <a:r>
              <a:rPr lang="en">
                <a:solidFill>
                  <a:srgbClr val="A7DBF7"/>
                </a:solidFill>
                <a:highlight>
                  <a:srgbClr val="011627"/>
                </a:highlight>
                <a:latin typeface="Consolas"/>
                <a:ea typeface="Consolas"/>
                <a:cs typeface="Consolas"/>
                <a:sym typeface="Consolas"/>
              </a:rPr>
              <a:t>&lt;</a:t>
            </a:r>
            <a:r>
              <a:rPr lang="en">
                <a:solidFill>
                  <a:srgbClr val="D29FFC"/>
                </a:solidFill>
                <a:highlight>
                  <a:srgbClr val="011627"/>
                </a:highlight>
                <a:latin typeface="Consolas"/>
                <a:ea typeface="Consolas"/>
                <a:cs typeface="Consolas"/>
                <a:sym typeface="Consolas"/>
              </a:rPr>
              <a:t>CustomerVm</a:t>
            </a:r>
            <a:r>
              <a:rPr lang="en">
                <a:solidFill>
                  <a:srgbClr val="A7DBF7"/>
                </a:solidFill>
                <a:highlight>
                  <a:srgbClr val="011627"/>
                </a:highlight>
                <a:latin typeface="Consolas"/>
                <a:ea typeface="Consolas"/>
                <a:cs typeface="Consolas"/>
                <a:sym typeface="Consolas"/>
              </a:rPr>
              <a:t>[]&gt; </a:t>
            </a:r>
            <a:r>
              <a:rPr lang="en">
                <a:solidFill>
                  <a:srgbClr val="FFFFFF"/>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87AFF4"/>
                </a:solidFill>
                <a:highlight>
                  <a:srgbClr val="011627"/>
                </a:highlight>
                <a:latin typeface="Consolas"/>
                <a:ea typeface="Consolas"/>
                <a:cs typeface="Consolas"/>
                <a:sym typeface="Consolas"/>
              </a:rPr>
              <a:t>saveCustomer</a:t>
            </a:r>
            <a:r>
              <a:rPr lang="en">
                <a:solidFill>
                  <a:srgbClr val="A7DBF7"/>
                </a:solidFill>
                <a:highlight>
                  <a:srgbClr val="011627"/>
                </a:highlight>
                <a:latin typeface="Consolas"/>
                <a:ea typeface="Consolas"/>
                <a:cs typeface="Consolas"/>
                <a:sym typeface="Consolas"/>
              </a:rPr>
              <a:t>(</a:t>
            </a:r>
            <a:r>
              <a:rPr i="1" lang="en">
                <a:solidFill>
                  <a:srgbClr val="D6DEEB"/>
                </a:solidFill>
                <a:highlight>
                  <a:srgbClr val="011627"/>
                </a:highlight>
                <a:latin typeface="Consolas"/>
                <a:ea typeface="Consolas"/>
                <a:cs typeface="Consolas"/>
                <a:sym typeface="Consolas"/>
              </a:rPr>
              <a:t>customerVm</a:t>
            </a: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CustomerVm</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87AFF4"/>
                </a:solidFill>
                <a:highlight>
                  <a:srgbClr val="011627"/>
                </a:highlight>
                <a:latin typeface="Consolas"/>
                <a:ea typeface="Consolas"/>
                <a:cs typeface="Consolas"/>
                <a:sym typeface="Consolas"/>
              </a:rPr>
              <a:t>saveOrder</a:t>
            </a:r>
            <a:r>
              <a:rPr lang="en">
                <a:solidFill>
                  <a:srgbClr val="A7DBF7"/>
                </a:solidFill>
                <a:highlight>
                  <a:srgbClr val="011627"/>
                </a:highlight>
                <a:latin typeface="Consolas"/>
                <a:ea typeface="Consolas"/>
                <a:cs typeface="Consolas"/>
                <a:sym typeface="Consolas"/>
              </a:rPr>
              <a:t>(</a:t>
            </a:r>
            <a:r>
              <a:rPr i="1" lang="en">
                <a:solidFill>
                  <a:srgbClr val="D6DEEB"/>
                </a:solidFill>
                <a:highlight>
                  <a:srgbClr val="011627"/>
                </a:highlight>
                <a:latin typeface="Consolas"/>
                <a:ea typeface="Consolas"/>
                <a:cs typeface="Consolas"/>
                <a:sym typeface="Consolas"/>
              </a:rPr>
              <a:t>orderVm</a:t>
            </a: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OrderVm</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a:solidFill>
                  <a:srgbClr val="A7DBF7"/>
                </a:solidFill>
                <a:highlight>
                  <a:srgbClr val="011627"/>
                </a:highlight>
                <a:latin typeface="Consolas"/>
                <a:ea typeface="Consolas"/>
                <a:cs typeface="Consolas"/>
                <a:sym typeface="Consolas"/>
              </a:rPr>
              <a:t> </a:t>
            </a:r>
            <a:r>
              <a:rPr i="1" lang="en">
                <a:solidFill>
                  <a:srgbClr val="87AFF4"/>
                </a:solidFill>
                <a:highlight>
                  <a:srgbClr val="011627"/>
                </a:highlight>
                <a:latin typeface="Consolas"/>
                <a:ea typeface="Consolas"/>
                <a:cs typeface="Consolas"/>
                <a:sym typeface="Consolas"/>
              </a:rPr>
              <a:t>selectedOrderVm</a:t>
            </a:r>
            <a:r>
              <a:rPr lang="en">
                <a:solidFill>
                  <a:srgbClr val="A7DBF7"/>
                </a:solidFill>
                <a:highlight>
                  <a:srgbClr val="011627"/>
                </a:highlight>
                <a:latin typeface="Consolas"/>
                <a:ea typeface="Consolas"/>
                <a:cs typeface="Consolas"/>
                <a:sym typeface="Consolas"/>
              </a:rPr>
              <a:t>(</a:t>
            </a:r>
            <a:r>
              <a:rPr i="1" lang="en">
                <a:solidFill>
                  <a:srgbClr val="D6DEEB"/>
                </a:solidFill>
                <a:highlight>
                  <a:srgbClr val="011627"/>
                </a:highlight>
                <a:latin typeface="Consolas"/>
                <a:ea typeface="Consolas"/>
                <a:cs typeface="Consolas"/>
                <a:sym typeface="Consolas"/>
              </a:rPr>
              <a:t>orderId</a:t>
            </a: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number</a:t>
            </a: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customerVm</a:t>
            </a: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CustomerVm</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endParaRPr>
              <a:solidFill>
                <a:srgbClr val="37474F"/>
              </a:solidFill>
              <a:latin typeface="Consolas"/>
              <a:ea typeface="Consolas"/>
              <a:cs typeface="Consolas"/>
              <a:sym typeface="Consolas"/>
            </a:endParaRPr>
          </a:p>
        </p:txBody>
      </p:sp>
      <p:grpSp>
        <p:nvGrpSpPr>
          <p:cNvPr id="1337" name="Google Shape;1337;p169"/>
          <p:cNvGrpSpPr/>
          <p:nvPr/>
        </p:nvGrpSpPr>
        <p:grpSpPr>
          <a:xfrm>
            <a:off x="591576" y="1966711"/>
            <a:ext cx="8557375" cy="654292"/>
            <a:chOff x="591574" y="2424004"/>
            <a:chExt cx="8557375" cy="338101"/>
          </a:xfrm>
        </p:grpSpPr>
        <p:sp>
          <p:nvSpPr>
            <p:cNvPr id="1338" name="Google Shape;1338;p169"/>
            <p:cNvSpPr/>
            <p:nvPr/>
          </p:nvSpPr>
          <p:spPr>
            <a:xfrm>
              <a:off x="5095349" y="2445805"/>
              <a:ext cx="4053600" cy="2946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39" name="Google Shape;1339;p169"/>
            <p:cNvSpPr/>
            <p:nvPr/>
          </p:nvSpPr>
          <p:spPr>
            <a:xfrm>
              <a:off x="5240924" y="2445816"/>
              <a:ext cx="3903300" cy="294600"/>
            </a:xfrm>
            <a:prstGeom prst="rect">
              <a:avLst/>
            </a:prstGeom>
            <a:solidFill>
              <a:srgbClr val="18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40" name="Google Shape;1340;p169"/>
            <p:cNvSpPr/>
            <p:nvPr/>
          </p:nvSpPr>
          <p:spPr>
            <a:xfrm>
              <a:off x="5245574" y="2442717"/>
              <a:ext cx="3903300" cy="2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View Service coordinates VMs for the Views</a:t>
              </a:r>
              <a:endParaRPr>
                <a:solidFill>
                  <a:srgbClr val="FFFFFF"/>
                </a:solidFill>
              </a:endParaRPr>
            </a:p>
          </p:txBody>
        </p:sp>
        <p:grpSp>
          <p:nvGrpSpPr>
            <p:cNvPr id="1341" name="Google Shape;1341;p169"/>
            <p:cNvGrpSpPr/>
            <p:nvPr/>
          </p:nvGrpSpPr>
          <p:grpSpPr>
            <a:xfrm>
              <a:off x="591574" y="2424004"/>
              <a:ext cx="4503775" cy="338101"/>
              <a:chOff x="822890" y="2835470"/>
              <a:chExt cx="4341825" cy="338710"/>
            </a:xfrm>
          </p:grpSpPr>
          <p:grpSp>
            <p:nvGrpSpPr>
              <p:cNvPr id="1342" name="Google Shape;1342;p169"/>
              <p:cNvGrpSpPr/>
              <p:nvPr/>
            </p:nvGrpSpPr>
            <p:grpSpPr>
              <a:xfrm>
                <a:off x="822890" y="2835470"/>
                <a:ext cx="4052213" cy="338710"/>
                <a:chOff x="286340" y="1083022"/>
                <a:chExt cx="2339615" cy="504634"/>
              </a:xfrm>
            </p:grpSpPr>
            <p:sp>
              <p:nvSpPr>
                <p:cNvPr id="1343" name="Google Shape;1343;p169"/>
                <p:cNvSpPr/>
                <p:nvPr/>
              </p:nvSpPr>
              <p:spPr>
                <a:xfrm>
                  <a:off x="286340" y="1083022"/>
                  <a:ext cx="2278500" cy="5034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44" name="Google Shape;1344;p169"/>
                <p:cNvSpPr/>
                <p:nvPr/>
              </p:nvSpPr>
              <p:spPr>
                <a:xfrm>
                  <a:off x="2564455" y="1084256"/>
                  <a:ext cx="61500" cy="5034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1345" name="Google Shape;1345;p169"/>
              <p:cNvCxnSpPr>
                <a:stCxn id="1338" idx="1"/>
                <a:endCxn id="1344" idx="3"/>
              </p:cNvCxnSpPr>
              <p:nvPr/>
            </p:nvCxnSpPr>
            <p:spPr>
              <a:xfrm flipH="1">
                <a:off x="4875215" y="3004877"/>
                <a:ext cx="289500" cy="300"/>
              </a:xfrm>
              <a:prstGeom prst="straightConnector1">
                <a:avLst/>
              </a:prstGeom>
              <a:noFill/>
              <a:ln cap="flat" cmpd="sng" w="19050">
                <a:solidFill>
                  <a:srgbClr val="FFF2CC"/>
                </a:solidFill>
                <a:prstDash val="solid"/>
                <a:round/>
                <a:headEnd len="med" w="med" type="none"/>
                <a:tailEnd len="med" w="med" type="triangl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5"/>
                                        </p:tgtEl>
                                        <p:attrNameLst>
                                          <p:attrName>style.visibility</p:attrName>
                                        </p:attrNameLst>
                                      </p:cBhvr>
                                      <p:to>
                                        <p:strVal val="visible"/>
                                      </p:to>
                                    </p:set>
                                    <p:animEffect filter="fade" transition="in">
                                      <p:cBhvr>
                                        <p:cTn dur="1000"/>
                                        <p:tgtEl>
                                          <p:spTgt spid="1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6"/>
                                        </p:tgtEl>
                                        <p:attrNameLst>
                                          <p:attrName>style.visibility</p:attrName>
                                        </p:attrNameLst>
                                      </p:cBhvr>
                                      <p:to>
                                        <p:strVal val="visible"/>
                                      </p:to>
                                    </p:set>
                                    <p:animEffect filter="fade" transition="in">
                                      <p:cBhvr>
                                        <p:cTn dur="1000"/>
                                        <p:tgtEl>
                                          <p:spTgt spid="1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37"/>
                                        </p:tgtEl>
                                        <p:attrNameLst>
                                          <p:attrName>style.visibility</p:attrName>
                                        </p:attrNameLst>
                                      </p:cBhvr>
                                      <p:to>
                                        <p:strVal val="visible"/>
                                      </p:to>
                                    </p:set>
                                    <p:anim calcmode="lin" valueType="num">
                                      <p:cBhvr additive="base">
                                        <p:cTn dur="1000"/>
                                        <p:tgtEl>
                                          <p:spTgt spid="133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9" name="Shape 1349"/>
        <p:cNvGrpSpPr/>
        <p:nvPr/>
      </p:nvGrpSpPr>
      <p:grpSpPr>
        <a:xfrm>
          <a:off x="0" y="0"/>
          <a:ext cx="0" cy="0"/>
          <a:chOff x="0" y="0"/>
          <a:chExt cx="0" cy="0"/>
        </a:xfrm>
      </p:grpSpPr>
      <p:pic>
        <p:nvPicPr>
          <p:cNvPr id="1350" name="Google Shape;1350;p170"/>
          <p:cNvPicPr preferRelativeResize="0"/>
          <p:nvPr/>
        </p:nvPicPr>
        <p:blipFill rotWithShape="1">
          <a:blip r:embed="rId3">
            <a:alphaModFix/>
          </a:blip>
          <a:srcRect b="51846" l="0" r="0" t="0"/>
          <a:stretch/>
        </p:blipFill>
        <p:spPr>
          <a:xfrm>
            <a:off x="64000" y="875775"/>
            <a:ext cx="5168274" cy="1523811"/>
          </a:xfrm>
          <a:prstGeom prst="rect">
            <a:avLst/>
          </a:prstGeom>
          <a:noFill/>
          <a:ln>
            <a:noFill/>
          </a:ln>
        </p:spPr>
      </p:pic>
      <p:pic>
        <p:nvPicPr>
          <p:cNvPr id="1351" name="Google Shape;1351;p170"/>
          <p:cNvPicPr preferRelativeResize="0"/>
          <p:nvPr/>
        </p:nvPicPr>
        <p:blipFill rotWithShape="1">
          <a:blip r:embed="rId3">
            <a:alphaModFix/>
          </a:blip>
          <a:srcRect b="0" l="0" r="0" t="46958"/>
          <a:stretch/>
        </p:blipFill>
        <p:spPr>
          <a:xfrm>
            <a:off x="64000" y="2723025"/>
            <a:ext cx="5168274" cy="1678500"/>
          </a:xfrm>
          <a:prstGeom prst="rect">
            <a:avLst/>
          </a:prstGeom>
          <a:noFill/>
          <a:ln>
            <a:noFill/>
          </a:ln>
        </p:spPr>
      </p:pic>
      <p:sp>
        <p:nvSpPr>
          <p:cNvPr id="1352" name="Google Shape;1352;p170"/>
          <p:cNvSpPr/>
          <p:nvPr/>
        </p:nvSpPr>
        <p:spPr>
          <a:xfrm>
            <a:off x="5920900" y="-13025"/>
            <a:ext cx="3223200" cy="5143500"/>
          </a:xfrm>
          <a:prstGeom prst="rect">
            <a:avLst/>
          </a:prstGeom>
          <a:solidFill>
            <a:srgbClr val="01162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70"/>
          <p:cNvSpPr txBox="1"/>
          <p:nvPr>
            <p:ph type="title"/>
          </p:nvPr>
        </p:nvSpPr>
        <p:spPr>
          <a:xfrm>
            <a:off x="163250" y="53575"/>
            <a:ext cx="4327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Order ViewModel</a:t>
            </a:r>
            <a:endParaRPr/>
          </a:p>
        </p:txBody>
      </p:sp>
      <p:sp>
        <p:nvSpPr>
          <p:cNvPr id="1354" name="Google Shape;1354;p170"/>
          <p:cNvSpPr txBox="1"/>
          <p:nvPr/>
        </p:nvSpPr>
        <p:spPr>
          <a:xfrm>
            <a:off x="6003215" y="8575"/>
            <a:ext cx="3000000" cy="18339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Clr>
                <a:schemeClr val="dk1"/>
              </a:buClr>
              <a:buSzPts val="1100"/>
              <a:buFont typeface="Arial"/>
              <a:buNone/>
            </a:pPr>
            <a:r>
              <a:rPr i="1" lang="en">
                <a:solidFill>
                  <a:srgbClr val="00BFF9"/>
                </a:solidFill>
                <a:highlight>
                  <a:srgbClr val="011627"/>
                </a:highlight>
                <a:latin typeface="Consolas"/>
                <a:ea typeface="Consolas"/>
                <a:cs typeface="Consolas"/>
                <a:sym typeface="Consolas"/>
              </a:rPr>
              <a:t>export</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interface</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OrderVm</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orderId</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lang="en">
                <a:solidFill>
                  <a:srgbClr val="7FDBCA"/>
                </a:solidFill>
                <a:highlight>
                  <a:srgbClr val="011627"/>
                </a:highlight>
                <a:latin typeface="Consolas"/>
                <a:ea typeface="Consolas"/>
                <a:cs typeface="Consolas"/>
                <a:sym typeface="Consolas"/>
              </a:rPr>
              <a:t>number</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customerName</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lang="en">
                <a:solidFill>
                  <a:srgbClr val="7FDBCA"/>
                </a:solidFill>
                <a:highlight>
                  <a:srgbClr val="011627"/>
                </a:highlight>
                <a:latin typeface="Consolas"/>
                <a:ea typeface="Consolas"/>
                <a:cs typeface="Consolas"/>
                <a:sym typeface="Consolas"/>
              </a:rPr>
              <a:t>string</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memo</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lang="en">
                <a:solidFill>
                  <a:srgbClr val="7FDBCA"/>
                </a:solidFill>
                <a:highlight>
                  <a:srgbClr val="011627"/>
                </a:highlight>
                <a:latin typeface="Consolas"/>
                <a:ea typeface="Consolas"/>
                <a:cs typeface="Consolas"/>
                <a:sym typeface="Consolas"/>
              </a:rPr>
              <a:t>string</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orderDate</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Date</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lineItems</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LineItemVm</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a:solidFill>
                  <a:srgbClr val="FFFFFF"/>
                </a:solidFill>
                <a:highlight>
                  <a:srgbClr val="011627"/>
                </a:highlight>
                <a:latin typeface="Consolas"/>
                <a:ea typeface="Consolas"/>
                <a:cs typeface="Consolas"/>
                <a:sym typeface="Consolas"/>
              </a:rPr>
              <a:t>}</a:t>
            </a:r>
            <a:endParaRPr>
              <a:solidFill>
                <a:srgbClr val="3F51B5"/>
              </a:solidFill>
              <a:latin typeface="Consolas"/>
              <a:ea typeface="Consolas"/>
              <a:cs typeface="Consolas"/>
              <a:sym typeface="Consolas"/>
            </a:endParaRPr>
          </a:p>
        </p:txBody>
      </p:sp>
      <p:sp>
        <p:nvSpPr>
          <p:cNvPr id="1355" name="Google Shape;1355;p170"/>
          <p:cNvSpPr txBox="1"/>
          <p:nvPr/>
        </p:nvSpPr>
        <p:spPr>
          <a:xfrm>
            <a:off x="6011216" y="2723020"/>
            <a:ext cx="3475500" cy="16365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Clr>
                <a:schemeClr val="dk1"/>
              </a:buClr>
              <a:buSzPts val="1100"/>
              <a:buFont typeface="Arial"/>
              <a:buNone/>
            </a:pPr>
            <a:r>
              <a:rPr i="1" lang="en">
                <a:solidFill>
                  <a:srgbClr val="00BFF9"/>
                </a:solidFill>
                <a:highlight>
                  <a:srgbClr val="011627"/>
                </a:highlight>
                <a:latin typeface="Consolas"/>
                <a:ea typeface="Consolas"/>
                <a:cs typeface="Consolas"/>
                <a:sym typeface="Consolas"/>
              </a:rPr>
              <a:t>export</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interface</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LineItemVm</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id</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lang="en">
                <a:solidFill>
                  <a:srgbClr val="7FDBCA"/>
                </a:solidFill>
                <a:highlight>
                  <a:srgbClr val="011627"/>
                </a:highlight>
                <a:latin typeface="Consolas"/>
                <a:ea typeface="Consolas"/>
                <a:cs typeface="Consolas"/>
                <a:sym typeface="Consolas"/>
              </a:rPr>
              <a:t>number</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productId</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lang="en">
                <a:solidFill>
                  <a:srgbClr val="7FDBCA"/>
                </a:solidFill>
                <a:highlight>
                  <a:srgbClr val="011627"/>
                </a:highlight>
                <a:latin typeface="Consolas"/>
                <a:ea typeface="Consolas"/>
                <a:cs typeface="Consolas"/>
                <a:sym typeface="Consolas"/>
              </a:rPr>
              <a:t>number</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productName</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lang="en">
                <a:solidFill>
                  <a:srgbClr val="7FDBCA"/>
                </a:solidFill>
                <a:highlight>
                  <a:srgbClr val="011627"/>
                </a:highlight>
                <a:latin typeface="Consolas"/>
                <a:ea typeface="Consolas"/>
                <a:cs typeface="Consolas"/>
                <a:sym typeface="Consolas"/>
              </a:rPr>
              <a:t>string</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price</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lang="en">
                <a:solidFill>
                  <a:srgbClr val="7FDBCA"/>
                </a:solidFill>
                <a:highlight>
                  <a:srgbClr val="011627"/>
                </a:highlight>
                <a:latin typeface="Consolas"/>
                <a:ea typeface="Consolas"/>
                <a:cs typeface="Consolas"/>
                <a:sym typeface="Consolas"/>
              </a:rPr>
              <a:t>number</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quantity</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lang="en">
                <a:solidFill>
                  <a:srgbClr val="7FDBCA"/>
                </a:solidFill>
                <a:highlight>
                  <a:srgbClr val="011627"/>
                </a:highlight>
                <a:latin typeface="Consolas"/>
                <a:ea typeface="Consolas"/>
                <a:cs typeface="Consolas"/>
                <a:sym typeface="Consolas"/>
              </a:rPr>
              <a:t>number</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a:solidFill>
                  <a:srgbClr val="FFFFFF"/>
                </a:solidFill>
                <a:highlight>
                  <a:srgbClr val="011627"/>
                </a:highlight>
                <a:latin typeface="Consolas"/>
                <a:ea typeface="Consolas"/>
                <a:cs typeface="Consolas"/>
                <a:sym typeface="Consolas"/>
              </a:rPr>
              <a:t>}</a:t>
            </a:r>
            <a:endParaRPr>
              <a:solidFill>
                <a:srgbClr val="3F51B5"/>
              </a:solidFill>
              <a:latin typeface="Consolas"/>
              <a:ea typeface="Consolas"/>
              <a:cs typeface="Consolas"/>
              <a:sym typeface="Consolas"/>
            </a:endParaRPr>
          </a:p>
        </p:txBody>
      </p:sp>
      <p:grpSp>
        <p:nvGrpSpPr>
          <p:cNvPr id="1356" name="Google Shape;1356;p170"/>
          <p:cNvGrpSpPr/>
          <p:nvPr/>
        </p:nvGrpSpPr>
        <p:grpSpPr>
          <a:xfrm>
            <a:off x="5295747" y="450850"/>
            <a:ext cx="400800" cy="728954"/>
            <a:chOff x="6620572" y="1289050"/>
            <a:chExt cx="400800" cy="728954"/>
          </a:xfrm>
        </p:grpSpPr>
        <p:sp>
          <p:nvSpPr>
            <p:cNvPr id="1357" name="Google Shape;1357;p170"/>
            <p:cNvSpPr/>
            <p:nvPr/>
          </p:nvSpPr>
          <p:spPr>
            <a:xfrm>
              <a:off x="6620572" y="1475115"/>
              <a:ext cx="400800" cy="169500"/>
            </a:xfrm>
            <a:prstGeom prst="rect">
              <a:avLst/>
            </a:prstGeom>
            <a:solidFill>
              <a:srgbClr val="DF861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P</a:t>
              </a:r>
              <a:endParaRPr sz="900">
                <a:solidFill>
                  <a:srgbClr val="FFFFFF"/>
                </a:solidFill>
              </a:endParaRPr>
            </a:p>
          </p:txBody>
        </p:sp>
        <p:sp>
          <p:nvSpPr>
            <p:cNvPr id="1358" name="Google Shape;1358;p170"/>
            <p:cNvSpPr/>
            <p:nvPr/>
          </p:nvSpPr>
          <p:spPr>
            <a:xfrm>
              <a:off x="6620572" y="1289050"/>
              <a:ext cx="400800" cy="169500"/>
            </a:xfrm>
            <a:prstGeom prst="rect">
              <a:avLst/>
            </a:prstGeom>
            <a:solidFill>
              <a:srgbClr val="DF861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P</a:t>
              </a:r>
              <a:endParaRPr sz="900">
                <a:solidFill>
                  <a:srgbClr val="FFFFFF"/>
                </a:solidFill>
              </a:endParaRPr>
            </a:p>
          </p:txBody>
        </p:sp>
        <p:sp>
          <p:nvSpPr>
            <p:cNvPr id="1359" name="Google Shape;1359;p170"/>
            <p:cNvSpPr/>
            <p:nvPr/>
          </p:nvSpPr>
          <p:spPr>
            <a:xfrm>
              <a:off x="6620572" y="1661900"/>
              <a:ext cx="400800" cy="169500"/>
            </a:xfrm>
            <a:prstGeom prst="rect">
              <a:avLst/>
            </a:prstGeom>
            <a:solidFill>
              <a:srgbClr val="DF861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P</a:t>
              </a:r>
              <a:endParaRPr sz="900">
                <a:solidFill>
                  <a:srgbClr val="FFFFFF"/>
                </a:solidFill>
              </a:endParaRPr>
            </a:p>
          </p:txBody>
        </p:sp>
        <p:sp>
          <p:nvSpPr>
            <p:cNvPr id="1360" name="Google Shape;1360;p170"/>
            <p:cNvSpPr/>
            <p:nvPr/>
          </p:nvSpPr>
          <p:spPr>
            <a:xfrm>
              <a:off x="6620572" y="1848504"/>
              <a:ext cx="400800" cy="169500"/>
            </a:xfrm>
            <a:prstGeom prst="rect">
              <a:avLst/>
            </a:prstGeom>
            <a:solidFill>
              <a:srgbClr val="DF861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P</a:t>
              </a:r>
              <a:endParaRPr sz="900">
                <a:solidFill>
                  <a:srgbClr val="FFFFFF"/>
                </a:solidFill>
              </a:endParaRPr>
            </a:p>
          </p:txBody>
        </p:sp>
      </p:grpSp>
      <p:grpSp>
        <p:nvGrpSpPr>
          <p:cNvPr id="1361" name="Google Shape;1361;p170"/>
          <p:cNvGrpSpPr/>
          <p:nvPr/>
        </p:nvGrpSpPr>
        <p:grpSpPr>
          <a:xfrm>
            <a:off x="4920350" y="450850"/>
            <a:ext cx="400800" cy="728954"/>
            <a:chOff x="6245175" y="1289050"/>
            <a:chExt cx="400800" cy="728954"/>
          </a:xfrm>
        </p:grpSpPr>
        <p:sp>
          <p:nvSpPr>
            <p:cNvPr id="1362" name="Google Shape;1362;p170"/>
            <p:cNvSpPr/>
            <p:nvPr/>
          </p:nvSpPr>
          <p:spPr>
            <a:xfrm>
              <a:off x="6245175" y="1475115"/>
              <a:ext cx="400800" cy="169500"/>
            </a:xfrm>
            <a:prstGeom prst="rect">
              <a:avLst/>
            </a:prstGeom>
            <a:solidFill>
              <a:srgbClr val="A64D7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LI</a:t>
              </a:r>
              <a:endParaRPr sz="900">
                <a:solidFill>
                  <a:srgbClr val="FFFFFF"/>
                </a:solidFill>
              </a:endParaRPr>
            </a:p>
          </p:txBody>
        </p:sp>
        <p:sp>
          <p:nvSpPr>
            <p:cNvPr id="1363" name="Google Shape;1363;p170"/>
            <p:cNvSpPr/>
            <p:nvPr/>
          </p:nvSpPr>
          <p:spPr>
            <a:xfrm>
              <a:off x="6245175" y="1289050"/>
              <a:ext cx="400800" cy="169500"/>
            </a:xfrm>
            <a:prstGeom prst="rect">
              <a:avLst/>
            </a:prstGeom>
            <a:solidFill>
              <a:srgbClr val="A64D7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LI</a:t>
              </a:r>
              <a:endParaRPr sz="900">
                <a:solidFill>
                  <a:srgbClr val="FFFFFF"/>
                </a:solidFill>
              </a:endParaRPr>
            </a:p>
          </p:txBody>
        </p:sp>
        <p:sp>
          <p:nvSpPr>
            <p:cNvPr id="1364" name="Google Shape;1364;p170"/>
            <p:cNvSpPr/>
            <p:nvPr/>
          </p:nvSpPr>
          <p:spPr>
            <a:xfrm>
              <a:off x="6245175" y="1661900"/>
              <a:ext cx="400800" cy="169500"/>
            </a:xfrm>
            <a:prstGeom prst="rect">
              <a:avLst/>
            </a:prstGeom>
            <a:solidFill>
              <a:srgbClr val="A64D7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LI</a:t>
              </a:r>
              <a:endParaRPr sz="900">
                <a:solidFill>
                  <a:srgbClr val="FFFFFF"/>
                </a:solidFill>
              </a:endParaRPr>
            </a:p>
          </p:txBody>
        </p:sp>
        <p:sp>
          <p:nvSpPr>
            <p:cNvPr id="1365" name="Google Shape;1365;p170"/>
            <p:cNvSpPr/>
            <p:nvPr/>
          </p:nvSpPr>
          <p:spPr>
            <a:xfrm>
              <a:off x="6245175" y="1848504"/>
              <a:ext cx="400800" cy="169500"/>
            </a:xfrm>
            <a:prstGeom prst="rect">
              <a:avLst/>
            </a:prstGeom>
            <a:solidFill>
              <a:srgbClr val="A64D7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LI</a:t>
              </a:r>
              <a:endParaRPr sz="900">
                <a:solidFill>
                  <a:srgbClr val="FFFFFF"/>
                </a:solidFill>
              </a:endParaRPr>
            </a:p>
          </p:txBody>
        </p:sp>
      </p:grpSp>
      <p:sp>
        <p:nvSpPr>
          <p:cNvPr id="1366" name="Google Shape;1366;p170"/>
          <p:cNvSpPr/>
          <p:nvPr/>
        </p:nvSpPr>
        <p:spPr>
          <a:xfrm>
            <a:off x="4922300" y="205995"/>
            <a:ext cx="776400" cy="238800"/>
          </a:xfrm>
          <a:prstGeom prst="rect">
            <a:avLst/>
          </a:prstGeom>
          <a:solidFill>
            <a:srgbClr val="38761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Order</a:t>
            </a:r>
            <a:endParaRPr sz="12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1000"/>
                                        <p:tgtEl>
                                          <p:spTgt spid="1361"/>
                                        </p:tgtEl>
                                      </p:cBhvr>
                                    </p:animEffect>
                                  </p:childTnLst>
                                </p:cTn>
                              </p:par>
                              <p:par>
                                <p:cTn fill="hold" nodeType="withEffect" presetClass="entr" presetID="10" presetSubtype="0">
                                  <p:stCondLst>
                                    <p:cond delay="0"/>
                                  </p:stCondLst>
                                  <p:childTnLst>
                                    <p:set>
                                      <p:cBhvr>
                                        <p:cTn dur="1" fill="hold">
                                          <p:stCondLst>
                                            <p:cond delay="0"/>
                                          </p:stCondLst>
                                        </p:cTn>
                                        <p:tgtEl>
                                          <p:spTgt spid="1350"/>
                                        </p:tgtEl>
                                        <p:attrNameLst>
                                          <p:attrName>style.visibility</p:attrName>
                                        </p:attrNameLst>
                                      </p:cBhvr>
                                      <p:to>
                                        <p:strVal val="visible"/>
                                      </p:to>
                                    </p:set>
                                    <p:animEffect filter="fade" transition="in">
                                      <p:cBhvr>
                                        <p:cTn dur="1000"/>
                                        <p:tgtEl>
                                          <p:spTgt spid="1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4"/>
                                        </p:tgtEl>
                                        <p:attrNameLst>
                                          <p:attrName>style.visibility</p:attrName>
                                        </p:attrNameLst>
                                      </p:cBhvr>
                                      <p:to>
                                        <p:strVal val="visible"/>
                                      </p:to>
                                    </p:set>
                                    <p:animEffect filter="fade" transition="in">
                                      <p:cBhvr>
                                        <p:cTn dur="1000"/>
                                        <p:tgtEl>
                                          <p:spTgt spid="1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6"/>
                                        </p:tgtEl>
                                        <p:attrNameLst>
                                          <p:attrName>style.visibility</p:attrName>
                                        </p:attrNameLst>
                                      </p:cBhvr>
                                      <p:to>
                                        <p:strVal val="visible"/>
                                      </p:to>
                                    </p:set>
                                    <p:animEffect filter="fade" transition="in">
                                      <p:cBhvr>
                                        <p:cTn dur="1000"/>
                                        <p:tgtEl>
                                          <p:spTgt spid="1356"/>
                                        </p:tgtEl>
                                      </p:cBhvr>
                                    </p:animEffect>
                                  </p:childTnLst>
                                </p:cTn>
                              </p:par>
                              <p:par>
                                <p:cTn fill="hold" nodeType="withEffect" presetClass="entr" presetID="10" presetSubtype="0">
                                  <p:stCondLst>
                                    <p:cond delay="0"/>
                                  </p:stCondLst>
                                  <p:childTnLst>
                                    <p:set>
                                      <p:cBhvr>
                                        <p:cTn dur="1" fill="hold">
                                          <p:stCondLst>
                                            <p:cond delay="0"/>
                                          </p:stCondLst>
                                        </p:cTn>
                                        <p:tgtEl>
                                          <p:spTgt spid="1351"/>
                                        </p:tgtEl>
                                        <p:attrNameLst>
                                          <p:attrName>style.visibility</p:attrName>
                                        </p:attrNameLst>
                                      </p:cBhvr>
                                      <p:to>
                                        <p:strVal val="visible"/>
                                      </p:to>
                                    </p:set>
                                    <p:animEffect filter="fade" transition="in">
                                      <p:cBhvr>
                                        <p:cTn dur="1000"/>
                                        <p:tgtEl>
                                          <p:spTgt spid="1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5"/>
                                        </p:tgtEl>
                                        <p:attrNameLst>
                                          <p:attrName>style.visibility</p:attrName>
                                        </p:attrNameLst>
                                      </p:cBhvr>
                                      <p:to>
                                        <p:strVal val="visible"/>
                                      </p:to>
                                    </p:set>
                                    <p:animEffect filter="fade" transition="in">
                                      <p:cBhvr>
                                        <p:cTn dur="1000"/>
                                        <p:tgtEl>
                                          <p:spTgt spid="1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0" name="Shape 1370"/>
        <p:cNvGrpSpPr/>
        <p:nvPr/>
      </p:nvGrpSpPr>
      <p:grpSpPr>
        <a:xfrm>
          <a:off x="0" y="0"/>
          <a:ext cx="0" cy="0"/>
          <a:chOff x="0" y="0"/>
          <a:chExt cx="0" cy="0"/>
        </a:xfrm>
      </p:grpSpPr>
      <p:sp>
        <p:nvSpPr>
          <p:cNvPr id="1371" name="Google Shape;1371;p171"/>
          <p:cNvSpPr/>
          <p:nvPr/>
        </p:nvSpPr>
        <p:spPr>
          <a:xfrm>
            <a:off x="0" y="525"/>
            <a:ext cx="9143700" cy="5143500"/>
          </a:xfrm>
          <a:prstGeom prst="rect">
            <a:avLst/>
          </a:prstGeom>
          <a:solidFill>
            <a:srgbClr val="011627"/>
          </a:solidFill>
          <a:ln cap="flat" cmpd="sng" w="9525">
            <a:solidFill>
              <a:srgbClr val="0116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71"/>
          <p:cNvSpPr txBox="1"/>
          <p:nvPr/>
        </p:nvSpPr>
        <p:spPr>
          <a:xfrm>
            <a:off x="163000" y="243696"/>
            <a:ext cx="8336100" cy="46035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None/>
            </a:pPr>
            <a:r>
              <a:rPr i="1" lang="en" sz="1200">
                <a:solidFill>
                  <a:srgbClr val="D6DEEB"/>
                </a:solidFill>
                <a:highlight>
                  <a:srgbClr val="011627"/>
                </a:highlight>
                <a:latin typeface="Consolas"/>
                <a:ea typeface="Consolas"/>
                <a:cs typeface="Consolas"/>
                <a:sym typeface="Consolas"/>
              </a:rPr>
              <a:t>export</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function</a:t>
            </a:r>
            <a:r>
              <a:rPr lang="en" sz="1200">
                <a:solidFill>
                  <a:srgbClr val="A7DBF7"/>
                </a:solidFill>
                <a:highlight>
                  <a:srgbClr val="011627"/>
                </a:highlight>
                <a:latin typeface="Consolas"/>
                <a:ea typeface="Consolas"/>
                <a:cs typeface="Consolas"/>
                <a:sym typeface="Consolas"/>
              </a:rPr>
              <a:t> </a:t>
            </a:r>
            <a:r>
              <a:rPr i="1" lang="en" sz="1200">
                <a:solidFill>
                  <a:srgbClr val="87AFF4"/>
                </a:solidFill>
                <a:highlight>
                  <a:srgbClr val="011627"/>
                </a:highlight>
                <a:latin typeface="Consolas"/>
                <a:ea typeface="Consolas"/>
                <a:cs typeface="Consolas"/>
                <a:sym typeface="Consolas"/>
              </a:rPr>
              <a:t>createVm</a:t>
            </a:r>
            <a:r>
              <a:rPr lang="en" sz="1200">
                <a:solidFill>
                  <a:srgbClr val="A7DBF7"/>
                </a:solidFill>
                <a:highlight>
                  <a:srgbClr val="011627"/>
                </a:highlight>
                <a:latin typeface="Consolas"/>
                <a:ea typeface="Consolas"/>
                <a:cs typeface="Consolas"/>
                <a:sym typeface="Consolas"/>
              </a:rPr>
              <a:t>(</a:t>
            </a:r>
            <a:r>
              <a:rPr lang="en" sz="1200">
                <a:solidFill>
                  <a:srgbClr val="D7DBE0"/>
                </a:solidFill>
                <a:highlight>
                  <a:srgbClr val="011627"/>
                </a:highlight>
                <a:latin typeface="Consolas"/>
                <a:ea typeface="Consolas"/>
                <a:cs typeface="Consolas"/>
                <a:sym typeface="Consolas"/>
              </a:rPr>
              <a:t>customer</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first</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7FDBCA"/>
                </a:solidFill>
                <a:highlight>
                  <a:srgbClr val="011627"/>
                </a:highlight>
                <a:latin typeface="Consolas"/>
                <a:ea typeface="Consolas"/>
                <a:cs typeface="Consolas"/>
                <a:sym typeface="Consolas"/>
              </a:rPr>
              <a:t>string</a:t>
            </a: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last</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7FDBCA"/>
                </a:solidFill>
                <a:highlight>
                  <a:srgbClr val="011627"/>
                </a:highlight>
                <a:latin typeface="Consolas"/>
                <a:ea typeface="Consolas"/>
                <a:cs typeface="Consolas"/>
                <a:sym typeface="Consolas"/>
              </a:rPr>
              <a:t>string</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D7DBE0"/>
                </a:solidFill>
                <a:highlight>
                  <a:srgbClr val="011627"/>
                </a:highlight>
                <a:latin typeface="Consolas"/>
                <a:ea typeface="Consolas"/>
                <a:cs typeface="Consolas"/>
                <a:sym typeface="Consolas"/>
              </a:rPr>
              <a:t>graph</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OrderGraph</a:t>
            </a:r>
            <a:r>
              <a:rPr lang="en" sz="1200">
                <a:solidFill>
                  <a:srgbClr val="A7DBF7"/>
                </a:solidFill>
                <a:highlight>
                  <a:srgbClr val="011627"/>
                </a:highlight>
                <a:latin typeface="Consolas"/>
                <a:ea typeface="Consolas"/>
                <a:cs typeface="Consolas"/>
                <a:sym typeface="Consolas"/>
              </a:rPr>
              <a:t>)</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OrderVm</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const</a:t>
            </a:r>
            <a:r>
              <a:rPr i="1" lang="en" sz="1200">
                <a:solidFill>
                  <a:srgbClr val="C792EA"/>
                </a:solidFill>
                <a:highlight>
                  <a:srgbClr val="011627"/>
                </a:highlight>
                <a:latin typeface="Consolas"/>
                <a:ea typeface="Consolas"/>
                <a:cs typeface="Consolas"/>
                <a:sym typeface="Consolas"/>
              </a:rPr>
              <a:t> { </a:t>
            </a:r>
            <a:r>
              <a:rPr i="1" lang="en" sz="1200">
                <a:solidFill>
                  <a:srgbClr val="92B6F4"/>
                </a:solidFill>
                <a:highlight>
                  <a:srgbClr val="011627"/>
                </a:highlight>
                <a:latin typeface="Consolas"/>
                <a:ea typeface="Consolas"/>
                <a:cs typeface="Consolas"/>
                <a:sym typeface="Consolas"/>
              </a:rPr>
              <a:t>order</a:t>
            </a:r>
            <a:r>
              <a:rPr i="1" lang="en" sz="1200">
                <a:solidFill>
                  <a:srgbClr val="C792EA"/>
                </a:solidFill>
                <a:highlight>
                  <a:srgbClr val="011627"/>
                </a:highlight>
                <a:latin typeface="Consolas"/>
                <a:ea typeface="Consolas"/>
                <a:cs typeface="Consolas"/>
                <a:sym typeface="Consolas"/>
              </a:rPr>
              <a:t>, </a:t>
            </a:r>
            <a:r>
              <a:rPr i="1" lang="en" sz="1200">
                <a:solidFill>
                  <a:srgbClr val="92B6F4"/>
                </a:solidFill>
                <a:highlight>
                  <a:srgbClr val="011627"/>
                </a:highlight>
                <a:latin typeface="Consolas"/>
                <a:ea typeface="Consolas"/>
                <a:cs typeface="Consolas"/>
                <a:sym typeface="Consolas"/>
              </a:rPr>
              <a:t>lineItems</a:t>
            </a:r>
            <a:r>
              <a:rPr i="1" lang="en" sz="1200">
                <a:solidFill>
                  <a:srgbClr val="C792EA"/>
                </a:solidFill>
                <a:highlight>
                  <a:srgbClr val="011627"/>
                </a:highlight>
                <a:latin typeface="Consolas"/>
                <a:ea typeface="Consolas"/>
                <a:cs typeface="Consolas"/>
                <a:sym typeface="Consolas"/>
              </a:rPr>
              <a:t>, </a:t>
            </a:r>
            <a:r>
              <a:rPr i="1" lang="en" sz="1200">
                <a:solidFill>
                  <a:srgbClr val="92B6F4"/>
                </a:solidFill>
                <a:highlight>
                  <a:srgbClr val="011627"/>
                </a:highlight>
                <a:latin typeface="Consolas"/>
                <a:ea typeface="Consolas"/>
                <a:cs typeface="Consolas"/>
                <a:sym typeface="Consolas"/>
              </a:rPr>
              <a:t>products</a:t>
            </a:r>
            <a:r>
              <a:rPr i="1" lang="en" sz="1200">
                <a:solidFill>
                  <a:srgbClr val="C792EA"/>
                </a:solidFill>
                <a:highlight>
                  <a:srgbClr val="011627"/>
                </a:highlight>
                <a:latin typeface="Consolas"/>
                <a:ea typeface="Consolas"/>
                <a:cs typeface="Consolas"/>
                <a:sym typeface="Consolas"/>
              </a:rPr>
              <a:t> } </a:t>
            </a:r>
            <a:r>
              <a:rPr i="1" lang="en" sz="1200">
                <a:solidFill>
                  <a:srgbClr val="00BFF9"/>
                </a:solidFill>
                <a:highlight>
                  <a:srgbClr val="011627"/>
                </a:highlight>
                <a:latin typeface="Consolas"/>
                <a:ea typeface="Consolas"/>
                <a:cs typeface="Consolas"/>
                <a:sym typeface="Consolas"/>
              </a:rPr>
              <a:t>=</a:t>
            </a:r>
            <a:r>
              <a:rPr i="1" lang="en" sz="1200">
                <a:solidFill>
                  <a:srgbClr val="C792EA"/>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graph</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t/>
            </a:r>
            <a:endParaRPr sz="1200">
              <a:solidFill>
                <a:srgbClr val="FFFFFF"/>
              </a:solidFill>
              <a:highlight>
                <a:srgbClr val="011627"/>
              </a:highlight>
              <a:latin typeface="Roboto Mono"/>
              <a:ea typeface="Roboto Mono"/>
              <a:cs typeface="Roboto Mono"/>
              <a:sym typeface="Roboto Mono"/>
            </a:endParaRPr>
          </a:p>
          <a:p>
            <a:pPr indent="0" lvl="0" marL="0" rtl="0" algn="l">
              <a:lnSpc>
                <a:spcPct val="156250"/>
              </a:lnSpc>
              <a:spcBef>
                <a:spcPts val="0"/>
              </a:spcBef>
              <a:spcAft>
                <a:spcPts val="0"/>
              </a:spcAft>
              <a:buNone/>
            </a:pPr>
            <a:r>
              <a:t/>
            </a:r>
            <a:endParaRPr sz="1200">
              <a:solidFill>
                <a:srgbClr val="FFFFFF"/>
              </a:solidFill>
              <a:highlight>
                <a:srgbClr val="011627"/>
              </a:highlight>
              <a:latin typeface="Roboto Mono"/>
              <a:ea typeface="Roboto Mono"/>
              <a:cs typeface="Roboto Mono"/>
              <a:sym typeface="Roboto Mono"/>
            </a:endParaRPr>
          </a:p>
          <a:p>
            <a:pPr indent="0" lvl="0" marL="0" rtl="0" algn="l">
              <a:lnSpc>
                <a:spcPct val="156250"/>
              </a:lnSpc>
              <a:spcBef>
                <a:spcPts val="0"/>
              </a:spcBef>
              <a:spcAft>
                <a:spcPts val="0"/>
              </a:spcAft>
              <a:buNone/>
            </a:pPr>
            <a:r>
              <a:rPr lang="en" sz="1200">
                <a:solidFill>
                  <a:srgbClr val="FFFFFF"/>
                </a:solidFill>
                <a:highlight>
                  <a:srgbClr val="011627"/>
                </a:highlight>
                <a:latin typeface="Roboto Mono"/>
                <a:ea typeface="Roboto Mono"/>
                <a:cs typeface="Roboto Mono"/>
                <a:sym typeface="Roboto Mono"/>
              </a:rPr>
              <a:t>}</a:t>
            </a:r>
            <a:endParaRPr sz="1200">
              <a:solidFill>
                <a:srgbClr val="3F51B5"/>
              </a:solidFill>
              <a:latin typeface="Consolas"/>
              <a:ea typeface="Consolas"/>
              <a:cs typeface="Consolas"/>
              <a:sym typeface="Consolas"/>
            </a:endParaRPr>
          </a:p>
        </p:txBody>
      </p:sp>
      <p:sp>
        <p:nvSpPr>
          <p:cNvPr id="1373" name="Google Shape;1373;p171"/>
          <p:cNvSpPr txBox="1"/>
          <p:nvPr/>
        </p:nvSpPr>
        <p:spPr>
          <a:xfrm>
            <a:off x="313900" y="1152596"/>
            <a:ext cx="7852200" cy="15228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None/>
            </a:pPr>
            <a:r>
              <a:rPr lang="en" sz="1200">
                <a:solidFill>
                  <a:srgbClr val="A7DBF7"/>
                </a:solidFill>
                <a:highlight>
                  <a:srgbClr val="011627"/>
                </a:highlight>
                <a:latin typeface="Roboto Mono"/>
                <a:ea typeface="Roboto Mono"/>
                <a:cs typeface="Roboto Mono"/>
                <a:sym typeface="Roboto Mono"/>
              </a:rPr>
              <a:t> </a:t>
            </a:r>
            <a:r>
              <a:rPr i="1" lang="en" sz="1200">
                <a:solidFill>
                  <a:srgbClr val="00BFF9"/>
                </a:solidFill>
                <a:highlight>
                  <a:srgbClr val="011627"/>
                </a:highlight>
                <a:latin typeface="Roboto Mono"/>
                <a:ea typeface="Roboto Mono"/>
                <a:cs typeface="Roboto Mono"/>
                <a:sym typeface="Roboto Mono"/>
              </a:rPr>
              <a:t>const</a:t>
            </a:r>
            <a:r>
              <a:rPr i="1" lang="en" sz="1200">
                <a:solidFill>
                  <a:srgbClr val="C792EA"/>
                </a:solidFill>
                <a:highlight>
                  <a:srgbClr val="011627"/>
                </a:highlight>
                <a:latin typeface="Roboto Mono"/>
                <a:ea typeface="Roboto Mono"/>
                <a:cs typeface="Roboto Mono"/>
                <a:sym typeface="Roboto Mono"/>
              </a:rPr>
              <a:t> </a:t>
            </a:r>
            <a:r>
              <a:rPr i="1" lang="en" sz="1200">
                <a:solidFill>
                  <a:srgbClr val="92B6F4"/>
                </a:solidFill>
                <a:highlight>
                  <a:srgbClr val="011627"/>
                </a:highlight>
                <a:latin typeface="Roboto Mono"/>
                <a:ea typeface="Roboto Mono"/>
                <a:cs typeface="Roboto Mono"/>
                <a:sym typeface="Roboto Mono"/>
              </a:rPr>
              <a:t>lineItemVms</a:t>
            </a:r>
            <a:r>
              <a:rPr i="1" lang="en" sz="1200">
                <a:solidFill>
                  <a:srgbClr val="C792EA"/>
                </a:solidFill>
                <a:highlight>
                  <a:srgbClr val="011627"/>
                </a:highlight>
                <a:latin typeface="Roboto Mono"/>
                <a:ea typeface="Roboto Mono"/>
                <a:cs typeface="Roboto Mono"/>
                <a:sym typeface="Roboto Mono"/>
              </a:rPr>
              <a:t> </a:t>
            </a:r>
            <a:r>
              <a:rPr i="1" lang="en" sz="1200">
                <a:solidFill>
                  <a:srgbClr val="00BFF9"/>
                </a:solidFill>
                <a:highlight>
                  <a:srgbClr val="011627"/>
                </a:highlight>
                <a:latin typeface="Roboto Mono"/>
                <a:ea typeface="Roboto Mono"/>
                <a:cs typeface="Roboto Mono"/>
                <a:sym typeface="Roboto Mono"/>
              </a:rPr>
              <a:t>=</a:t>
            </a:r>
            <a:r>
              <a:rPr i="1" lang="en" sz="1200">
                <a:solidFill>
                  <a:srgbClr val="C792EA"/>
                </a:solidFill>
                <a:highlight>
                  <a:srgbClr val="011627"/>
                </a:highlight>
                <a:latin typeface="Roboto Mono"/>
                <a:ea typeface="Roboto Mono"/>
                <a:cs typeface="Roboto Mono"/>
                <a:sym typeface="Roboto Mono"/>
              </a:rPr>
              <a:t> </a:t>
            </a:r>
            <a:r>
              <a:rPr i="1" lang="en" sz="1200">
                <a:solidFill>
                  <a:srgbClr val="D6DEEB"/>
                </a:solidFill>
                <a:highlight>
                  <a:srgbClr val="011627"/>
                </a:highlight>
                <a:latin typeface="Roboto Mono"/>
                <a:ea typeface="Roboto Mono"/>
                <a:cs typeface="Roboto Mono"/>
                <a:sym typeface="Roboto Mono"/>
              </a:rPr>
              <a:t>lineItems</a:t>
            </a:r>
            <a:r>
              <a:rPr i="1" lang="en" sz="1200">
                <a:solidFill>
                  <a:srgbClr val="C792EA"/>
                </a:solidFill>
                <a:highlight>
                  <a:srgbClr val="011627"/>
                </a:highlight>
                <a:latin typeface="Roboto Mono"/>
                <a:ea typeface="Roboto Mono"/>
                <a:cs typeface="Roboto Mono"/>
                <a:sym typeface="Roboto Mono"/>
              </a:rPr>
              <a:t>.</a:t>
            </a:r>
            <a:r>
              <a:rPr i="1" lang="en" sz="1200">
                <a:solidFill>
                  <a:srgbClr val="87AFF4"/>
                </a:solidFill>
                <a:highlight>
                  <a:srgbClr val="011627"/>
                </a:highlight>
                <a:latin typeface="Roboto Mono"/>
                <a:ea typeface="Roboto Mono"/>
                <a:cs typeface="Roboto Mono"/>
                <a:sym typeface="Roboto Mono"/>
              </a:rPr>
              <a:t>map</a:t>
            </a:r>
            <a:r>
              <a:rPr i="1" lang="en" sz="1200">
                <a:solidFill>
                  <a:srgbClr val="C792EA"/>
                </a:solidFill>
                <a:highlight>
                  <a:srgbClr val="011627"/>
                </a:highlight>
                <a:latin typeface="Roboto Mono"/>
                <a:ea typeface="Roboto Mono"/>
                <a:cs typeface="Roboto Mono"/>
                <a:sym typeface="Roboto Mono"/>
              </a:rPr>
              <a:t>(</a:t>
            </a:r>
            <a:r>
              <a:rPr lang="en" sz="1200">
                <a:solidFill>
                  <a:srgbClr val="D7DBE0"/>
                </a:solidFill>
                <a:highlight>
                  <a:srgbClr val="011627"/>
                </a:highlight>
                <a:latin typeface="Roboto Mono"/>
                <a:ea typeface="Roboto Mono"/>
                <a:cs typeface="Roboto Mono"/>
                <a:sym typeface="Roboto Mono"/>
              </a:rPr>
              <a:t>item</a:t>
            </a:r>
            <a:r>
              <a:rPr i="1" lang="en" sz="1200">
                <a:solidFill>
                  <a:srgbClr val="C792EA"/>
                </a:solidFill>
                <a:highlight>
                  <a:srgbClr val="011627"/>
                </a:highlight>
                <a:latin typeface="Roboto Mono"/>
                <a:ea typeface="Roboto Mono"/>
                <a:cs typeface="Roboto Mono"/>
                <a:sym typeface="Roboto Mono"/>
              </a:rPr>
              <a:t> </a:t>
            </a:r>
            <a:r>
              <a:rPr i="1" lang="en" sz="1200">
                <a:solidFill>
                  <a:srgbClr val="00BFF9"/>
                </a:solidFill>
                <a:highlight>
                  <a:srgbClr val="011627"/>
                </a:highlight>
                <a:latin typeface="Roboto Mono"/>
                <a:ea typeface="Roboto Mono"/>
                <a:cs typeface="Roboto Mono"/>
                <a:sym typeface="Roboto Mono"/>
              </a:rPr>
              <a:t>=&gt;</a:t>
            </a:r>
            <a:r>
              <a:rPr i="1" lang="en" sz="1200">
                <a:solidFill>
                  <a:srgbClr val="C792EA"/>
                </a:solidFill>
                <a:highlight>
                  <a:srgbClr val="011627"/>
                </a:highlight>
                <a:latin typeface="Roboto Mono"/>
                <a:ea typeface="Roboto Mono"/>
                <a:cs typeface="Roboto Mono"/>
                <a:sym typeface="Roboto Mono"/>
              </a:rPr>
              <a:t> </a:t>
            </a:r>
            <a:r>
              <a:rPr i="1" lang="en" sz="1200">
                <a:solidFill>
                  <a:srgbClr val="FFFFFF"/>
                </a:solidFill>
                <a:highlight>
                  <a:srgbClr val="011627"/>
                </a:highlight>
                <a:latin typeface="Roboto Mono"/>
                <a:ea typeface="Roboto Mono"/>
                <a:cs typeface="Roboto Mono"/>
                <a:sym typeface="Roboto Mono"/>
              </a:rPr>
              <a:t>{</a:t>
            </a:r>
            <a:endParaRPr i="1" sz="1200">
              <a:solidFill>
                <a:srgbClr val="FFFFFF"/>
              </a:solidFill>
              <a:highlight>
                <a:srgbClr val="011627"/>
              </a:highlight>
              <a:latin typeface="Roboto Mono"/>
              <a:ea typeface="Roboto Mono"/>
              <a:cs typeface="Roboto Mono"/>
              <a:sym typeface="Roboto Mono"/>
            </a:endParaRPr>
          </a:p>
          <a:p>
            <a:pPr indent="0" lvl="0" marL="0" rtl="0" algn="l">
              <a:lnSpc>
                <a:spcPct val="156250"/>
              </a:lnSpc>
              <a:spcBef>
                <a:spcPts val="0"/>
              </a:spcBef>
              <a:spcAft>
                <a:spcPts val="0"/>
              </a:spcAft>
              <a:buNone/>
            </a:pPr>
            <a:r>
              <a:rPr i="1" lang="en" sz="1200">
                <a:solidFill>
                  <a:srgbClr val="C792EA"/>
                </a:solidFill>
                <a:highlight>
                  <a:srgbClr val="011627"/>
                </a:highlight>
                <a:latin typeface="Roboto Mono"/>
                <a:ea typeface="Roboto Mono"/>
                <a:cs typeface="Roboto Mono"/>
                <a:sym typeface="Roboto Mono"/>
              </a:rPr>
              <a:t>   </a:t>
            </a:r>
            <a:r>
              <a:rPr i="1" lang="en" sz="1200">
                <a:solidFill>
                  <a:srgbClr val="00BFF9"/>
                </a:solidFill>
                <a:highlight>
                  <a:srgbClr val="011627"/>
                </a:highlight>
                <a:latin typeface="Roboto Mono"/>
                <a:ea typeface="Roboto Mono"/>
                <a:cs typeface="Roboto Mono"/>
                <a:sym typeface="Roboto Mono"/>
              </a:rPr>
              <a:t>const</a:t>
            </a:r>
            <a:r>
              <a:rPr i="1" lang="en" sz="1200">
                <a:solidFill>
                  <a:srgbClr val="C792EA"/>
                </a:solidFill>
                <a:highlight>
                  <a:srgbClr val="011627"/>
                </a:highlight>
                <a:latin typeface="Roboto Mono"/>
                <a:ea typeface="Roboto Mono"/>
                <a:cs typeface="Roboto Mono"/>
                <a:sym typeface="Roboto Mono"/>
              </a:rPr>
              <a:t> { </a:t>
            </a:r>
            <a:r>
              <a:rPr i="1" lang="en" sz="1200">
                <a:solidFill>
                  <a:srgbClr val="92B6F4"/>
                </a:solidFill>
                <a:highlight>
                  <a:srgbClr val="011627"/>
                </a:highlight>
                <a:latin typeface="Roboto Mono"/>
                <a:ea typeface="Roboto Mono"/>
                <a:cs typeface="Roboto Mono"/>
                <a:sym typeface="Roboto Mono"/>
              </a:rPr>
              <a:t>productName</a:t>
            </a:r>
            <a:r>
              <a:rPr i="1" lang="en" sz="1200">
                <a:solidFill>
                  <a:srgbClr val="C792EA"/>
                </a:solidFill>
                <a:highlight>
                  <a:srgbClr val="011627"/>
                </a:highlight>
                <a:latin typeface="Roboto Mono"/>
                <a:ea typeface="Roboto Mono"/>
                <a:cs typeface="Roboto Mono"/>
                <a:sym typeface="Roboto Mono"/>
              </a:rPr>
              <a:t>, </a:t>
            </a:r>
            <a:r>
              <a:rPr i="1" lang="en" sz="1200">
                <a:solidFill>
                  <a:srgbClr val="92B6F4"/>
                </a:solidFill>
                <a:highlight>
                  <a:srgbClr val="011627"/>
                </a:highlight>
                <a:latin typeface="Roboto Mono"/>
                <a:ea typeface="Roboto Mono"/>
                <a:cs typeface="Roboto Mono"/>
                <a:sym typeface="Roboto Mono"/>
              </a:rPr>
              <a:t>price</a:t>
            </a:r>
            <a:r>
              <a:rPr i="1" lang="en" sz="1200">
                <a:solidFill>
                  <a:srgbClr val="C792EA"/>
                </a:solidFill>
                <a:highlight>
                  <a:srgbClr val="011627"/>
                </a:highlight>
                <a:latin typeface="Roboto Mono"/>
                <a:ea typeface="Roboto Mono"/>
                <a:cs typeface="Roboto Mono"/>
                <a:sym typeface="Roboto Mono"/>
              </a:rPr>
              <a:t> } </a:t>
            </a:r>
            <a:r>
              <a:rPr i="1" lang="en" sz="1200">
                <a:solidFill>
                  <a:srgbClr val="00BFF9"/>
                </a:solidFill>
                <a:highlight>
                  <a:srgbClr val="011627"/>
                </a:highlight>
                <a:latin typeface="Roboto Mono"/>
                <a:ea typeface="Roboto Mono"/>
                <a:cs typeface="Roboto Mono"/>
                <a:sym typeface="Roboto Mono"/>
              </a:rPr>
              <a:t>=</a:t>
            </a:r>
            <a:r>
              <a:rPr i="1" lang="en" sz="1200">
                <a:solidFill>
                  <a:srgbClr val="C792EA"/>
                </a:solidFill>
                <a:highlight>
                  <a:srgbClr val="011627"/>
                </a:highlight>
                <a:latin typeface="Roboto Mono"/>
                <a:ea typeface="Roboto Mono"/>
                <a:cs typeface="Roboto Mono"/>
                <a:sym typeface="Roboto Mono"/>
              </a:rPr>
              <a:t> </a:t>
            </a:r>
            <a:r>
              <a:rPr i="1" lang="en" sz="1200">
                <a:solidFill>
                  <a:srgbClr val="D6DEEB"/>
                </a:solidFill>
                <a:highlight>
                  <a:srgbClr val="011627"/>
                </a:highlight>
                <a:latin typeface="Roboto Mono"/>
                <a:ea typeface="Roboto Mono"/>
                <a:cs typeface="Roboto Mono"/>
                <a:sym typeface="Roboto Mono"/>
              </a:rPr>
              <a:t>products</a:t>
            </a:r>
            <a:r>
              <a:rPr i="1" lang="en" sz="1200">
                <a:solidFill>
                  <a:srgbClr val="C792EA"/>
                </a:solidFill>
                <a:highlight>
                  <a:srgbClr val="011627"/>
                </a:highlight>
                <a:latin typeface="Roboto Mono"/>
                <a:ea typeface="Roboto Mono"/>
                <a:cs typeface="Roboto Mono"/>
                <a:sym typeface="Roboto Mono"/>
              </a:rPr>
              <a:t>[</a:t>
            </a:r>
            <a:r>
              <a:rPr i="1" lang="en" sz="1200">
                <a:solidFill>
                  <a:srgbClr val="D6DEEB"/>
                </a:solidFill>
                <a:highlight>
                  <a:srgbClr val="011627"/>
                </a:highlight>
                <a:latin typeface="Roboto Mono"/>
                <a:ea typeface="Roboto Mono"/>
                <a:cs typeface="Roboto Mono"/>
                <a:sym typeface="Roboto Mono"/>
              </a:rPr>
              <a:t>item</a:t>
            </a:r>
            <a:r>
              <a:rPr i="1" lang="en" sz="1200">
                <a:solidFill>
                  <a:srgbClr val="C792EA"/>
                </a:solidFill>
                <a:highlight>
                  <a:srgbClr val="011627"/>
                </a:highlight>
                <a:latin typeface="Roboto Mono"/>
                <a:ea typeface="Roboto Mono"/>
                <a:cs typeface="Roboto Mono"/>
                <a:sym typeface="Roboto Mono"/>
              </a:rPr>
              <a:t>.</a:t>
            </a:r>
            <a:r>
              <a:rPr i="1" lang="en" sz="1200">
                <a:solidFill>
                  <a:srgbClr val="7FDBCA"/>
                </a:solidFill>
                <a:highlight>
                  <a:srgbClr val="011627"/>
                </a:highlight>
                <a:latin typeface="Roboto Mono"/>
                <a:ea typeface="Roboto Mono"/>
                <a:cs typeface="Roboto Mono"/>
                <a:sym typeface="Roboto Mono"/>
              </a:rPr>
              <a:t>productId</a:t>
            </a:r>
            <a:r>
              <a:rPr i="1" lang="en" sz="1200">
                <a:solidFill>
                  <a:srgbClr val="C792EA"/>
                </a:solidFill>
                <a:highlight>
                  <a:srgbClr val="011627"/>
                </a:highlight>
                <a:latin typeface="Roboto Mono"/>
                <a:ea typeface="Roboto Mono"/>
                <a:cs typeface="Roboto Mono"/>
                <a:sym typeface="Roboto Mono"/>
              </a:rPr>
              <a:t>];</a:t>
            </a:r>
            <a:endParaRPr i="1" sz="1200">
              <a:solidFill>
                <a:srgbClr val="C792EA"/>
              </a:solidFill>
              <a:highlight>
                <a:srgbClr val="011627"/>
              </a:highlight>
              <a:latin typeface="Roboto Mono"/>
              <a:ea typeface="Roboto Mono"/>
              <a:cs typeface="Roboto Mono"/>
              <a:sym typeface="Roboto Mono"/>
            </a:endParaRPr>
          </a:p>
          <a:p>
            <a:pPr indent="0" lvl="0" marL="0" rtl="0" algn="l">
              <a:lnSpc>
                <a:spcPct val="156250"/>
              </a:lnSpc>
              <a:spcBef>
                <a:spcPts val="0"/>
              </a:spcBef>
              <a:spcAft>
                <a:spcPts val="0"/>
              </a:spcAft>
              <a:buNone/>
            </a:pPr>
            <a:r>
              <a:rPr i="1" lang="en" sz="1200">
                <a:solidFill>
                  <a:srgbClr val="C792EA"/>
                </a:solidFill>
                <a:highlight>
                  <a:srgbClr val="011627"/>
                </a:highlight>
                <a:latin typeface="Roboto Mono"/>
                <a:ea typeface="Roboto Mono"/>
                <a:cs typeface="Roboto Mono"/>
                <a:sym typeface="Roboto Mono"/>
              </a:rPr>
              <a:t>   </a:t>
            </a:r>
            <a:r>
              <a:rPr i="1" lang="en" sz="1200">
                <a:solidFill>
                  <a:srgbClr val="00BFF9"/>
                </a:solidFill>
                <a:highlight>
                  <a:srgbClr val="011627"/>
                </a:highlight>
                <a:latin typeface="Roboto Mono"/>
                <a:ea typeface="Roboto Mono"/>
                <a:cs typeface="Roboto Mono"/>
                <a:sym typeface="Roboto Mono"/>
              </a:rPr>
              <a:t>const</a:t>
            </a:r>
            <a:r>
              <a:rPr i="1" lang="en" sz="1200">
                <a:solidFill>
                  <a:srgbClr val="C792EA"/>
                </a:solidFill>
                <a:highlight>
                  <a:srgbClr val="011627"/>
                </a:highlight>
                <a:latin typeface="Roboto Mono"/>
                <a:ea typeface="Roboto Mono"/>
                <a:cs typeface="Roboto Mono"/>
                <a:sym typeface="Roboto Mono"/>
              </a:rPr>
              <a:t> {</a:t>
            </a:r>
            <a:r>
              <a:rPr i="1" lang="en" sz="1200">
                <a:solidFill>
                  <a:srgbClr val="92B6F4"/>
                </a:solidFill>
                <a:highlight>
                  <a:srgbClr val="011627"/>
                </a:highlight>
                <a:latin typeface="Roboto Mono"/>
                <a:ea typeface="Roboto Mono"/>
                <a:cs typeface="Roboto Mono"/>
                <a:sym typeface="Roboto Mono"/>
              </a:rPr>
              <a:t>id</a:t>
            </a:r>
            <a:r>
              <a:rPr i="1" lang="en" sz="1200">
                <a:solidFill>
                  <a:srgbClr val="C792EA"/>
                </a:solidFill>
                <a:highlight>
                  <a:srgbClr val="011627"/>
                </a:highlight>
                <a:latin typeface="Roboto Mono"/>
                <a:ea typeface="Roboto Mono"/>
                <a:cs typeface="Roboto Mono"/>
                <a:sym typeface="Roboto Mono"/>
              </a:rPr>
              <a:t>, </a:t>
            </a:r>
            <a:r>
              <a:rPr i="1" lang="en" sz="1200">
                <a:solidFill>
                  <a:srgbClr val="92B6F4"/>
                </a:solidFill>
                <a:highlight>
                  <a:srgbClr val="011627"/>
                </a:highlight>
                <a:latin typeface="Roboto Mono"/>
                <a:ea typeface="Roboto Mono"/>
                <a:cs typeface="Roboto Mono"/>
                <a:sym typeface="Roboto Mono"/>
              </a:rPr>
              <a:t>productId</a:t>
            </a:r>
            <a:r>
              <a:rPr i="1" lang="en" sz="1200">
                <a:solidFill>
                  <a:srgbClr val="C792EA"/>
                </a:solidFill>
                <a:highlight>
                  <a:srgbClr val="011627"/>
                </a:highlight>
                <a:latin typeface="Roboto Mono"/>
                <a:ea typeface="Roboto Mono"/>
                <a:cs typeface="Roboto Mono"/>
                <a:sym typeface="Roboto Mono"/>
              </a:rPr>
              <a:t>, </a:t>
            </a:r>
            <a:r>
              <a:rPr i="1" lang="en" sz="1200">
                <a:solidFill>
                  <a:srgbClr val="92B6F4"/>
                </a:solidFill>
                <a:highlight>
                  <a:srgbClr val="011627"/>
                </a:highlight>
                <a:latin typeface="Roboto Mono"/>
                <a:ea typeface="Roboto Mono"/>
                <a:cs typeface="Roboto Mono"/>
                <a:sym typeface="Roboto Mono"/>
              </a:rPr>
              <a:t>quantity</a:t>
            </a:r>
            <a:r>
              <a:rPr i="1" lang="en" sz="1200">
                <a:solidFill>
                  <a:srgbClr val="C792EA"/>
                </a:solidFill>
                <a:highlight>
                  <a:srgbClr val="011627"/>
                </a:highlight>
                <a:latin typeface="Roboto Mono"/>
                <a:ea typeface="Roboto Mono"/>
                <a:cs typeface="Roboto Mono"/>
                <a:sym typeface="Roboto Mono"/>
              </a:rPr>
              <a:t> } </a:t>
            </a:r>
            <a:r>
              <a:rPr i="1" lang="en" sz="1200">
                <a:solidFill>
                  <a:srgbClr val="00BFF9"/>
                </a:solidFill>
                <a:highlight>
                  <a:srgbClr val="011627"/>
                </a:highlight>
                <a:latin typeface="Roboto Mono"/>
                <a:ea typeface="Roboto Mono"/>
                <a:cs typeface="Roboto Mono"/>
                <a:sym typeface="Roboto Mono"/>
              </a:rPr>
              <a:t>=</a:t>
            </a:r>
            <a:r>
              <a:rPr i="1" lang="en" sz="1200">
                <a:solidFill>
                  <a:srgbClr val="C792EA"/>
                </a:solidFill>
                <a:highlight>
                  <a:srgbClr val="011627"/>
                </a:highlight>
                <a:latin typeface="Roboto Mono"/>
                <a:ea typeface="Roboto Mono"/>
                <a:cs typeface="Roboto Mono"/>
                <a:sym typeface="Roboto Mono"/>
              </a:rPr>
              <a:t> </a:t>
            </a:r>
            <a:r>
              <a:rPr i="1" lang="en" sz="1200">
                <a:solidFill>
                  <a:srgbClr val="D6DEEB"/>
                </a:solidFill>
                <a:highlight>
                  <a:srgbClr val="011627"/>
                </a:highlight>
                <a:latin typeface="Roboto Mono"/>
                <a:ea typeface="Roboto Mono"/>
                <a:cs typeface="Roboto Mono"/>
                <a:sym typeface="Roboto Mono"/>
              </a:rPr>
              <a:t>item</a:t>
            </a:r>
            <a:r>
              <a:rPr i="1" lang="en" sz="1200">
                <a:solidFill>
                  <a:srgbClr val="C792EA"/>
                </a:solidFill>
                <a:highlight>
                  <a:srgbClr val="011627"/>
                </a:highlight>
                <a:latin typeface="Roboto Mono"/>
                <a:ea typeface="Roboto Mono"/>
                <a:cs typeface="Roboto Mono"/>
                <a:sym typeface="Roboto Mono"/>
              </a:rPr>
              <a:t>;</a:t>
            </a:r>
            <a:endParaRPr i="1" sz="1200">
              <a:solidFill>
                <a:srgbClr val="C792EA"/>
              </a:solidFill>
              <a:highlight>
                <a:srgbClr val="011627"/>
              </a:highlight>
              <a:latin typeface="Roboto Mono"/>
              <a:ea typeface="Roboto Mono"/>
              <a:cs typeface="Roboto Mono"/>
              <a:sym typeface="Roboto Mono"/>
            </a:endParaRPr>
          </a:p>
          <a:p>
            <a:pPr indent="0" lvl="0" marL="0" rtl="0" algn="l">
              <a:lnSpc>
                <a:spcPct val="156250"/>
              </a:lnSpc>
              <a:spcBef>
                <a:spcPts val="0"/>
              </a:spcBef>
              <a:spcAft>
                <a:spcPts val="0"/>
              </a:spcAft>
              <a:buNone/>
            </a:pPr>
            <a:r>
              <a:rPr i="1" lang="en" sz="1200">
                <a:solidFill>
                  <a:srgbClr val="C792EA"/>
                </a:solidFill>
                <a:highlight>
                  <a:srgbClr val="011627"/>
                </a:highlight>
                <a:latin typeface="Roboto Mono"/>
                <a:ea typeface="Roboto Mono"/>
                <a:cs typeface="Roboto Mono"/>
                <a:sym typeface="Roboto Mono"/>
              </a:rPr>
              <a:t>   </a:t>
            </a:r>
            <a:r>
              <a:rPr i="1" lang="en" sz="1200">
                <a:solidFill>
                  <a:srgbClr val="00BFF9"/>
                </a:solidFill>
                <a:highlight>
                  <a:srgbClr val="011627"/>
                </a:highlight>
                <a:latin typeface="Roboto Mono"/>
                <a:ea typeface="Roboto Mono"/>
                <a:cs typeface="Roboto Mono"/>
                <a:sym typeface="Roboto Mono"/>
              </a:rPr>
              <a:t>return</a:t>
            </a:r>
            <a:r>
              <a:rPr i="1" lang="en" sz="1200">
                <a:solidFill>
                  <a:srgbClr val="C792EA"/>
                </a:solidFill>
                <a:highlight>
                  <a:srgbClr val="011627"/>
                </a:highlight>
                <a:latin typeface="Roboto Mono"/>
                <a:ea typeface="Roboto Mono"/>
                <a:cs typeface="Roboto Mono"/>
                <a:sym typeface="Roboto Mono"/>
              </a:rPr>
              <a:t> </a:t>
            </a:r>
            <a:r>
              <a:rPr i="1" lang="en" sz="1200">
                <a:solidFill>
                  <a:srgbClr val="FFFFFF"/>
                </a:solidFill>
                <a:highlight>
                  <a:srgbClr val="011627"/>
                </a:highlight>
                <a:latin typeface="Roboto Mono"/>
                <a:ea typeface="Roboto Mono"/>
                <a:cs typeface="Roboto Mono"/>
                <a:sym typeface="Roboto Mono"/>
              </a:rPr>
              <a:t>{ </a:t>
            </a:r>
            <a:r>
              <a:rPr i="1" lang="en" sz="1200">
                <a:solidFill>
                  <a:srgbClr val="D6DEEB"/>
                </a:solidFill>
                <a:highlight>
                  <a:srgbClr val="011627"/>
                </a:highlight>
                <a:latin typeface="Roboto Mono"/>
                <a:ea typeface="Roboto Mono"/>
                <a:cs typeface="Roboto Mono"/>
                <a:sym typeface="Roboto Mono"/>
              </a:rPr>
              <a:t>id</a:t>
            </a:r>
            <a:r>
              <a:rPr i="1" lang="en" sz="1200">
                <a:solidFill>
                  <a:srgbClr val="C792EA"/>
                </a:solidFill>
                <a:highlight>
                  <a:srgbClr val="011627"/>
                </a:highlight>
                <a:latin typeface="Roboto Mono"/>
                <a:ea typeface="Roboto Mono"/>
                <a:cs typeface="Roboto Mono"/>
                <a:sym typeface="Roboto Mono"/>
              </a:rPr>
              <a:t>, </a:t>
            </a:r>
            <a:r>
              <a:rPr i="1" lang="en" sz="1200">
                <a:solidFill>
                  <a:srgbClr val="D6DEEB"/>
                </a:solidFill>
                <a:highlight>
                  <a:srgbClr val="011627"/>
                </a:highlight>
                <a:latin typeface="Roboto Mono"/>
                <a:ea typeface="Roboto Mono"/>
                <a:cs typeface="Roboto Mono"/>
                <a:sym typeface="Roboto Mono"/>
              </a:rPr>
              <a:t>productId</a:t>
            </a:r>
            <a:r>
              <a:rPr i="1" lang="en" sz="1200">
                <a:solidFill>
                  <a:srgbClr val="C792EA"/>
                </a:solidFill>
                <a:highlight>
                  <a:srgbClr val="011627"/>
                </a:highlight>
                <a:latin typeface="Roboto Mono"/>
                <a:ea typeface="Roboto Mono"/>
                <a:cs typeface="Roboto Mono"/>
                <a:sym typeface="Roboto Mono"/>
              </a:rPr>
              <a:t>, </a:t>
            </a:r>
            <a:r>
              <a:rPr i="1" lang="en" sz="1200">
                <a:solidFill>
                  <a:srgbClr val="D6DEEB"/>
                </a:solidFill>
                <a:highlight>
                  <a:srgbClr val="011627"/>
                </a:highlight>
                <a:latin typeface="Roboto Mono"/>
                <a:ea typeface="Roboto Mono"/>
                <a:cs typeface="Roboto Mono"/>
                <a:sym typeface="Roboto Mono"/>
              </a:rPr>
              <a:t>productName</a:t>
            </a:r>
            <a:r>
              <a:rPr i="1" lang="en" sz="1200">
                <a:solidFill>
                  <a:srgbClr val="C792EA"/>
                </a:solidFill>
                <a:highlight>
                  <a:srgbClr val="011627"/>
                </a:highlight>
                <a:latin typeface="Roboto Mono"/>
                <a:ea typeface="Roboto Mono"/>
                <a:cs typeface="Roboto Mono"/>
                <a:sym typeface="Roboto Mono"/>
              </a:rPr>
              <a:t>, </a:t>
            </a:r>
            <a:r>
              <a:rPr i="1" lang="en" sz="1200">
                <a:solidFill>
                  <a:srgbClr val="D6DEEB"/>
                </a:solidFill>
                <a:highlight>
                  <a:srgbClr val="011627"/>
                </a:highlight>
                <a:latin typeface="Roboto Mono"/>
                <a:ea typeface="Roboto Mono"/>
                <a:cs typeface="Roboto Mono"/>
                <a:sym typeface="Roboto Mono"/>
              </a:rPr>
              <a:t>price</a:t>
            </a:r>
            <a:r>
              <a:rPr i="1" lang="en" sz="1200">
                <a:solidFill>
                  <a:srgbClr val="C792EA"/>
                </a:solidFill>
                <a:highlight>
                  <a:srgbClr val="011627"/>
                </a:highlight>
                <a:latin typeface="Roboto Mono"/>
                <a:ea typeface="Roboto Mono"/>
                <a:cs typeface="Roboto Mono"/>
                <a:sym typeface="Roboto Mono"/>
              </a:rPr>
              <a:t>, </a:t>
            </a:r>
            <a:r>
              <a:rPr i="1" lang="en" sz="1200">
                <a:solidFill>
                  <a:srgbClr val="D6DEEB"/>
                </a:solidFill>
                <a:highlight>
                  <a:srgbClr val="011627"/>
                </a:highlight>
                <a:latin typeface="Roboto Mono"/>
                <a:ea typeface="Roboto Mono"/>
                <a:cs typeface="Roboto Mono"/>
                <a:sym typeface="Roboto Mono"/>
              </a:rPr>
              <a:t>quantity </a:t>
            </a:r>
            <a:r>
              <a:rPr i="1" lang="en" sz="1200">
                <a:solidFill>
                  <a:srgbClr val="FFFFFF"/>
                </a:solidFill>
                <a:highlight>
                  <a:srgbClr val="011627"/>
                </a:highlight>
                <a:latin typeface="Roboto Mono"/>
                <a:ea typeface="Roboto Mono"/>
                <a:cs typeface="Roboto Mono"/>
                <a:sym typeface="Roboto Mono"/>
              </a:rPr>
              <a:t>}</a:t>
            </a:r>
            <a:r>
              <a:rPr i="1" lang="en" sz="1200">
                <a:solidFill>
                  <a:srgbClr val="C792EA"/>
                </a:solidFill>
                <a:highlight>
                  <a:srgbClr val="011627"/>
                </a:highlight>
                <a:latin typeface="Roboto Mono"/>
                <a:ea typeface="Roboto Mono"/>
                <a:cs typeface="Roboto Mono"/>
                <a:sym typeface="Roboto Mono"/>
              </a:rPr>
              <a:t> </a:t>
            </a:r>
            <a:r>
              <a:rPr i="1" lang="en" sz="1200">
                <a:solidFill>
                  <a:srgbClr val="00BFF9"/>
                </a:solidFill>
                <a:highlight>
                  <a:srgbClr val="011627"/>
                </a:highlight>
                <a:latin typeface="Roboto Mono"/>
                <a:ea typeface="Roboto Mono"/>
                <a:cs typeface="Roboto Mono"/>
                <a:sym typeface="Roboto Mono"/>
              </a:rPr>
              <a:t>as</a:t>
            </a:r>
            <a:r>
              <a:rPr i="1" lang="en" sz="1200">
                <a:solidFill>
                  <a:srgbClr val="C792EA"/>
                </a:solidFill>
                <a:highlight>
                  <a:srgbClr val="011627"/>
                </a:highlight>
                <a:latin typeface="Roboto Mono"/>
                <a:ea typeface="Roboto Mono"/>
                <a:cs typeface="Roboto Mono"/>
                <a:sym typeface="Roboto Mono"/>
              </a:rPr>
              <a:t> </a:t>
            </a:r>
            <a:r>
              <a:rPr i="1" lang="en" sz="1200">
                <a:solidFill>
                  <a:srgbClr val="D29FFC"/>
                </a:solidFill>
                <a:highlight>
                  <a:srgbClr val="011627"/>
                </a:highlight>
                <a:latin typeface="Roboto Mono"/>
                <a:ea typeface="Roboto Mono"/>
                <a:cs typeface="Roboto Mono"/>
                <a:sym typeface="Roboto Mono"/>
              </a:rPr>
              <a:t>LineItemVm</a:t>
            </a:r>
            <a:r>
              <a:rPr i="1" lang="en" sz="1200">
                <a:solidFill>
                  <a:srgbClr val="C792EA"/>
                </a:solidFill>
                <a:highlight>
                  <a:srgbClr val="011627"/>
                </a:highlight>
                <a:latin typeface="Roboto Mono"/>
                <a:ea typeface="Roboto Mono"/>
                <a:cs typeface="Roboto Mono"/>
                <a:sym typeface="Roboto Mono"/>
              </a:rPr>
              <a:t>;</a:t>
            </a:r>
            <a:endParaRPr i="1" sz="1200">
              <a:solidFill>
                <a:srgbClr val="C792EA"/>
              </a:solidFill>
              <a:highlight>
                <a:srgbClr val="011627"/>
              </a:highlight>
              <a:latin typeface="Roboto Mono"/>
              <a:ea typeface="Roboto Mono"/>
              <a:cs typeface="Roboto Mono"/>
              <a:sym typeface="Roboto Mono"/>
            </a:endParaRPr>
          </a:p>
          <a:p>
            <a:pPr indent="0" lvl="0" marL="0" rtl="0" algn="l">
              <a:lnSpc>
                <a:spcPct val="156250"/>
              </a:lnSpc>
              <a:spcBef>
                <a:spcPts val="0"/>
              </a:spcBef>
              <a:spcAft>
                <a:spcPts val="0"/>
              </a:spcAft>
              <a:buNone/>
            </a:pPr>
            <a:r>
              <a:rPr i="1" lang="en" sz="1200">
                <a:solidFill>
                  <a:srgbClr val="C792EA"/>
                </a:solidFill>
                <a:highlight>
                  <a:srgbClr val="011627"/>
                </a:highlight>
                <a:latin typeface="Roboto Mono"/>
                <a:ea typeface="Roboto Mono"/>
                <a:cs typeface="Roboto Mono"/>
                <a:sym typeface="Roboto Mono"/>
              </a:rPr>
              <a:t> </a:t>
            </a:r>
            <a:r>
              <a:rPr i="1" lang="en" sz="1200">
                <a:solidFill>
                  <a:srgbClr val="FFFFFF"/>
                </a:solidFill>
                <a:highlight>
                  <a:srgbClr val="011627"/>
                </a:highlight>
                <a:latin typeface="Roboto Mono"/>
                <a:ea typeface="Roboto Mono"/>
                <a:cs typeface="Roboto Mono"/>
                <a:sym typeface="Roboto Mono"/>
              </a:rPr>
              <a:t>}</a:t>
            </a:r>
            <a:r>
              <a:rPr i="1" lang="en" sz="1200">
                <a:solidFill>
                  <a:srgbClr val="C792EA"/>
                </a:solidFill>
                <a:highlight>
                  <a:srgbClr val="011627"/>
                </a:highlight>
                <a:latin typeface="Roboto Mono"/>
                <a:ea typeface="Roboto Mono"/>
                <a:cs typeface="Roboto Mono"/>
                <a:sym typeface="Roboto Mono"/>
              </a:rPr>
              <a:t>)</a:t>
            </a:r>
            <a:r>
              <a:rPr lang="en" sz="1200">
                <a:solidFill>
                  <a:srgbClr val="A7DBF7"/>
                </a:solidFill>
                <a:highlight>
                  <a:srgbClr val="011627"/>
                </a:highlight>
                <a:latin typeface="Roboto Mono"/>
                <a:ea typeface="Roboto Mono"/>
                <a:cs typeface="Roboto Mono"/>
                <a:sym typeface="Roboto Mono"/>
              </a:rPr>
              <a:t>;</a:t>
            </a:r>
            <a:endParaRPr sz="1200">
              <a:solidFill>
                <a:srgbClr val="A7DBF7"/>
              </a:solidFill>
              <a:highlight>
                <a:srgbClr val="011627"/>
              </a:highlight>
              <a:latin typeface="Roboto Mono"/>
              <a:ea typeface="Roboto Mono"/>
              <a:cs typeface="Roboto Mono"/>
              <a:sym typeface="Roboto Mono"/>
            </a:endParaRPr>
          </a:p>
          <a:p>
            <a:pPr indent="0" lvl="0" marL="0" rtl="0" algn="l">
              <a:lnSpc>
                <a:spcPct val="156250"/>
              </a:lnSpc>
              <a:spcBef>
                <a:spcPts val="0"/>
              </a:spcBef>
              <a:spcAft>
                <a:spcPts val="0"/>
              </a:spcAft>
              <a:buNone/>
            </a:pPr>
            <a:r>
              <a:t/>
            </a:r>
            <a:endParaRPr sz="1200">
              <a:solidFill>
                <a:srgbClr val="A7DBF7"/>
              </a:solidFill>
              <a:highlight>
                <a:srgbClr val="011627"/>
              </a:highlight>
              <a:latin typeface="Roboto Mono"/>
              <a:ea typeface="Roboto Mono"/>
              <a:cs typeface="Roboto Mono"/>
              <a:sym typeface="Roboto Mono"/>
            </a:endParaRPr>
          </a:p>
        </p:txBody>
      </p:sp>
      <p:sp>
        <p:nvSpPr>
          <p:cNvPr id="1374" name="Google Shape;1374;p171"/>
          <p:cNvSpPr txBox="1"/>
          <p:nvPr/>
        </p:nvSpPr>
        <p:spPr>
          <a:xfrm>
            <a:off x="304800" y="2600396"/>
            <a:ext cx="8423100" cy="23826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None/>
            </a:pPr>
            <a:r>
              <a:rPr lang="en" sz="1200">
                <a:solidFill>
                  <a:srgbClr val="A7DBF7"/>
                </a:solidFill>
                <a:highlight>
                  <a:srgbClr val="011627"/>
                </a:highlight>
                <a:latin typeface="Roboto Mono"/>
                <a:ea typeface="Roboto Mono"/>
                <a:cs typeface="Roboto Mono"/>
                <a:sym typeface="Roboto Mono"/>
              </a:rPr>
              <a:t> </a:t>
            </a:r>
            <a:r>
              <a:rPr i="1" lang="en" sz="1200">
                <a:solidFill>
                  <a:srgbClr val="00BFF9"/>
                </a:solidFill>
                <a:highlight>
                  <a:srgbClr val="011627"/>
                </a:highlight>
                <a:latin typeface="Roboto Mono"/>
                <a:ea typeface="Roboto Mono"/>
                <a:cs typeface="Roboto Mono"/>
                <a:sym typeface="Roboto Mono"/>
              </a:rPr>
              <a:t>const</a:t>
            </a:r>
            <a:r>
              <a:rPr i="1" lang="en" sz="1200">
                <a:solidFill>
                  <a:srgbClr val="C792EA"/>
                </a:solidFill>
                <a:highlight>
                  <a:srgbClr val="011627"/>
                </a:highlight>
                <a:latin typeface="Roboto Mono"/>
                <a:ea typeface="Roboto Mono"/>
                <a:cs typeface="Roboto Mono"/>
                <a:sym typeface="Roboto Mono"/>
              </a:rPr>
              <a:t> {</a:t>
            </a:r>
            <a:r>
              <a:rPr i="1" lang="en" sz="1200">
                <a:solidFill>
                  <a:srgbClr val="92B6F4"/>
                </a:solidFill>
                <a:highlight>
                  <a:srgbClr val="011627"/>
                </a:highlight>
                <a:latin typeface="Roboto Mono"/>
                <a:ea typeface="Roboto Mono"/>
                <a:cs typeface="Roboto Mono"/>
                <a:sym typeface="Roboto Mono"/>
              </a:rPr>
              <a:t>id</a:t>
            </a:r>
            <a:r>
              <a:rPr i="1" lang="en" sz="1200">
                <a:solidFill>
                  <a:srgbClr val="C792EA"/>
                </a:solidFill>
                <a:highlight>
                  <a:srgbClr val="011627"/>
                </a:highlight>
                <a:latin typeface="Roboto Mono"/>
                <a:ea typeface="Roboto Mono"/>
                <a:cs typeface="Roboto Mono"/>
                <a:sym typeface="Roboto Mono"/>
              </a:rPr>
              <a:t>, </a:t>
            </a:r>
            <a:r>
              <a:rPr i="1" lang="en" sz="1200">
                <a:solidFill>
                  <a:srgbClr val="92B6F4"/>
                </a:solidFill>
                <a:highlight>
                  <a:srgbClr val="011627"/>
                </a:highlight>
                <a:latin typeface="Roboto Mono"/>
                <a:ea typeface="Roboto Mono"/>
                <a:cs typeface="Roboto Mono"/>
                <a:sym typeface="Roboto Mono"/>
              </a:rPr>
              <a:t>memo</a:t>
            </a:r>
            <a:r>
              <a:rPr i="1" lang="en" sz="1200">
                <a:solidFill>
                  <a:srgbClr val="C792EA"/>
                </a:solidFill>
                <a:highlight>
                  <a:srgbClr val="011627"/>
                </a:highlight>
                <a:latin typeface="Roboto Mono"/>
                <a:ea typeface="Roboto Mono"/>
                <a:cs typeface="Roboto Mono"/>
                <a:sym typeface="Roboto Mono"/>
              </a:rPr>
              <a:t>, </a:t>
            </a:r>
            <a:r>
              <a:rPr i="1" lang="en" sz="1200">
                <a:solidFill>
                  <a:srgbClr val="92B6F4"/>
                </a:solidFill>
                <a:highlight>
                  <a:srgbClr val="011627"/>
                </a:highlight>
                <a:latin typeface="Roboto Mono"/>
                <a:ea typeface="Roboto Mono"/>
                <a:cs typeface="Roboto Mono"/>
                <a:sym typeface="Roboto Mono"/>
              </a:rPr>
              <a:t>orderDate</a:t>
            </a:r>
            <a:r>
              <a:rPr i="1" lang="en" sz="1200">
                <a:solidFill>
                  <a:srgbClr val="C792EA"/>
                </a:solidFill>
                <a:highlight>
                  <a:srgbClr val="011627"/>
                </a:highlight>
                <a:latin typeface="Roboto Mono"/>
                <a:ea typeface="Roboto Mono"/>
                <a:cs typeface="Roboto Mono"/>
                <a:sym typeface="Roboto Mono"/>
              </a:rPr>
              <a:t>} </a:t>
            </a:r>
            <a:r>
              <a:rPr i="1" lang="en" sz="1200">
                <a:solidFill>
                  <a:srgbClr val="00BFF9"/>
                </a:solidFill>
                <a:highlight>
                  <a:srgbClr val="011627"/>
                </a:highlight>
                <a:latin typeface="Roboto Mono"/>
                <a:ea typeface="Roboto Mono"/>
                <a:cs typeface="Roboto Mono"/>
                <a:sym typeface="Roboto Mono"/>
              </a:rPr>
              <a:t>=</a:t>
            </a:r>
            <a:r>
              <a:rPr i="1" lang="en" sz="1200">
                <a:solidFill>
                  <a:srgbClr val="C792EA"/>
                </a:solidFill>
                <a:highlight>
                  <a:srgbClr val="011627"/>
                </a:highlight>
                <a:latin typeface="Roboto Mono"/>
                <a:ea typeface="Roboto Mono"/>
                <a:cs typeface="Roboto Mono"/>
                <a:sym typeface="Roboto Mono"/>
              </a:rPr>
              <a:t> </a:t>
            </a:r>
            <a:r>
              <a:rPr i="1" lang="en" sz="1200">
                <a:solidFill>
                  <a:srgbClr val="D6DEEB"/>
                </a:solidFill>
                <a:highlight>
                  <a:srgbClr val="011627"/>
                </a:highlight>
                <a:latin typeface="Roboto Mono"/>
                <a:ea typeface="Roboto Mono"/>
                <a:cs typeface="Roboto Mono"/>
                <a:sym typeface="Roboto Mono"/>
              </a:rPr>
              <a:t>order</a:t>
            </a:r>
            <a:r>
              <a:rPr lang="en" sz="1200">
                <a:solidFill>
                  <a:srgbClr val="A7DBF7"/>
                </a:solidFill>
                <a:highlight>
                  <a:srgbClr val="011627"/>
                </a:highlight>
                <a:latin typeface="Roboto Mono"/>
                <a:ea typeface="Roboto Mono"/>
                <a:cs typeface="Roboto Mono"/>
                <a:sym typeface="Roboto Mono"/>
              </a:rPr>
              <a:t>;</a:t>
            </a:r>
            <a:endParaRPr sz="1200">
              <a:solidFill>
                <a:srgbClr val="A7DBF7"/>
              </a:solidFill>
              <a:highlight>
                <a:srgbClr val="011627"/>
              </a:highlight>
              <a:latin typeface="Roboto Mono"/>
              <a:ea typeface="Roboto Mono"/>
              <a:cs typeface="Roboto Mono"/>
              <a:sym typeface="Roboto Mono"/>
            </a:endParaRPr>
          </a:p>
          <a:p>
            <a:pPr indent="0" lvl="0" marL="0" rtl="0" algn="l">
              <a:lnSpc>
                <a:spcPct val="156250"/>
              </a:lnSpc>
              <a:spcBef>
                <a:spcPts val="0"/>
              </a:spcBef>
              <a:spcAft>
                <a:spcPts val="0"/>
              </a:spcAft>
              <a:buNone/>
            </a:pPr>
            <a:r>
              <a:rPr lang="en" sz="1200">
                <a:solidFill>
                  <a:srgbClr val="A7DBF7"/>
                </a:solidFill>
                <a:highlight>
                  <a:srgbClr val="011627"/>
                </a:highlight>
                <a:latin typeface="Roboto Mono"/>
                <a:ea typeface="Roboto Mono"/>
                <a:cs typeface="Roboto Mono"/>
                <a:sym typeface="Roboto Mono"/>
              </a:rPr>
              <a:t> </a:t>
            </a:r>
            <a:r>
              <a:rPr i="1" lang="en" sz="1200">
                <a:solidFill>
                  <a:srgbClr val="00BFF9"/>
                </a:solidFill>
                <a:highlight>
                  <a:srgbClr val="011627"/>
                </a:highlight>
                <a:latin typeface="Roboto Mono"/>
                <a:ea typeface="Roboto Mono"/>
                <a:cs typeface="Roboto Mono"/>
                <a:sym typeface="Roboto Mono"/>
              </a:rPr>
              <a:t>return</a:t>
            </a:r>
            <a:r>
              <a:rPr lang="en" sz="1200">
                <a:solidFill>
                  <a:srgbClr val="A7DBF7"/>
                </a:solidFill>
                <a:highlight>
                  <a:srgbClr val="011627"/>
                </a:highlight>
                <a:latin typeface="Roboto Mono"/>
                <a:ea typeface="Roboto Mono"/>
                <a:cs typeface="Roboto Mono"/>
                <a:sym typeface="Roboto Mono"/>
              </a:rPr>
              <a:t> </a:t>
            </a:r>
            <a:r>
              <a:rPr lang="en" sz="1200">
                <a:solidFill>
                  <a:srgbClr val="FFFFFF"/>
                </a:solidFill>
                <a:highlight>
                  <a:srgbClr val="011627"/>
                </a:highlight>
                <a:latin typeface="Roboto Mono"/>
                <a:ea typeface="Roboto Mono"/>
                <a:cs typeface="Roboto Mono"/>
                <a:sym typeface="Roboto Mono"/>
              </a:rPr>
              <a:t>{</a:t>
            </a:r>
            <a:endParaRPr sz="1200">
              <a:solidFill>
                <a:srgbClr val="FFFFFF"/>
              </a:solidFill>
              <a:highlight>
                <a:srgbClr val="011627"/>
              </a:highlight>
              <a:latin typeface="Roboto Mono"/>
              <a:ea typeface="Roboto Mono"/>
              <a:cs typeface="Roboto Mono"/>
              <a:sym typeface="Roboto Mono"/>
            </a:endParaRPr>
          </a:p>
          <a:p>
            <a:pPr indent="0" lvl="0" marL="0" rtl="0" algn="l">
              <a:lnSpc>
                <a:spcPct val="156250"/>
              </a:lnSpc>
              <a:spcBef>
                <a:spcPts val="0"/>
              </a:spcBef>
              <a:spcAft>
                <a:spcPts val="0"/>
              </a:spcAft>
              <a:buNone/>
            </a:pPr>
            <a:r>
              <a:rPr lang="en" sz="1200">
                <a:solidFill>
                  <a:srgbClr val="A7DBF7"/>
                </a:solidFill>
                <a:highlight>
                  <a:srgbClr val="011627"/>
                </a:highlight>
                <a:latin typeface="Roboto Mono"/>
                <a:ea typeface="Roboto Mono"/>
                <a:cs typeface="Roboto Mono"/>
                <a:sym typeface="Roboto Mono"/>
              </a:rPr>
              <a:t>   </a:t>
            </a:r>
            <a:r>
              <a:rPr i="1" lang="en" sz="1200">
                <a:solidFill>
                  <a:srgbClr val="D6DEEB"/>
                </a:solidFill>
                <a:highlight>
                  <a:srgbClr val="011627"/>
                </a:highlight>
                <a:latin typeface="Roboto Mono"/>
                <a:ea typeface="Roboto Mono"/>
                <a:cs typeface="Roboto Mono"/>
                <a:sym typeface="Roboto Mono"/>
              </a:rPr>
              <a:t>id</a:t>
            </a:r>
            <a:r>
              <a:rPr lang="en" sz="1200">
                <a:solidFill>
                  <a:srgbClr val="A7DBF7"/>
                </a:solidFill>
                <a:highlight>
                  <a:srgbClr val="011627"/>
                </a:highlight>
                <a:latin typeface="Roboto Mono"/>
                <a:ea typeface="Roboto Mono"/>
                <a:cs typeface="Roboto Mono"/>
                <a:sym typeface="Roboto Mono"/>
              </a:rPr>
              <a:t>,</a:t>
            </a:r>
            <a:endParaRPr sz="1200">
              <a:solidFill>
                <a:srgbClr val="A7DBF7"/>
              </a:solidFill>
              <a:highlight>
                <a:srgbClr val="011627"/>
              </a:highlight>
              <a:latin typeface="Roboto Mono"/>
              <a:ea typeface="Roboto Mono"/>
              <a:cs typeface="Roboto Mono"/>
              <a:sym typeface="Roboto Mono"/>
            </a:endParaRPr>
          </a:p>
          <a:p>
            <a:pPr indent="0" lvl="0" marL="0" rtl="0" algn="l">
              <a:lnSpc>
                <a:spcPct val="156250"/>
              </a:lnSpc>
              <a:spcBef>
                <a:spcPts val="0"/>
              </a:spcBef>
              <a:spcAft>
                <a:spcPts val="0"/>
              </a:spcAft>
              <a:buNone/>
            </a:pPr>
            <a:r>
              <a:rPr lang="en" sz="1200">
                <a:solidFill>
                  <a:srgbClr val="A7DBF7"/>
                </a:solidFill>
                <a:highlight>
                  <a:srgbClr val="011627"/>
                </a:highlight>
                <a:latin typeface="Roboto Mono"/>
                <a:ea typeface="Roboto Mono"/>
                <a:cs typeface="Roboto Mono"/>
                <a:sym typeface="Roboto Mono"/>
              </a:rPr>
              <a:t>   customerName: </a:t>
            </a:r>
            <a:r>
              <a:rPr i="1" lang="en" sz="1200">
                <a:solidFill>
                  <a:srgbClr val="87AFF4"/>
                </a:solidFill>
                <a:highlight>
                  <a:srgbClr val="011627"/>
                </a:highlight>
                <a:latin typeface="Roboto Mono"/>
                <a:ea typeface="Roboto Mono"/>
                <a:cs typeface="Roboto Mono"/>
                <a:sym typeface="Roboto Mono"/>
              </a:rPr>
              <a:t>calcFullName</a:t>
            </a:r>
            <a:r>
              <a:rPr lang="en" sz="1200">
                <a:solidFill>
                  <a:srgbClr val="A7DBF7"/>
                </a:solidFill>
                <a:highlight>
                  <a:srgbClr val="011627"/>
                </a:highlight>
                <a:latin typeface="Roboto Mono"/>
                <a:ea typeface="Roboto Mono"/>
                <a:cs typeface="Roboto Mono"/>
                <a:sym typeface="Roboto Mono"/>
              </a:rPr>
              <a:t>(</a:t>
            </a:r>
            <a:r>
              <a:rPr i="1" lang="en" sz="1200">
                <a:solidFill>
                  <a:srgbClr val="D6DEEB"/>
                </a:solidFill>
                <a:highlight>
                  <a:srgbClr val="011627"/>
                </a:highlight>
                <a:latin typeface="Roboto Mono"/>
                <a:ea typeface="Roboto Mono"/>
                <a:cs typeface="Roboto Mono"/>
                <a:sym typeface="Roboto Mono"/>
              </a:rPr>
              <a:t>customer</a:t>
            </a:r>
            <a:r>
              <a:rPr lang="en" sz="1200">
                <a:solidFill>
                  <a:srgbClr val="A7DBF7"/>
                </a:solidFill>
                <a:highlight>
                  <a:srgbClr val="011627"/>
                </a:highlight>
                <a:latin typeface="Roboto Mono"/>
                <a:ea typeface="Roboto Mono"/>
                <a:cs typeface="Roboto Mono"/>
                <a:sym typeface="Roboto Mono"/>
              </a:rPr>
              <a:t>),</a:t>
            </a:r>
            <a:endParaRPr sz="1200">
              <a:solidFill>
                <a:srgbClr val="A7DBF7"/>
              </a:solidFill>
              <a:highlight>
                <a:srgbClr val="011627"/>
              </a:highlight>
              <a:latin typeface="Roboto Mono"/>
              <a:ea typeface="Roboto Mono"/>
              <a:cs typeface="Roboto Mono"/>
              <a:sym typeface="Roboto Mono"/>
            </a:endParaRPr>
          </a:p>
          <a:p>
            <a:pPr indent="0" lvl="0" marL="0" rtl="0" algn="l">
              <a:lnSpc>
                <a:spcPct val="156250"/>
              </a:lnSpc>
              <a:spcBef>
                <a:spcPts val="0"/>
              </a:spcBef>
              <a:spcAft>
                <a:spcPts val="0"/>
              </a:spcAft>
              <a:buNone/>
            </a:pPr>
            <a:r>
              <a:rPr lang="en" sz="1200">
                <a:solidFill>
                  <a:srgbClr val="A7DBF7"/>
                </a:solidFill>
                <a:highlight>
                  <a:srgbClr val="011627"/>
                </a:highlight>
                <a:latin typeface="Roboto Mono"/>
                <a:ea typeface="Roboto Mono"/>
                <a:cs typeface="Roboto Mono"/>
                <a:sym typeface="Roboto Mono"/>
              </a:rPr>
              <a:t>   </a:t>
            </a:r>
            <a:r>
              <a:rPr i="1" lang="en" sz="1200">
                <a:solidFill>
                  <a:srgbClr val="D6DEEB"/>
                </a:solidFill>
                <a:highlight>
                  <a:srgbClr val="011627"/>
                </a:highlight>
                <a:latin typeface="Roboto Mono"/>
                <a:ea typeface="Roboto Mono"/>
                <a:cs typeface="Roboto Mono"/>
                <a:sym typeface="Roboto Mono"/>
              </a:rPr>
              <a:t>memo</a:t>
            </a:r>
            <a:r>
              <a:rPr lang="en" sz="1200">
                <a:solidFill>
                  <a:srgbClr val="A7DBF7"/>
                </a:solidFill>
                <a:highlight>
                  <a:srgbClr val="011627"/>
                </a:highlight>
                <a:latin typeface="Roboto Mono"/>
                <a:ea typeface="Roboto Mono"/>
                <a:cs typeface="Roboto Mono"/>
                <a:sym typeface="Roboto Mono"/>
              </a:rPr>
              <a:t>,</a:t>
            </a:r>
            <a:endParaRPr sz="1200">
              <a:solidFill>
                <a:srgbClr val="A7DBF7"/>
              </a:solidFill>
              <a:highlight>
                <a:srgbClr val="011627"/>
              </a:highlight>
              <a:latin typeface="Roboto Mono"/>
              <a:ea typeface="Roboto Mono"/>
              <a:cs typeface="Roboto Mono"/>
              <a:sym typeface="Roboto Mono"/>
            </a:endParaRPr>
          </a:p>
          <a:p>
            <a:pPr indent="0" lvl="0" marL="0" rtl="0" algn="l">
              <a:lnSpc>
                <a:spcPct val="156250"/>
              </a:lnSpc>
              <a:spcBef>
                <a:spcPts val="0"/>
              </a:spcBef>
              <a:spcAft>
                <a:spcPts val="0"/>
              </a:spcAft>
              <a:buNone/>
            </a:pPr>
            <a:r>
              <a:rPr lang="en" sz="1200">
                <a:solidFill>
                  <a:srgbClr val="A7DBF7"/>
                </a:solidFill>
                <a:highlight>
                  <a:srgbClr val="011627"/>
                </a:highlight>
                <a:latin typeface="Roboto Mono"/>
                <a:ea typeface="Roboto Mono"/>
                <a:cs typeface="Roboto Mono"/>
                <a:sym typeface="Roboto Mono"/>
              </a:rPr>
              <a:t>   </a:t>
            </a:r>
            <a:r>
              <a:rPr i="1" lang="en" sz="1200">
                <a:solidFill>
                  <a:srgbClr val="D6DEEB"/>
                </a:solidFill>
                <a:highlight>
                  <a:srgbClr val="011627"/>
                </a:highlight>
                <a:latin typeface="Roboto Mono"/>
                <a:ea typeface="Roboto Mono"/>
                <a:cs typeface="Roboto Mono"/>
                <a:sym typeface="Roboto Mono"/>
              </a:rPr>
              <a:t>orderDate</a:t>
            </a:r>
            <a:r>
              <a:rPr lang="en" sz="1200">
                <a:solidFill>
                  <a:srgbClr val="A7DBF7"/>
                </a:solidFill>
                <a:highlight>
                  <a:srgbClr val="011627"/>
                </a:highlight>
                <a:latin typeface="Roboto Mono"/>
                <a:ea typeface="Roboto Mono"/>
                <a:cs typeface="Roboto Mono"/>
                <a:sym typeface="Roboto Mono"/>
              </a:rPr>
              <a:t>,</a:t>
            </a:r>
            <a:endParaRPr sz="1200">
              <a:solidFill>
                <a:srgbClr val="A7DBF7"/>
              </a:solidFill>
              <a:highlight>
                <a:srgbClr val="011627"/>
              </a:highlight>
              <a:latin typeface="Roboto Mono"/>
              <a:ea typeface="Roboto Mono"/>
              <a:cs typeface="Roboto Mono"/>
              <a:sym typeface="Roboto Mono"/>
            </a:endParaRPr>
          </a:p>
          <a:p>
            <a:pPr indent="0" lvl="0" marL="0" rtl="0" algn="l">
              <a:lnSpc>
                <a:spcPct val="156250"/>
              </a:lnSpc>
              <a:spcBef>
                <a:spcPts val="0"/>
              </a:spcBef>
              <a:spcAft>
                <a:spcPts val="0"/>
              </a:spcAft>
              <a:buNone/>
            </a:pPr>
            <a:r>
              <a:rPr lang="en" sz="1200">
                <a:solidFill>
                  <a:srgbClr val="A7DBF7"/>
                </a:solidFill>
                <a:highlight>
                  <a:srgbClr val="011627"/>
                </a:highlight>
                <a:latin typeface="Roboto Mono"/>
                <a:ea typeface="Roboto Mono"/>
                <a:cs typeface="Roboto Mono"/>
                <a:sym typeface="Roboto Mono"/>
              </a:rPr>
              <a:t>   lineItems: </a:t>
            </a:r>
            <a:r>
              <a:rPr i="1" lang="en" sz="1200">
                <a:solidFill>
                  <a:srgbClr val="D6DEEB"/>
                </a:solidFill>
                <a:highlight>
                  <a:srgbClr val="011627"/>
                </a:highlight>
                <a:latin typeface="Roboto Mono"/>
                <a:ea typeface="Roboto Mono"/>
                <a:cs typeface="Roboto Mono"/>
                <a:sym typeface="Roboto Mono"/>
              </a:rPr>
              <a:t>lineItemVms</a:t>
            </a:r>
            <a:endParaRPr i="1" sz="1200">
              <a:solidFill>
                <a:srgbClr val="D6DEEB"/>
              </a:solidFill>
              <a:highlight>
                <a:srgbClr val="011627"/>
              </a:highlight>
              <a:latin typeface="Roboto Mono"/>
              <a:ea typeface="Roboto Mono"/>
              <a:cs typeface="Roboto Mono"/>
              <a:sym typeface="Roboto Mono"/>
            </a:endParaRPr>
          </a:p>
          <a:p>
            <a:pPr indent="0" lvl="0" marL="0" rtl="0" algn="l">
              <a:lnSpc>
                <a:spcPct val="156250"/>
              </a:lnSpc>
              <a:spcBef>
                <a:spcPts val="0"/>
              </a:spcBef>
              <a:spcAft>
                <a:spcPts val="0"/>
              </a:spcAft>
              <a:buNone/>
            </a:pPr>
            <a:r>
              <a:rPr lang="en" sz="1200">
                <a:solidFill>
                  <a:srgbClr val="A7DBF7"/>
                </a:solidFill>
                <a:highlight>
                  <a:srgbClr val="011627"/>
                </a:highlight>
                <a:latin typeface="Roboto Mono"/>
                <a:ea typeface="Roboto Mono"/>
                <a:cs typeface="Roboto Mono"/>
                <a:sym typeface="Roboto Mono"/>
              </a:rPr>
              <a:t> </a:t>
            </a:r>
            <a:r>
              <a:rPr lang="en" sz="1200">
                <a:solidFill>
                  <a:srgbClr val="FFFFFF"/>
                </a:solidFill>
                <a:highlight>
                  <a:srgbClr val="011627"/>
                </a:highlight>
                <a:latin typeface="Roboto Mono"/>
                <a:ea typeface="Roboto Mono"/>
                <a:cs typeface="Roboto Mono"/>
                <a:sym typeface="Roboto Mono"/>
              </a:rPr>
              <a:t>}</a:t>
            </a:r>
            <a:r>
              <a:rPr lang="en" sz="1200">
                <a:solidFill>
                  <a:srgbClr val="A7DBF7"/>
                </a:solidFill>
                <a:highlight>
                  <a:srgbClr val="011627"/>
                </a:highlight>
                <a:latin typeface="Roboto Mono"/>
                <a:ea typeface="Roboto Mono"/>
                <a:cs typeface="Roboto Mono"/>
                <a:sym typeface="Roboto Mono"/>
              </a:rPr>
              <a:t> </a:t>
            </a:r>
            <a:r>
              <a:rPr i="1" lang="en" sz="1200">
                <a:solidFill>
                  <a:srgbClr val="00BFF9"/>
                </a:solidFill>
                <a:highlight>
                  <a:srgbClr val="011627"/>
                </a:highlight>
                <a:latin typeface="Roboto Mono"/>
                <a:ea typeface="Roboto Mono"/>
                <a:cs typeface="Roboto Mono"/>
                <a:sym typeface="Roboto Mono"/>
              </a:rPr>
              <a:t>as</a:t>
            </a:r>
            <a:r>
              <a:rPr lang="en" sz="1200">
                <a:solidFill>
                  <a:srgbClr val="A7DBF7"/>
                </a:solidFill>
                <a:highlight>
                  <a:srgbClr val="011627"/>
                </a:highlight>
                <a:latin typeface="Roboto Mono"/>
                <a:ea typeface="Roboto Mono"/>
                <a:cs typeface="Roboto Mono"/>
                <a:sym typeface="Roboto Mono"/>
              </a:rPr>
              <a:t> </a:t>
            </a:r>
            <a:r>
              <a:rPr lang="en" sz="1200">
                <a:solidFill>
                  <a:srgbClr val="D29FFC"/>
                </a:solidFill>
                <a:highlight>
                  <a:srgbClr val="011627"/>
                </a:highlight>
                <a:latin typeface="Roboto Mono"/>
                <a:ea typeface="Roboto Mono"/>
                <a:cs typeface="Roboto Mono"/>
                <a:sym typeface="Roboto Mono"/>
              </a:rPr>
              <a:t>OrderVm</a:t>
            </a:r>
            <a:r>
              <a:rPr lang="en" sz="1200">
                <a:solidFill>
                  <a:srgbClr val="A7DBF7"/>
                </a:solidFill>
                <a:highlight>
                  <a:srgbClr val="011627"/>
                </a:highlight>
                <a:latin typeface="Roboto Mono"/>
                <a:ea typeface="Roboto Mono"/>
                <a:cs typeface="Roboto Mono"/>
                <a:sym typeface="Roboto Mono"/>
              </a:rPr>
              <a:t>;</a:t>
            </a:r>
            <a:endParaRPr sz="1200">
              <a:solidFill>
                <a:srgbClr val="A7DBF7"/>
              </a:solidFill>
              <a:highlight>
                <a:srgbClr val="011627"/>
              </a:highlight>
              <a:latin typeface="Roboto Mono"/>
              <a:ea typeface="Roboto Mono"/>
              <a:cs typeface="Roboto Mono"/>
              <a:sym typeface="Roboto Mono"/>
            </a:endParaRPr>
          </a:p>
        </p:txBody>
      </p:sp>
      <p:sp>
        <p:nvSpPr>
          <p:cNvPr id="1375" name="Google Shape;1375;p171"/>
          <p:cNvSpPr txBox="1"/>
          <p:nvPr/>
        </p:nvSpPr>
        <p:spPr>
          <a:xfrm>
            <a:off x="-10821" y="-18328"/>
            <a:ext cx="2949600" cy="338100"/>
          </a:xfrm>
          <a:prstGeom prst="rect">
            <a:avLst/>
          </a:prstGeom>
          <a:solidFill>
            <a:srgbClr val="A62E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customer-order.view-service.ts</a:t>
            </a:r>
            <a:endParaRPr>
              <a:solidFill>
                <a:srgbClr val="FFFFFF"/>
              </a:solidFill>
            </a:endParaRPr>
          </a:p>
        </p:txBody>
      </p:sp>
      <p:grpSp>
        <p:nvGrpSpPr>
          <p:cNvPr id="1376" name="Google Shape;1376;p171"/>
          <p:cNvGrpSpPr/>
          <p:nvPr/>
        </p:nvGrpSpPr>
        <p:grpSpPr>
          <a:xfrm>
            <a:off x="358000" y="573850"/>
            <a:ext cx="8786455" cy="2016949"/>
            <a:chOff x="358000" y="3365954"/>
            <a:chExt cx="8786455" cy="2016949"/>
          </a:xfrm>
        </p:grpSpPr>
        <p:sp>
          <p:nvSpPr>
            <p:cNvPr id="1377" name="Google Shape;1377;p171"/>
            <p:cNvSpPr/>
            <p:nvPr/>
          </p:nvSpPr>
          <p:spPr>
            <a:xfrm>
              <a:off x="6976450" y="3365954"/>
              <a:ext cx="2167800" cy="8469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78" name="Google Shape;1378;p171"/>
            <p:cNvSpPr/>
            <p:nvPr/>
          </p:nvSpPr>
          <p:spPr>
            <a:xfrm>
              <a:off x="7120355" y="3366087"/>
              <a:ext cx="2024100" cy="846900"/>
            </a:xfrm>
            <a:prstGeom prst="rect">
              <a:avLst/>
            </a:prstGeom>
            <a:solidFill>
              <a:srgbClr val="18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79" name="Google Shape;1379;p171"/>
            <p:cNvSpPr/>
            <p:nvPr/>
          </p:nvSpPr>
          <p:spPr>
            <a:xfrm>
              <a:off x="7216309" y="3365954"/>
              <a:ext cx="1928100" cy="78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Join line items and their products into LineItem ViewModels</a:t>
              </a:r>
              <a:endParaRPr>
                <a:solidFill>
                  <a:srgbClr val="FFFFFF"/>
                </a:solidFill>
              </a:endParaRPr>
            </a:p>
          </p:txBody>
        </p:sp>
        <p:grpSp>
          <p:nvGrpSpPr>
            <p:cNvPr id="1380" name="Google Shape;1380;p171"/>
            <p:cNvGrpSpPr/>
            <p:nvPr/>
          </p:nvGrpSpPr>
          <p:grpSpPr>
            <a:xfrm>
              <a:off x="358000" y="3789404"/>
              <a:ext cx="6618450" cy="1593499"/>
              <a:chOff x="358000" y="2267431"/>
              <a:chExt cx="6618450" cy="3368207"/>
            </a:xfrm>
          </p:grpSpPr>
          <p:grpSp>
            <p:nvGrpSpPr>
              <p:cNvPr id="1381" name="Google Shape;1381;p171"/>
              <p:cNvGrpSpPr/>
              <p:nvPr/>
            </p:nvGrpSpPr>
            <p:grpSpPr>
              <a:xfrm>
                <a:off x="358000" y="2696286"/>
                <a:ext cx="6477340" cy="2939352"/>
                <a:chOff x="-2225837" y="2578855"/>
                <a:chExt cx="3739804" cy="4379250"/>
              </a:xfrm>
            </p:grpSpPr>
            <p:sp>
              <p:nvSpPr>
                <p:cNvPr id="1382" name="Google Shape;1382;p171"/>
                <p:cNvSpPr/>
                <p:nvPr/>
              </p:nvSpPr>
              <p:spPr>
                <a:xfrm>
                  <a:off x="-2225834" y="2579004"/>
                  <a:ext cx="3739800" cy="43791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83" name="Google Shape;1383;p171"/>
                <p:cNvSpPr/>
                <p:nvPr/>
              </p:nvSpPr>
              <p:spPr>
                <a:xfrm>
                  <a:off x="-2225837" y="2578855"/>
                  <a:ext cx="3739800" cy="169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1384" name="Google Shape;1384;p171"/>
              <p:cNvCxnSpPr>
                <a:stCxn id="1377" idx="1"/>
                <a:endCxn id="1383" idx="0"/>
              </p:cNvCxnSpPr>
              <p:nvPr/>
            </p:nvCxnSpPr>
            <p:spPr>
              <a:xfrm flipH="1">
                <a:off x="3596650" y="2267431"/>
                <a:ext cx="3379800" cy="428700"/>
              </a:xfrm>
              <a:prstGeom prst="bentConnector2">
                <a:avLst/>
              </a:prstGeom>
              <a:noFill/>
              <a:ln cap="flat" cmpd="sng" w="19050">
                <a:solidFill>
                  <a:srgbClr val="FFF2CC"/>
                </a:solidFill>
                <a:prstDash val="solid"/>
                <a:round/>
                <a:headEnd len="med" w="med" type="none"/>
                <a:tailEnd len="med" w="med" type="triangle"/>
              </a:ln>
            </p:spPr>
          </p:cxnSp>
        </p:grpSp>
      </p:grpSp>
      <p:grpSp>
        <p:nvGrpSpPr>
          <p:cNvPr id="1385" name="Google Shape;1385;p171"/>
          <p:cNvGrpSpPr/>
          <p:nvPr/>
        </p:nvGrpSpPr>
        <p:grpSpPr>
          <a:xfrm>
            <a:off x="362520" y="2681389"/>
            <a:ext cx="8786713" cy="2222978"/>
            <a:chOff x="591574" y="2424004"/>
            <a:chExt cx="8557375" cy="338101"/>
          </a:xfrm>
        </p:grpSpPr>
        <p:sp>
          <p:nvSpPr>
            <p:cNvPr id="1386" name="Google Shape;1386;p171"/>
            <p:cNvSpPr/>
            <p:nvPr/>
          </p:nvSpPr>
          <p:spPr>
            <a:xfrm>
              <a:off x="5095349" y="2445805"/>
              <a:ext cx="4053600" cy="2946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87" name="Google Shape;1387;p171"/>
            <p:cNvSpPr/>
            <p:nvPr/>
          </p:nvSpPr>
          <p:spPr>
            <a:xfrm>
              <a:off x="5240924" y="2445816"/>
              <a:ext cx="3903300" cy="294600"/>
            </a:xfrm>
            <a:prstGeom prst="rect">
              <a:avLst/>
            </a:prstGeom>
            <a:solidFill>
              <a:srgbClr val="18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88" name="Google Shape;1388;p171"/>
            <p:cNvSpPr/>
            <p:nvPr/>
          </p:nvSpPr>
          <p:spPr>
            <a:xfrm>
              <a:off x="5331986" y="2442717"/>
              <a:ext cx="3816900" cy="2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Merge selected order properties with the LineItem ViewModels array</a:t>
              </a:r>
              <a:endParaRPr>
                <a:solidFill>
                  <a:srgbClr val="FFFFFF"/>
                </a:solidFill>
              </a:endParaRPr>
            </a:p>
          </p:txBody>
        </p:sp>
        <p:grpSp>
          <p:nvGrpSpPr>
            <p:cNvPr id="1389" name="Google Shape;1389;p171"/>
            <p:cNvGrpSpPr/>
            <p:nvPr/>
          </p:nvGrpSpPr>
          <p:grpSpPr>
            <a:xfrm>
              <a:off x="591574" y="2424004"/>
              <a:ext cx="4503775" cy="338101"/>
              <a:chOff x="822890" y="2835470"/>
              <a:chExt cx="4341825" cy="338710"/>
            </a:xfrm>
          </p:grpSpPr>
          <p:grpSp>
            <p:nvGrpSpPr>
              <p:cNvPr id="1390" name="Google Shape;1390;p171"/>
              <p:cNvGrpSpPr/>
              <p:nvPr/>
            </p:nvGrpSpPr>
            <p:grpSpPr>
              <a:xfrm>
                <a:off x="822890" y="2835470"/>
                <a:ext cx="4052213" cy="338710"/>
                <a:chOff x="286340" y="1083022"/>
                <a:chExt cx="2339615" cy="504634"/>
              </a:xfrm>
            </p:grpSpPr>
            <p:sp>
              <p:nvSpPr>
                <p:cNvPr id="1391" name="Google Shape;1391;p171"/>
                <p:cNvSpPr/>
                <p:nvPr/>
              </p:nvSpPr>
              <p:spPr>
                <a:xfrm>
                  <a:off x="286340" y="1083022"/>
                  <a:ext cx="2278500" cy="5034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92" name="Google Shape;1392;p171"/>
                <p:cNvSpPr/>
                <p:nvPr/>
              </p:nvSpPr>
              <p:spPr>
                <a:xfrm>
                  <a:off x="2564455" y="1084256"/>
                  <a:ext cx="61500" cy="5034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1393" name="Google Shape;1393;p171"/>
              <p:cNvCxnSpPr>
                <a:stCxn id="1386" idx="1"/>
                <a:endCxn id="1392" idx="3"/>
              </p:cNvCxnSpPr>
              <p:nvPr/>
            </p:nvCxnSpPr>
            <p:spPr>
              <a:xfrm flipH="1">
                <a:off x="4875215" y="3004877"/>
                <a:ext cx="289500" cy="300"/>
              </a:xfrm>
              <a:prstGeom prst="straightConnector1">
                <a:avLst/>
              </a:prstGeom>
              <a:noFill/>
              <a:ln cap="flat" cmpd="sng" w="19050">
                <a:solidFill>
                  <a:srgbClr val="FFF2CC"/>
                </a:solidFill>
                <a:prstDash val="solid"/>
                <a:round/>
                <a:headEnd len="med" w="med" type="none"/>
                <a:tailEnd len="med" w="med" type="triangle"/>
              </a:ln>
            </p:spPr>
          </p:cxnSp>
        </p:grpSp>
      </p:grpSp>
      <p:sp>
        <p:nvSpPr>
          <p:cNvPr id="1394" name="Google Shape;1394;p171"/>
          <p:cNvSpPr/>
          <p:nvPr/>
        </p:nvSpPr>
        <p:spPr>
          <a:xfrm>
            <a:off x="2938776" y="-18667"/>
            <a:ext cx="6204900" cy="338100"/>
          </a:xfrm>
          <a:prstGeom prst="rect">
            <a:avLst/>
          </a:prstGeom>
          <a:solidFill>
            <a:srgbClr val="1876D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solidFill>
                  <a:srgbClr val="FFFFFF"/>
                </a:solidFill>
              </a:rPr>
              <a:t>Build the Order ViewModel in the View Service</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94"/>
                                        </p:tgtEl>
                                        <p:attrNameLst>
                                          <p:attrName>style.visibility</p:attrName>
                                        </p:attrNameLst>
                                      </p:cBhvr>
                                      <p:to>
                                        <p:strVal val="visible"/>
                                      </p:to>
                                    </p:set>
                                    <p:anim calcmode="lin" valueType="num">
                                      <p:cBhvr additive="base">
                                        <p:cTn dur="1000"/>
                                        <p:tgtEl>
                                          <p:spTgt spid="13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2"/>
                                        </p:tgtEl>
                                        <p:attrNameLst>
                                          <p:attrName>style.visibility</p:attrName>
                                        </p:attrNameLst>
                                      </p:cBhvr>
                                      <p:to>
                                        <p:strVal val="visible"/>
                                      </p:to>
                                    </p:set>
                                    <p:animEffect filter="fade" transition="in">
                                      <p:cBhvr>
                                        <p:cTn dur="1000"/>
                                        <p:tgtEl>
                                          <p:spTgt spid="1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3"/>
                                        </p:tgtEl>
                                        <p:attrNameLst>
                                          <p:attrName>style.visibility</p:attrName>
                                        </p:attrNameLst>
                                      </p:cBhvr>
                                      <p:to>
                                        <p:strVal val="visible"/>
                                      </p:to>
                                    </p:set>
                                    <p:animEffect filter="fade" transition="in">
                                      <p:cBhvr>
                                        <p:cTn dur="1000"/>
                                        <p:tgtEl>
                                          <p:spTgt spid="1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6"/>
                                        </p:tgtEl>
                                        <p:attrNameLst>
                                          <p:attrName>style.visibility</p:attrName>
                                        </p:attrNameLst>
                                      </p:cBhvr>
                                      <p:to>
                                        <p:strVal val="visible"/>
                                      </p:to>
                                    </p:set>
                                    <p:animEffect filter="fade" transition="in">
                                      <p:cBhvr>
                                        <p:cTn dur="1000"/>
                                        <p:tgtEl>
                                          <p:spTgt spid="1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4"/>
                                        </p:tgtEl>
                                        <p:attrNameLst>
                                          <p:attrName>style.visibility</p:attrName>
                                        </p:attrNameLst>
                                      </p:cBhvr>
                                      <p:to>
                                        <p:strVal val="visible"/>
                                      </p:to>
                                    </p:set>
                                    <p:animEffect filter="fade" transition="in">
                                      <p:cBhvr>
                                        <p:cTn dur="1000"/>
                                        <p:tgtEl>
                                          <p:spTgt spid="1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85"/>
                                        </p:tgtEl>
                                        <p:attrNameLst>
                                          <p:attrName>style.visibility</p:attrName>
                                        </p:attrNameLst>
                                      </p:cBhvr>
                                      <p:to>
                                        <p:strVal val="visible"/>
                                      </p:to>
                                    </p:set>
                                    <p:anim calcmode="lin" valueType="num">
                                      <p:cBhvr additive="base">
                                        <p:cTn dur="1000"/>
                                        <p:tgtEl>
                                          <p:spTgt spid="13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8" name="Shape 1398"/>
        <p:cNvGrpSpPr/>
        <p:nvPr/>
      </p:nvGrpSpPr>
      <p:grpSpPr>
        <a:xfrm>
          <a:off x="0" y="0"/>
          <a:ext cx="0" cy="0"/>
          <a:chOff x="0" y="0"/>
          <a:chExt cx="0" cy="0"/>
        </a:xfrm>
      </p:grpSpPr>
      <p:sp>
        <p:nvSpPr>
          <p:cNvPr id="1399" name="Google Shape;1399;p172"/>
          <p:cNvSpPr/>
          <p:nvPr/>
        </p:nvSpPr>
        <p:spPr>
          <a:xfrm>
            <a:off x="2133600" y="525"/>
            <a:ext cx="7014900" cy="5143500"/>
          </a:xfrm>
          <a:prstGeom prst="rect">
            <a:avLst/>
          </a:prstGeom>
          <a:solidFill>
            <a:srgbClr val="011627"/>
          </a:solidFill>
          <a:ln cap="flat" cmpd="sng" w="9525">
            <a:solidFill>
              <a:srgbClr val="0116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72"/>
          <p:cNvSpPr txBox="1"/>
          <p:nvPr/>
        </p:nvSpPr>
        <p:spPr>
          <a:xfrm>
            <a:off x="2209800" y="-76200"/>
            <a:ext cx="7255200" cy="49809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None/>
            </a:pP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customerVms$</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Observable</a:t>
            </a:r>
            <a:r>
              <a:rPr lang="en" sz="1200">
                <a:solidFill>
                  <a:srgbClr val="A7DBF7"/>
                </a:solidFill>
                <a:highlight>
                  <a:srgbClr val="011627"/>
                </a:highlight>
                <a:latin typeface="Consolas"/>
                <a:ea typeface="Consolas"/>
                <a:cs typeface="Consolas"/>
                <a:sym typeface="Consolas"/>
              </a:rPr>
              <a:t>&lt;</a:t>
            </a:r>
            <a:r>
              <a:rPr lang="en" sz="1200">
                <a:solidFill>
                  <a:srgbClr val="D29FFC"/>
                </a:solidFill>
                <a:highlight>
                  <a:srgbClr val="011627"/>
                </a:highlight>
                <a:latin typeface="Consolas"/>
                <a:ea typeface="Consolas"/>
                <a:cs typeface="Consolas"/>
                <a:sym typeface="Consolas"/>
              </a:rPr>
              <a:t>CustomerVm</a:t>
            </a:r>
            <a:r>
              <a:rPr lang="en" sz="1200">
                <a:solidFill>
                  <a:srgbClr val="A7DBF7"/>
                </a:solidFill>
                <a:highlight>
                  <a:srgbClr val="011627"/>
                </a:highlight>
                <a:latin typeface="Consolas"/>
                <a:ea typeface="Consolas"/>
                <a:cs typeface="Consolas"/>
                <a:sym typeface="Consolas"/>
              </a:rPr>
              <a:t>[]&gt;;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selectedCustomerVm</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CustomerVm</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selectedOrderVm$</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Observable</a:t>
            </a:r>
            <a:r>
              <a:rPr lang="en" sz="1200">
                <a:solidFill>
                  <a:srgbClr val="A7DBF7"/>
                </a:solidFill>
                <a:highlight>
                  <a:srgbClr val="011627"/>
                </a:highlight>
                <a:latin typeface="Consolas"/>
                <a:ea typeface="Consolas"/>
                <a:cs typeface="Consolas"/>
                <a:sym typeface="Consolas"/>
              </a:rPr>
              <a:t>&lt;</a:t>
            </a:r>
            <a:r>
              <a:rPr lang="en" sz="1200">
                <a:solidFill>
                  <a:srgbClr val="D29FFC"/>
                </a:solidFill>
                <a:highlight>
                  <a:srgbClr val="011627"/>
                </a:highlight>
                <a:latin typeface="Consolas"/>
                <a:ea typeface="Consolas"/>
                <a:cs typeface="Consolas"/>
                <a:sym typeface="Consolas"/>
              </a:rPr>
              <a:t>OrderVm</a:t>
            </a:r>
            <a:r>
              <a:rPr lang="en" sz="1200">
                <a:solidFill>
                  <a:srgbClr val="A7DBF7"/>
                </a:solidFill>
                <a:highlight>
                  <a:srgbClr val="011627"/>
                </a:highlight>
                <a:latin typeface="Consolas"/>
                <a:ea typeface="Consolas"/>
                <a:cs typeface="Consolas"/>
                <a:sym typeface="Consolas"/>
              </a:rPr>
              <a:t>&gt;;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sz="1200">
                <a:solidFill>
                  <a:srgbClr val="A7DBF7"/>
                </a:solidFill>
                <a:highlight>
                  <a:srgbClr val="011627"/>
                </a:highlight>
                <a:latin typeface="Consolas"/>
                <a:ea typeface="Consolas"/>
                <a:cs typeface="Consolas"/>
                <a:sym typeface="Consolas"/>
              </a:rPr>
              <a:t> </a:t>
            </a:r>
            <a:r>
              <a:rPr i="1" lang="en" sz="1200">
                <a:solidFill>
                  <a:srgbClr val="A1BDE6"/>
                </a:solidFill>
                <a:highlight>
                  <a:srgbClr val="011627"/>
                </a:highlight>
                <a:latin typeface="Consolas"/>
                <a:ea typeface="Consolas"/>
                <a:cs typeface="Consolas"/>
                <a:sym typeface="Consolas"/>
              </a:rPr>
              <a:t>constructor</a:t>
            </a:r>
            <a:r>
              <a:rPr lang="en" sz="1200">
                <a:solidFill>
                  <a:srgbClr val="A7DBF7"/>
                </a:solidFill>
                <a:highlight>
                  <a:srgbClr val="011627"/>
                </a:highlight>
                <a:latin typeface="Consolas"/>
                <a:ea typeface="Consolas"/>
                <a:cs typeface="Consolas"/>
                <a:sym typeface="Consolas"/>
              </a:rPr>
              <a:t>(</a:t>
            </a:r>
            <a:r>
              <a:rPr i="1" lang="en" sz="1200">
                <a:solidFill>
                  <a:srgbClr val="00BFF9"/>
                </a:solidFill>
                <a:highlight>
                  <a:srgbClr val="011627"/>
                </a:highlight>
                <a:latin typeface="Consolas"/>
                <a:ea typeface="Consolas"/>
                <a:cs typeface="Consolas"/>
                <a:sym typeface="Consolas"/>
              </a:rPr>
              <a:t>private</a:t>
            </a:r>
            <a:r>
              <a:rPr lang="en" sz="1200">
                <a:solidFill>
                  <a:srgbClr val="A7DBF7"/>
                </a:solidFill>
                <a:highlight>
                  <a:srgbClr val="011627"/>
                </a:highlight>
                <a:latin typeface="Consolas"/>
                <a:ea typeface="Consolas"/>
                <a:cs typeface="Consolas"/>
                <a:sym typeface="Consolas"/>
              </a:rPr>
              <a:t> </a:t>
            </a:r>
            <a:r>
              <a:rPr lang="en" sz="1200">
                <a:solidFill>
                  <a:srgbClr val="D7DBE0"/>
                </a:solidFill>
                <a:highlight>
                  <a:srgbClr val="011627"/>
                </a:highlight>
                <a:latin typeface="Consolas"/>
                <a:ea typeface="Consolas"/>
                <a:cs typeface="Consolas"/>
                <a:sym typeface="Consolas"/>
              </a:rPr>
              <a:t>viewService</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this</a:t>
            </a:r>
            <a:r>
              <a:rPr lang="en" sz="1200">
                <a:solidFill>
                  <a:srgbClr val="A7DBF7"/>
                </a:solidFill>
                <a:highlight>
                  <a:srgbClr val="011627"/>
                </a:highlight>
                <a:latin typeface="Consolas"/>
                <a:ea typeface="Consolas"/>
                <a:cs typeface="Consolas"/>
                <a:sym typeface="Consolas"/>
              </a:rPr>
              <a:t>.</a:t>
            </a:r>
            <a:r>
              <a:rPr i="1" lang="en" sz="1200">
                <a:solidFill>
                  <a:srgbClr val="7FDBCA"/>
                </a:solidFill>
                <a:highlight>
                  <a:srgbClr val="011627"/>
                </a:highlight>
                <a:latin typeface="Consolas"/>
                <a:ea typeface="Consolas"/>
                <a:cs typeface="Consolas"/>
                <a:sym typeface="Consolas"/>
              </a:rPr>
              <a:t>customerVms$</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viewService</a:t>
            </a:r>
            <a:r>
              <a:rPr lang="en" sz="1200">
                <a:solidFill>
                  <a:srgbClr val="A7DBF7"/>
                </a:solidFill>
                <a:highlight>
                  <a:srgbClr val="011627"/>
                </a:highlight>
                <a:latin typeface="Consolas"/>
                <a:ea typeface="Consolas"/>
                <a:cs typeface="Consolas"/>
                <a:sym typeface="Consolas"/>
              </a:rPr>
              <a:t>.</a:t>
            </a:r>
            <a:r>
              <a:rPr i="1" lang="en" sz="1200">
                <a:solidFill>
                  <a:srgbClr val="7FDBCA"/>
                </a:solidFill>
                <a:highlight>
                  <a:srgbClr val="011627"/>
                </a:highlight>
                <a:latin typeface="Consolas"/>
                <a:ea typeface="Consolas"/>
                <a:cs typeface="Consolas"/>
                <a:sym typeface="Consolas"/>
              </a:rPr>
              <a:t>customerVms$</a:t>
            </a:r>
            <a:r>
              <a:rPr lang="en" sz="1200">
                <a:solidFill>
                  <a:srgbClr val="A7DBF7"/>
                </a:solidFill>
                <a:highlight>
                  <a:srgbClr val="011627"/>
                </a:highlight>
                <a:latin typeface="Consolas"/>
                <a:ea typeface="Consolas"/>
                <a:cs typeface="Consolas"/>
                <a:sym typeface="Consolas"/>
              </a:rPr>
              <a:t>; </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sz="1200">
                <a:solidFill>
                  <a:srgbClr val="FFFFFF"/>
                </a:solidFill>
                <a:highlight>
                  <a:srgbClr val="011627"/>
                </a:highlight>
                <a:latin typeface="Consolas"/>
                <a:ea typeface="Consolas"/>
                <a:cs typeface="Consolas"/>
                <a:sym typeface="Consolas"/>
              </a:rPr>
              <a:t> }</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sz="1200">
                <a:solidFill>
                  <a:srgbClr val="A7DBF7"/>
                </a:solidFill>
                <a:highlight>
                  <a:srgbClr val="011627"/>
                </a:highlight>
                <a:latin typeface="Consolas"/>
                <a:ea typeface="Consolas"/>
                <a:cs typeface="Consolas"/>
                <a:sym typeface="Consolas"/>
              </a:rPr>
              <a:t> </a:t>
            </a:r>
            <a:r>
              <a:rPr i="1" lang="en" sz="1200">
                <a:solidFill>
                  <a:srgbClr val="87AFF4"/>
                </a:solidFill>
                <a:highlight>
                  <a:srgbClr val="011627"/>
                </a:highlight>
                <a:latin typeface="Consolas"/>
                <a:ea typeface="Consolas"/>
                <a:cs typeface="Consolas"/>
                <a:sym typeface="Consolas"/>
              </a:rPr>
              <a:t>saveCustomer</a:t>
            </a:r>
            <a:r>
              <a:rPr lang="en" sz="1200">
                <a:solidFill>
                  <a:srgbClr val="A7DBF7"/>
                </a:solidFill>
                <a:highlight>
                  <a:srgbClr val="011627"/>
                </a:highlight>
                <a:latin typeface="Consolas"/>
                <a:ea typeface="Consolas"/>
                <a:cs typeface="Consolas"/>
                <a:sym typeface="Consolas"/>
              </a:rPr>
              <a:t>(</a:t>
            </a:r>
            <a:r>
              <a:rPr lang="en" sz="1200">
                <a:solidFill>
                  <a:srgbClr val="D7DBE0"/>
                </a:solidFill>
                <a:highlight>
                  <a:srgbClr val="011627"/>
                </a:highlight>
                <a:latin typeface="Consolas"/>
                <a:ea typeface="Consolas"/>
                <a:cs typeface="Consolas"/>
                <a:sym typeface="Consolas"/>
              </a:rPr>
              <a:t>customerVm</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CustomerVm</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this</a:t>
            </a:r>
            <a:r>
              <a:rPr lang="en" sz="1200">
                <a:solidFill>
                  <a:srgbClr val="A7DBF7"/>
                </a:solidFill>
                <a:highlight>
                  <a:srgbClr val="011627"/>
                </a:highlight>
                <a:latin typeface="Consolas"/>
                <a:ea typeface="Consolas"/>
                <a:cs typeface="Consolas"/>
                <a:sym typeface="Consolas"/>
              </a:rPr>
              <a:t>.</a:t>
            </a:r>
            <a:r>
              <a:rPr i="1" lang="en" sz="1200">
                <a:solidFill>
                  <a:srgbClr val="7FDBCA"/>
                </a:solidFill>
                <a:highlight>
                  <a:srgbClr val="011627"/>
                </a:highlight>
                <a:latin typeface="Consolas"/>
                <a:ea typeface="Consolas"/>
                <a:cs typeface="Consolas"/>
                <a:sym typeface="Consolas"/>
              </a:rPr>
              <a:t>selectedCustomerVm</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92B6F4"/>
                </a:solidFill>
                <a:highlight>
                  <a:srgbClr val="011627"/>
                </a:highlight>
                <a:latin typeface="Consolas"/>
                <a:ea typeface="Consolas"/>
                <a:cs typeface="Consolas"/>
                <a:sym typeface="Consolas"/>
              </a:rPr>
              <a:t>null</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this</a:t>
            </a:r>
            <a:r>
              <a:rPr lang="en" sz="1200">
                <a:solidFill>
                  <a:srgbClr val="A7DBF7"/>
                </a:solidFill>
                <a:highlight>
                  <a:srgbClr val="011627"/>
                </a:highlight>
                <a:latin typeface="Consolas"/>
                <a:ea typeface="Consolas"/>
                <a:cs typeface="Consolas"/>
                <a:sym typeface="Consolas"/>
              </a:rPr>
              <a:t>.</a:t>
            </a:r>
            <a:r>
              <a:rPr i="1" lang="en" sz="1200">
                <a:solidFill>
                  <a:srgbClr val="7FDBCA"/>
                </a:solidFill>
                <a:highlight>
                  <a:srgbClr val="011627"/>
                </a:highlight>
                <a:latin typeface="Consolas"/>
                <a:ea typeface="Consolas"/>
                <a:cs typeface="Consolas"/>
                <a:sym typeface="Consolas"/>
              </a:rPr>
              <a:t>selectedOrderVm$</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92B6F4"/>
                </a:solidFill>
                <a:highlight>
                  <a:srgbClr val="011627"/>
                </a:highlight>
                <a:latin typeface="Consolas"/>
                <a:ea typeface="Consolas"/>
                <a:cs typeface="Consolas"/>
                <a:sym typeface="Consolas"/>
              </a:rPr>
              <a:t>null</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this</a:t>
            </a:r>
            <a:r>
              <a:rPr lang="en" sz="1200">
                <a:solidFill>
                  <a:srgbClr val="A7DBF7"/>
                </a:solidFill>
                <a:highlight>
                  <a:srgbClr val="011627"/>
                </a:highlight>
                <a:latin typeface="Consolas"/>
                <a:ea typeface="Consolas"/>
                <a:cs typeface="Consolas"/>
                <a:sym typeface="Consolas"/>
              </a:rPr>
              <a:t>.</a:t>
            </a:r>
            <a:r>
              <a:rPr i="1" lang="en" sz="1200">
                <a:solidFill>
                  <a:srgbClr val="F7ECB5"/>
                </a:solidFill>
                <a:highlight>
                  <a:srgbClr val="011627"/>
                </a:highlight>
                <a:latin typeface="Consolas"/>
                <a:ea typeface="Consolas"/>
                <a:cs typeface="Consolas"/>
                <a:sym typeface="Consolas"/>
              </a:rPr>
              <a:t>viewService</a:t>
            </a:r>
            <a:r>
              <a:rPr lang="en" sz="1200">
                <a:solidFill>
                  <a:srgbClr val="A7DBF7"/>
                </a:solidFill>
                <a:highlight>
                  <a:srgbClr val="011627"/>
                </a:highlight>
                <a:latin typeface="Consolas"/>
                <a:ea typeface="Consolas"/>
                <a:cs typeface="Consolas"/>
                <a:sym typeface="Consolas"/>
              </a:rPr>
              <a:t>.</a:t>
            </a:r>
            <a:r>
              <a:rPr i="1" lang="en" sz="1200">
                <a:solidFill>
                  <a:srgbClr val="87AFF4"/>
                </a:solidFill>
                <a:highlight>
                  <a:srgbClr val="011627"/>
                </a:highlight>
                <a:latin typeface="Consolas"/>
                <a:ea typeface="Consolas"/>
                <a:cs typeface="Consolas"/>
                <a:sym typeface="Consolas"/>
              </a:rPr>
              <a:t>saveCustomer</a:t>
            </a:r>
            <a:r>
              <a:rPr lang="en" sz="1200">
                <a:solidFill>
                  <a:srgbClr val="A7DBF7"/>
                </a:solidFill>
                <a:highlight>
                  <a:srgbClr val="011627"/>
                </a:highlight>
                <a:latin typeface="Consolas"/>
                <a:ea typeface="Consolas"/>
                <a:cs typeface="Consolas"/>
                <a:sym typeface="Consolas"/>
              </a:rPr>
              <a:t>(</a:t>
            </a:r>
            <a:r>
              <a:rPr i="1" lang="en" sz="1200">
                <a:solidFill>
                  <a:srgbClr val="D6DEEB"/>
                </a:solidFill>
                <a:highlight>
                  <a:srgbClr val="011627"/>
                </a:highlight>
                <a:latin typeface="Consolas"/>
                <a:ea typeface="Consolas"/>
                <a:cs typeface="Consolas"/>
                <a:sym typeface="Consolas"/>
              </a:rPr>
              <a:t>customerVm</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sz="1200">
                <a:solidFill>
                  <a:srgbClr val="A7DBF7"/>
                </a:solidFill>
                <a:highlight>
                  <a:srgbClr val="011627"/>
                </a:highlight>
                <a:latin typeface="Consolas"/>
                <a:ea typeface="Consolas"/>
                <a:cs typeface="Consolas"/>
                <a:sym typeface="Consolas"/>
              </a:rPr>
              <a:t> </a:t>
            </a:r>
            <a:r>
              <a:rPr i="1" lang="en" sz="1200">
                <a:solidFill>
                  <a:srgbClr val="87AFF4"/>
                </a:solidFill>
                <a:highlight>
                  <a:srgbClr val="011627"/>
                </a:highlight>
                <a:latin typeface="Consolas"/>
                <a:ea typeface="Consolas"/>
                <a:cs typeface="Consolas"/>
                <a:sym typeface="Consolas"/>
              </a:rPr>
              <a:t>selectCustomer</a:t>
            </a:r>
            <a:r>
              <a:rPr lang="en" sz="1200">
                <a:solidFill>
                  <a:srgbClr val="A7DBF7"/>
                </a:solidFill>
                <a:highlight>
                  <a:srgbClr val="011627"/>
                </a:highlight>
                <a:latin typeface="Consolas"/>
                <a:ea typeface="Consolas"/>
                <a:cs typeface="Consolas"/>
                <a:sym typeface="Consolas"/>
              </a:rPr>
              <a:t>(</a:t>
            </a:r>
            <a:r>
              <a:rPr lang="en" sz="1200">
                <a:solidFill>
                  <a:srgbClr val="D7DBE0"/>
                </a:solidFill>
                <a:highlight>
                  <a:srgbClr val="011627"/>
                </a:highlight>
                <a:latin typeface="Consolas"/>
                <a:ea typeface="Consolas"/>
                <a:cs typeface="Consolas"/>
                <a:sym typeface="Consolas"/>
              </a:rPr>
              <a:t>vm</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CustomerVm</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this</a:t>
            </a:r>
            <a:r>
              <a:rPr lang="en" sz="1200">
                <a:solidFill>
                  <a:srgbClr val="A7DBF7"/>
                </a:solidFill>
                <a:highlight>
                  <a:srgbClr val="011627"/>
                </a:highlight>
                <a:latin typeface="Consolas"/>
                <a:ea typeface="Consolas"/>
                <a:cs typeface="Consolas"/>
                <a:sym typeface="Consolas"/>
              </a:rPr>
              <a:t>.</a:t>
            </a:r>
            <a:r>
              <a:rPr i="1" lang="en" sz="1200">
                <a:solidFill>
                  <a:srgbClr val="7FDBCA"/>
                </a:solidFill>
                <a:highlight>
                  <a:srgbClr val="011627"/>
                </a:highlight>
                <a:latin typeface="Consolas"/>
                <a:ea typeface="Consolas"/>
                <a:cs typeface="Consolas"/>
                <a:sym typeface="Consolas"/>
              </a:rPr>
              <a:t>selectedCustomerVm</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i="1" lang="en" sz="1200">
                <a:solidFill>
                  <a:srgbClr val="D6DEEB"/>
                </a:solidFill>
                <a:highlight>
                  <a:srgbClr val="011627"/>
                </a:highlight>
                <a:latin typeface="Consolas"/>
                <a:ea typeface="Consolas"/>
                <a:cs typeface="Consolas"/>
                <a:sym typeface="Consolas"/>
              </a:rPr>
              <a:t>vm</a:t>
            </a:r>
            <a:r>
              <a:rPr lang="en" sz="1200">
                <a:solidFill>
                  <a:srgbClr val="A7DBF7"/>
                </a:solidFill>
                <a:highlight>
                  <a:srgbClr val="011627"/>
                </a:highlight>
                <a:latin typeface="Consolas"/>
                <a:ea typeface="Consolas"/>
                <a:cs typeface="Consolas"/>
                <a:sym typeface="Consolas"/>
              </a:rPr>
              <a:t>.</a:t>
            </a:r>
            <a:r>
              <a:rPr i="1" lang="en" sz="1200">
                <a:solidFill>
                  <a:srgbClr val="87AFF4"/>
                </a:solidFill>
                <a:highlight>
                  <a:srgbClr val="011627"/>
                </a:highlight>
                <a:latin typeface="Consolas"/>
                <a:ea typeface="Consolas"/>
                <a:cs typeface="Consolas"/>
                <a:sym typeface="Consolas"/>
              </a:rPr>
              <a:t>clone</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this</a:t>
            </a:r>
            <a:r>
              <a:rPr lang="en" sz="1200">
                <a:solidFill>
                  <a:srgbClr val="A7DBF7"/>
                </a:solidFill>
                <a:highlight>
                  <a:srgbClr val="011627"/>
                </a:highlight>
                <a:latin typeface="Consolas"/>
                <a:ea typeface="Consolas"/>
                <a:cs typeface="Consolas"/>
                <a:sym typeface="Consolas"/>
              </a:rPr>
              <a:t>.</a:t>
            </a:r>
            <a:r>
              <a:rPr i="1" lang="en" sz="1200">
                <a:solidFill>
                  <a:srgbClr val="87AFF4"/>
                </a:solidFill>
                <a:highlight>
                  <a:srgbClr val="011627"/>
                </a:highlight>
                <a:latin typeface="Consolas"/>
                <a:ea typeface="Consolas"/>
                <a:cs typeface="Consolas"/>
                <a:sym typeface="Consolas"/>
              </a:rPr>
              <a:t>cancelOrder</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sz="1200">
                <a:solidFill>
                  <a:srgbClr val="A7DBF7"/>
                </a:solidFill>
                <a:highlight>
                  <a:srgbClr val="011627"/>
                </a:highlight>
                <a:latin typeface="Consolas"/>
                <a:ea typeface="Consolas"/>
                <a:cs typeface="Consolas"/>
                <a:sym typeface="Consolas"/>
              </a:rPr>
              <a:t> </a:t>
            </a:r>
            <a:r>
              <a:rPr i="1" lang="en" sz="1200">
                <a:solidFill>
                  <a:srgbClr val="87AFF4"/>
                </a:solidFill>
                <a:highlight>
                  <a:srgbClr val="011627"/>
                </a:highlight>
                <a:latin typeface="Consolas"/>
                <a:ea typeface="Consolas"/>
                <a:cs typeface="Consolas"/>
                <a:sym typeface="Consolas"/>
              </a:rPr>
              <a:t>saveOrder</a:t>
            </a:r>
            <a:r>
              <a:rPr lang="en" sz="1200">
                <a:solidFill>
                  <a:srgbClr val="A7DBF7"/>
                </a:solidFill>
                <a:highlight>
                  <a:srgbClr val="011627"/>
                </a:highlight>
                <a:latin typeface="Consolas"/>
                <a:ea typeface="Consolas"/>
                <a:cs typeface="Consolas"/>
                <a:sym typeface="Consolas"/>
              </a:rPr>
              <a:t>(</a:t>
            </a:r>
            <a:r>
              <a:rPr lang="en" sz="1200">
                <a:solidFill>
                  <a:srgbClr val="D7DBE0"/>
                </a:solidFill>
                <a:highlight>
                  <a:srgbClr val="011627"/>
                </a:highlight>
                <a:latin typeface="Consolas"/>
                <a:ea typeface="Consolas"/>
                <a:cs typeface="Consolas"/>
                <a:sym typeface="Consolas"/>
              </a:rPr>
              <a:t>orderVm</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D29FFC"/>
                </a:solidFill>
                <a:highlight>
                  <a:srgbClr val="011627"/>
                </a:highlight>
                <a:latin typeface="Consolas"/>
                <a:ea typeface="Consolas"/>
                <a:cs typeface="Consolas"/>
                <a:sym typeface="Consolas"/>
              </a:rPr>
              <a:t>OrderVm</a:t>
            </a: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this</a:t>
            </a:r>
            <a:r>
              <a:rPr lang="en" sz="1200">
                <a:solidFill>
                  <a:srgbClr val="A7DBF7"/>
                </a:solidFill>
                <a:highlight>
                  <a:srgbClr val="011627"/>
                </a:highlight>
                <a:latin typeface="Consolas"/>
                <a:ea typeface="Consolas"/>
                <a:cs typeface="Consolas"/>
                <a:sym typeface="Consolas"/>
              </a:rPr>
              <a:t>.</a:t>
            </a:r>
            <a:r>
              <a:rPr i="1" lang="en" sz="1200">
                <a:solidFill>
                  <a:srgbClr val="7FDBCA"/>
                </a:solidFill>
                <a:highlight>
                  <a:srgbClr val="011627"/>
                </a:highlight>
                <a:latin typeface="Consolas"/>
                <a:ea typeface="Consolas"/>
                <a:cs typeface="Consolas"/>
                <a:sym typeface="Consolas"/>
              </a:rPr>
              <a:t>selectedOrderVm$</a:t>
            </a: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a:t>
            </a:r>
            <a:r>
              <a:rPr lang="en" sz="1200">
                <a:solidFill>
                  <a:srgbClr val="A7DBF7"/>
                </a:solidFill>
                <a:highlight>
                  <a:srgbClr val="011627"/>
                </a:highlight>
                <a:latin typeface="Consolas"/>
                <a:ea typeface="Consolas"/>
                <a:cs typeface="Consolas"/>
                <a:sym typeface="Consolas"/>
              </a:rPr>
              <a:t> </a:t>
            </a:r>
            <a:r>
              <a:rPr lang="en" sz="1200">
                <a:solidFill>
                  <a:srgbClr val="92B6F4"/>
                </a:solidFill>
                <a:highlight>
                  <a:srgbClr val="011627"/>
                </a:highlight>
                <a:latin typeface="Consolas"/>
                <a:ea typeface="Consolas"/>
                <a:cs typeface="Consolas"/>
                <a:sym typeface="Consolas"/>
              </a:rPr>
              <a:t>null</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sz="1200">
                <a:solidFill>
                  <a:srgbClr val="A7DBF7"/>
                </a:solidFill>
                <a:highlight>
                  <a:srgbClr val="011627"/>
                </a:highlight>
                <a:latin typeface="Consolas"/>
                <a:ea typeface="Consolas"/>
                <a:cs typeface="Consolas"/>
                <a:sym typeface="Consolas"/>
              </a:rPr>
              <a:t>   </a:t>
            </a:r>
            <a:r>
              <a:rPr i="1" lang="en" sz="1200">
                <a:solidFill>
                  <a:srgbClr val="00BFF9"/>
                </a:solidFill>
                <a:highlight>
                  <a:srgbClr val="011627"/>
                </a:highlight>
                <a:latin typeface="Consolas"/>
                <a:ea typeface="Consolas"/>
                <a:cs typeface="Consolas"/>
                <a:sym typeface="Consolas"/>
              </a:rPr>
              <a:t>this</a:t>
            </a:r>
            <a:r>
              <a:rPr lang="en" sz="1200">
                <a:solidFill>
                  <a:srgbClr val="A7DBF7"/>
                </a:solidFill>
                <a:highlight>
                  <a:srgbClr val="011627"/>
                </a:highlight>
                <a:latin typeface="Consolas"/>
                <a:ea typeface="Consolas"/>
                <a:cs typeface="Consolas"/>
                <a:sym typeface="Consolas"/>
              </a:rPr>
              <a:t>.</a:t>
            </a:r>
            <a:r>
              <a:rPr i="1" lang="en" sz="1200">
                <a:solidFill>
                  <a:srgbClr val="F7ECB5"/>
                </a:solidFill>
                <a:highlight>
                  <a:srgbClr val="011627"/>
                </a:highlight>
                <a:latin typeface="Consolas"/>
                <a:ea typeface="Consolas"/>
                <a:cs typeface="Consolas"/>
                <a:sym typeface="Consolas"/>
              </a:rPr>
              <a:t>viewService</a:t>
            </a:r>
            <a:r>
              <a:rPr lang="en" sz="1200">
                <a:solidFill>
                  <a:srgbClr val="A7DBF7"/>
                </a:solidFill>
                <a:highlight>
                  <a:srgbClr val="011627"/>
                </a:highlight>
                <a:latin typeface="Consolas"/>
                <a:ea typeface="Consolas"/>
                <a:cs typeface="Consolas"/>
                <a:sym typeface="Consolas"/>
              </a:rPr>
              <a:t>.</a:t>
            </a:r>
            <a:r>
              <a:rPr i="1" lang="en" sz="1200">
                <a:solidFill>
                  <a:srgbClr val="87AFF4"/>
                </a:solidFill>
                <a:highlight>
                  <a:srgbClr val="011627"/>
                </a:highlight>
                <a:latin typeface="Consolas"/>
                <a:ea typeface="Consolas"/>
                <a:cs typeface="Consolas"/>
                <a:sym typeface="Consolas"/>
              </a:rPr>
              <a:t>saveOrder</a:t>
            </a:r>
            <a:r>
              <a:rPr lang="en" sz="1200">
                <a:solidFill>
                  <a:srgbClr val="A7DBF7"/>
                </a:solidFill>
                <a:highlight>
                  <a:srgbClr val="011627"/>
                </a:highlight>
                <a:latin typeface="Consolas"/>
                <a:ea typeface="Consolas"/>
                <a:cs typeface="Consolas"/>
                <a:sym typeface="Consolas"/>
              </a:rPr>
              <a:t>(</a:t>
            </a:r>
            <a:r>
              <a:rPr i="1" lang="en" sz="1200">
                <a:solidFill>
                  <a:srgbClr val="D6DEEB"/>
                </a:solidFill>
                <a:highlight>
                  <a:srgbClr val="011627"/>
                </a:highlight>
                <a:latin typeface="Consolas"/>
                <a:ea typeface="Consolas"/>
                <a:cs typeface="Consolas"/>
                <a:sym typeface="Consolas"/>
              </a:rPr>
              <a:t>orderVm</a:t>
            </a:r>
            <a:r>
              <a:rPr lang="en" sz="1200">
                <a:solidFill>
                  <a:srgbClr val="A7DBF7"/>
                </a:solidFill>
                <a:highlight>
                  <a:srgbClr val="011627"/>
                </a:highlight>
                <a:latin typeface="Consolas"/>
                <a:ea typeface="Consolas"/>
                <a:cs typeface="Consolas"/>
                <a:sym typeface="Consolas"/>
              </a:rPr>
              <a:t>);</a:t>
            </a:r>
            <a:endParaRPr sz="1200">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sz="1200">
                <a:solidFill>
                  <a:srgbClr val="A7DBF7"/>
                </a:solidFill>
                <a:highlight>
                  <a:srgbClr val="011627"/>
                </a:highlight>
                <a:latin typeface="Consolas"/>
                <a:ea typeface="Consolas"/>
                <a:cs typeface="Consolas"/>
                <a:sym typeface="Consolas"/>
              </a:rPr>
              <a:t> </a:t>
            </a:r>
            <a:r>
              <a:rPr lang="en" sz="1200">
                <a:solidFill>
                  <a:srgbClr val="FFFFFF"/>
                </a:solidFill>
                <a:highlight>
                  <a:srgbClr val="011627"/>
                </a:highlight>
                <a:latin typeface="Consolas"/>
                <a:ea typeface="Consolas"/>
                <a:cs typeface="Consolas"/>
                <a:sym typeface="Consolas"/>
              </a:rPr>
              <a:t>}</a:t>
            </a:r>
            <a:endParaRPr sz="1200">
              <a:solidFill>
                <a:srgbClr val="37474F"/>
              </a:solidFill>
              <a:latin typeface="Consolas"/>
              <a:ea typeface="Consolas"/>
              <a:cs typeface="Consolas"/>
              <a:sym typeface="Consolas"/>
            </a:endParaRPr>
          </a:p>
        </p:txBody>
      </p:sp>
      <p:sp>
        <p:nvSpPr>
          <p:cNvPr id="1401" name="Google Shape;1401;p172"/>
          <p:cNvSpPr txBox="1"/>
          <p:nvPr>
            <p:ph type="title"/>
          </p:nvPr>
        </p:nvSpPr>
        <p:spPr>
          <a:xfrm>
            <a:off x="148375" y="205950"/>
            <a:ext cx="1823400" cy="47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Container component stays clean for customers and orders</a:t>
            </a:r>
            <a:endParaRPr sz="2400"/>
          </a:p>
        </p:txBody>
      </p:sp>
      <p:grpSp>
        <p:nvGrpSpPr>
          <p:cNvPr id="1402" name="Google Shape;1402;p172"/>
          <p:cNvGrpSpPr/>
          <p:nvPr/>
        </p:nvGrpSpPr>
        <p:grpSpPr>
          <a:xfrm>
            <a:off x="2370404" y="1401727"/>
            <a:ext cx="3934273" cy="317058"/>
            <a:chOff x="-2225837" y="2578855"/>
            <a:chExt cx="3739804" cy="4379250"/>
          </a:xfrm>
        </p:grpSpPr>
        <p:sp>
          <p:nvSpPr>
            <p:cNvPr id="1403" name="Google Shape;1403;p172"/>
            <p:cNvSpPr/>
            <p:nvPr/>
          </p:nvSpPr>
          <p:spPr>
            <a:xfrm>
              <a:off x="-2225834" y="2579004"/>
              <a:ext cx="3739800" cy="43791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04" name="Google Shape;1404;p172"/>
            <p:cNvSpPr/>
            <p:nvPr/>
          </p:nvSpPr>
          <p:spPr>
            <a:xfrm>
              <a:off x="-2225837" y="2578855"/>
              <a:ext cx="3739800" cy="169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405" name="Google Shape;1405;p172"/>
          <p:cNvGrpSpPr/>
          <p:nvPr/>
        </p:nvGrpSpPr>
        <p:grpSpPr>
          <a:xfrm>
            <a:off x="2370404" y="2849602"/>
            <a:ext cx="3934273" cy="317058"/>
            <a:chOff x="-2225837" y="2578855"/>
            <a:chExt cx="3739804" cy="4379250"/>
          </a:xfrm>
        </p:grpSpPr>
        <p:sp>
          <p:nvSpPr>
            <p:cNvPr id="1406" name="Google Shape;1406;p172"/>
            <p:cNvSpPr/>
            <p:nvPr/>
          </p:nvSpPr>
          <p:spPr>
            <a:xfrm>
              <a:off x="-2225834" y="2579004"/>
              <a:ext cx="3739800" cy="43791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07" name="Google Shape;1407;p172"/>
            <p:cNvSpPr/>
            <p:nvPr/>
          </p:nvSpPr>
          <p:spPr>
            <a:xfrm>
              <a:off x="-2225837" y="2578855"/>
              <a:ext cx="3739800" cy="169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408" name="Google Shape;1408;p172"/>
          <p:cNvGrpSpPr/>
          <p:nvPr/>
        </p:nvGrpSpPr>
        <p:grpSpPr>
          <a:xfrm>
            <a:off x="2370404" y="3990402"/>
            <a:ext cx="3934273" cy="317058"/>
            <a:chOff x="-2225837" y="2578855"/>
            <a:chExt cx="3739804" cy="4379250"/>
          </a:xfrm>
        </p:grpSpPr>
        <p:sp>
          <p:nvSpPr>
            <p:cNvPr id="1409" name="Google Shape;1409;p172"/>
            <p:cNvSpPr/>
            <p:nvPr/>
          </p:nvSpPr>
          <p:spPr>
            <a:xfrm>
              <a:off x="-2225834" y="2579004"/>
              <a:ext cx="3739800" cy="4379100"/>
            </a:xfrm>
            <a:prstGeom prst="rect">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10" name="Google Shape;1410;p172"/>
            <p:cNvSpPr/>
            <p:nvPr/>
          </p:nvSpPr>
          <p:spPr>
            <a:xfrm>
              <a:off x="-2225837" y="2578855"/>
              <a:ext cx="3739800" cy="169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gtEl>
                                        <p:attrNameLst>
                                          <p:attrName>style.visibility</p:attrName>
                                        </p:attrNameLst>
                                      </p:cBhvr>
                                      <p:to>
                                        <p:strVal val="visible"/>
                                      </p:to>
                                    </p:set>
                                    <p:animEffect filter="fade" transition="in">
                                      <p:cBhvr>
                                        <p:cTn dur="1000"/>
                                        <p:tgtEl>
                                          <p:spTgt spid="1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2"/>
                                        </p:tgtEl>
                                        <p:attrNameLst>
                                          <p:attrName>style.visibility</p:attrName>
                                        </p:attrNameLst>
                                      </p:cBhvr>
                                      <p:to>
                                        <p:strVal val="visible"/>
                                      </p:to>
                                    </p:set>
                                    <p:animEffect filter="fade" transition="in">
                                      <p:cBhvr>
                                        <p:cTn dur="1000"/>
                                        <p:tgtEl>
                                          <p:spTgt spid="1402"/>
                                        </p:tgtEl>
                                      </p:cBhvr>
                                    </p:animEffect>
                                  </p:childTnLst>
                                </p:cTn>
                              </p:par>
                              <p:par>
                                <p:cTn fill="hold" nodeType="withEffect" presetClass="entr" presetID="10" presetSubtype="0">
                                  <p:stCondLst>
                                    <p:cond delay="0"/>
                                  </p:stCondLst>
                                  <p:childTnLst>
                                    <p:set>
                                      <p:cBhvr>
                                        <p:cTn dur="1" fill="hold">
                                          <p:stCondLst>
                                            <p:cond delay="0"/>
                                          </p:stCondLst>
                                        </p:cTn>
                                        <p:tgtEl>
                                          <p:spTgt spid="1405"/>
                                        </p:tgtEl>
                                        <p:attrNameLst>
                                          <p:attrName>style.visibility</p:attrName>
                                        </p:attrNameLst>
                                      </p:cBhvr>
                                      <p:to>
                                        <p:strVal val="visible"/>
                                      </p:to>
                                    </p:set>
                                    <p:animEffect filter="fade" transition="in">
                                      <p:cBhvr>
                                        <p:cTn dur="1000"/>
                                        <p:tgtEl>
                                          <p:spTgt spid="1405"/>
                                        </p:tgtEl>
                                      </p:cBhvr>
                                    </p:animEffect>
                                  </p:childTnLst>
                                </p:cTn>
                              </p:par>
                              <p:par>
                                <p:cTn fill="hold" nodeType="withEffect" presetClass="entr" presetID="10" presetSubtype="0">
                                  <p:stCondLst>
                                    <p:cond delay="0"/>
                                  </p:stCondLst>
                                  <p:childTnLst>
                                    <p:set>
                                      <p:cBhvr>
                                        <p:cTn dur="1" fill="hold">
                                          <p:stCondLst>
                                            <p:cond delay="0"/>
                                          </p:stCondLst>
                                        </p:cTn>
                                        <p:tgtEl>
                                          <p:spTgt spid="1408"/>
                                        </p:tgtEl>
                                        <p:attrNameLst>
                                          <p:attrName>style.visibility</p:attrName>
                                        </p:attrNameLst>
                                      </p:cBhvr>
                                      <p:to>
                                        <p:strVal val="visible"/>
                                      </p:to>
                                    </p:set>
                                    <p:animEffect filter="fade" transition="in">
                                      <p:cBhvr>
                                        <p:cTn dur="1000"/>
                                        <p:tgtEl>
                                          <p:spTgt spid="1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4" name="Shape 1414"/>
        <p:cNvGrpSpPr/>
        <p:nvPr/>
      </p:nvGrpSpPr>
      <p:grpSpPr>
        <a:xfrm>
          <a:off x="0" y="0"/>
          <a:ext cx="0" cy="0"/>
          <a:chOff x="0" y="0"/>
          <a:chExt cx="0" cy="0"/>
        </a:xfrm>
      </p:grpSpPr>
      <p:sp>
        <p:nvSpPr>
          <p:cNvPr id="1415" name="Google Shape;1415;p173"/>
          <p:cNvSpPr txBox="1"/>
          <p:nvPr>
            <p:ph type="title"/>
          </p:nvPr>
        </p:nvSpPr>
        <p:spPr>
          <a:xfrm>
            <a:off x="457200" y="-22625"/>
            <a:ext cx="42834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Clean views too</a:t>
            </a:r>
            <a:endParaRPr/>
          </a:p>
        </p:txBody>
      </p:sp>
      <p:grpSp>
        <p:nvGrpSpPr>
          <p:cNvPr id="1416" name="Google Shape;1416;p173"/>
          <p:cNvGrpSpPr/>
          <p:nvPr/>
        </p:nvGrpSpPr>
        <p:grpSpPr>
          <a:xfrm>
            <a:off x="-10821" y="723900"/>
            <a:ext cx="5642821" cy="2202300"/>
            <a:chOff x="-10821" y="723900"/>
            <a:chExt cx="5642821" cy="2202300"/>
          </a:xfrm>
        </p:grpSpPr>
        <p:sp>
          <p:nvSpPr>
            <p:cNvPr id="1417" name="Google Shape;1417;p173"/>
            <p:cNvSpPr/>
            <p:nvPr/>
          </p:nvSpPr>
          <p:spPr>
            <a:xfrm>
              <a:off x="4500" y="723900"/>
              <a:ext cx="5496000" cy="2202300"/>
            </a:xfrm>
            <a:prstGeom prst="rect">
              <a:avLst/>
            </a:prstGeom>
            <a:solidFill>
              <a:srgbClr val="01162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73"/>
            <p:cNvSpPr txBox="1"/>
            <p:nvPr/>
          </p:nvSpPr>
          <p:spPr>
            <a:xfrm>
              <a:off x="136000" y="1107800"/>
              <a:ext cx="5496000" cy="12285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Clr>
                  <a:schemeClr val="dk1"/>
                </a:buClr>
                <a:buSzPts val="1100"/>
                <a:buFont typeface="Arial"/>
                <a:buNone/>
              </a:pPr>
              <a:r>
                <a:rPr i="1" lang="en">
                  <a:solidFill>
                    <a:srgbClr val="00BFF9"/>
                  </a:solidFill>
                  <a:highlight>
                    <a:srgbClr val="011627"/>
                  </a:highlight>
                  <a:latin typeface="Consolas"/>
                  <a:ea typeface="Consolas"/>
                  <a:cs typeface="Consolas"/>
                  <a:sym typeface="Consolas"/>
                </a:rPr>
                <a:t>export</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class</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CustomerListComponent</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F7ECB5"/>
                  </a:solidFill>
                  <a:highlight>
                    <a:srgbClr val="011627"/>
                  </a:highlight>
                  <a:latin typeface="Consolas"/>
                  <a:ea typeface="Consolas"/>
                  <a:cs typeface="Consolas"/>
                  <a:sym typeface="Consolas"/>
                </a:rPr>
                <a:t>@</a:t>
              </a:r>
              <a:r>
                <a:rPr i="1" lang="en">
                  <a:solidFill>
                    <a:srgbClr val="87AFF4"/>
                  </a:solidFill>
                  <a:highlight>
                    <a:srgbClr val="011627"/>
                  </a:highlight>
                  <a:latin typeface="Consolas"/>
                  <a:ea typeface="Consolas"/>
                  <a:cs typeface="Consolas"/>
                  <a:sym typeface="Consolas"/>
                </a:rPr>
                <a:t>Input</a:t>
              </a: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vms</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CustomerVm</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F7ECB5"/>
                  </a:solidFill>
                  <a:highlight>
                    <a:srgbClr val="011627"/>
                  </a:highlight>
                  <a:latin typeface="Consolas"/>
                  <a:ea typeface="Consolas"/>
                  <a:cs typeface="Consolas"/>
                  <a:sym typeface="Consolas"/>
                </a:rPr>
                <a:t>@</a:t>
              </a:r>
              <a:r>
                <a:rPr i="1" lang="en">
                  <a:solidFill>
                    <a:srgbClr val="87AFF4"/>
                  </a:solidFill>
                  <a:highlight>
                    <a:srgbClr val="011627"/>
                  </a:highlight>
                  <a:latin typeface="Consolas"/>
                  <a:ea typeface="Consolas"/>
                  <a:cs typeface="Consolas"/>
                  <a:sym typeface="Consolas"/>
                </a:rPr>
                <a:t>Output</a:t>
              </a: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selected</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new</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EventEmitter</a:t>
              </a:r>
              <a:r>
                <a:rPr lang="en">
                  <a:solidFill>
                    <a:srgbClr val="A7DBF7"/>
                  </a:solidFill>
                  <a:highlight>
                    <a:srgbClr val="011627"/>
                  </a:highlight>
                  <a:latin typeface="Consolas"/>
                  <a:ea typeface="Consolas"/>
                  <a:cs typeface="Consolas"/>
                  <a:sym typeface="Consolas"/>
                </a:rPr>
                <a:t>&lt;</a:t>
              </a:r>
              <a:r>
                <a:rPr lang="en">
                  <a:solidFill>
                    <a:srgbClr val="D29FFC"/>
                  </a:solidFill>
                  <a:highlight>
                    <a:srgbClr val="011627"/>
                  </a:highlight>
                  <a:latin typeface="Consolas"/>
                  <a:ea typeface="Consolas"/>
                  <a:cs typeface="Consolas"/>
                  <a:sym typeface="Consolas"/>
                </a:rPr>
                <a:t>CustomerVm</a:t>
              </a:r>
              <a:r>
                <a:rPr lang="en">
                  <a:solidFill>
                    <a:srgbClr val="A7DBF7"/>
                  </a:solidFill>
                  <a:highlight>
                    <a:srgbClr val="011627"/>
                  </a:highlight>
                  <a:latin typeface="Consolas"/>
                  <a:ea typeface="Consolas"/>
                  <a:cs typeface="Consolas"/>
                  <a:sym typeface="Consolas"/>
                </a:rPr>
                <a:t>&gt;();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87AFF4"/>
                  </a:solidFill>
                  <a:highlight>
                    <a:srgbClr val="011627"/>
                  </a:highlight>
                  <a:latin typeface="Consolas"/>
                  <a:ea typeface="Consolas"/>
                  <a:cs typeface="Consolas"/>
                  <a:sym typeface="Consolas"/>
                </a:rPr>
                <a:t>select</a:t>
              </a:r>
              <a:r>
                <a:rPr lang="en">
                  <a:solidFill>
                    <a:srgbClr val="A7DBF7"/>
                  </a:solidFill>
                  <a:highlight>
                    <a:srgbClr val="011627"/>
                  </a:highlight>
                  <a:latin typeface="Consolas"/>
                  <a:ea typeface="Consolas"/>
                  <a:cs typeface="Consolas"/>
                  <a:sym typeface="Consolas"/>
                </a:rPr>
                <a:t>(</a:t>
              </a:r>
              <a:r>
                <a:rPr lang="en">
                  <a:solidFill>
                    <a:srgbClr val="D7DBE0"/>
                  </a:solidFill>
                  <a:highlight>
                    <a:srgbClr val="011627"/>
                  </a:highlight>
                  <a:latin typeface="Consolas"/>
                  <a:ea typeface="Consolas"/>
                  <a:cs typeface="Consolas"/>
                  <a:sym typeface="Consolas"/>
                </a:rPr>
                <a:t>vm</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CustomerVm</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this</a:t>
              </a:r>
              <a:r>
                <a:rPr lang="en">
                  <a:solidFill>
                    <a:srgbClr val="A7DBF7"/>
                  </a:solidFill>
                  <a:highlight>
                    <a:srgbClr val="011627"/>
                  </a:highlight>
                  <a:latin typeface="Consolas"/>
                  <a:ea typeface="Consolas"/>
                  <a:cs typeface="Consolas"/>
                  <a:sym typeface="Consolas"/>
                </a:rPr>
                <a:t>.</a:t>
              </a:r>
              <a:r>
                <a:rPr i="1" lang="en">
                  <a:solidFill>
                    <a:srgbClr val="F7ECB5"/>
                  </a:solidFill>
                  <a:highlight>
                    <a:srgbClr val="011627"/>
                  </a:highlight>
                  <a:latin typeface="Consolas"/>
                  <a:ea typeface="Consolas"/>
                  <a:cs typeface="Consolas"/>
                  <a:sym typeface="Consolas"/>
                </a:rPr>
                <a:t>selected</a:t>
              </a:r>
              <a:r>
                <a:rPr lang="en">
                  <a:solidFill>
                    <a:srgbClr val="A7DBF7"/>
                  </a:solidFill>
                  <a:highlight>
                    <a:srgbClr val="011627"/>
                  </a:highlight>
                  <a:latin typeface="Consolas"/>
                  <a:ea typeface="Consolas"/>
                  <a:cs typeface="Consolas"/>
                  <a:sym typeface="Consolas"/>
                </a:rPr>
                <a:t>.</a:t>
              </a:r>
              <a:r>
                <a:rPr i="1" lang="en">
                  <a:solidFill>
                    <a:srgbClr val="87AFF4"/>
                  </a:solidFill>
                  <a:highlight>
                    <a:srgbClr val="011627"/>
                  </a:highlight>
                  <a:latin typeface="Consolas"/>
                  <a:ea typeface="Consolas"/>
                  <a:cs typeface="Consolas"/>
                  <a:sym typeface="Consolas"/>
                </a:rPr>
                <a:t>emit</a:t>
              </a:r>
              <a:r>
                <a:rPr lang="en">
                  <a:solidFill>
                    <a:srgbClr val="A7DBF7"/>
                  </a:solidFill>
                  <a:highlight>
                    <a:srgbClr val="011627"/>
                  </a:highlight>
                  <a:latin typeface="Consolas"/>
                  <a:ea typeface="Consolas"/>
                  <a:cs typeface="Consolas"/>
                  <a:sym typeface="Consolas"/>
                </a:rPr>
                <a:t>(</a:t>
              </a:r>
              <a:r>
                <a:rPr i="1" lang="en">
                  <a:solidFill>
                    <a:srgbClr val="D6DEEB"/>
                  </a:solidFill>
                  <a:highlight>
                    <a:srgbClr val="011627"/>
                  </a:highlight>
                  <a:latin typeface="Consolas"/>
                  <a:ea typeface="Consolas"/>
                  <a:cs typeface="Consolas"/>
                  <a:sym typeface="Consolas"/>
                </a:rPr>
                <a:t>vm</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t/>
              </a:r>
              <a:endParaRPr>
                <a:solidFill>
                  <a:srgbClr val="A7DBF7"/>
                </a:solidFill>
                <a:highlight>
                  <a:srgbClr val="011627"/>
                </a:highlight>
                <a:latin typeface="Consolas"/>
                <a:ea typeface="Consolas"/>
                <a:cs typeface="Consolas"/>
                <a:sym typeface="Consolas"/>
              </a:endParaRPr>
            </a:p>
            <a:p>
              <a:pPr indent="0" lvl="0" marL="0" rtl="0" algn="l">
                <a:spcBef>
                  <a:spcPts val="0"/>
                </a:spcBef>
                <a:spcAft>
                  <a:spcPts val="0"/>
                </a:spcAft>
                <a:buNone/>
              </a:pPr>
              <a:r>
                <a:t/>
              </a:r>
              <a:endParaRPr>
                <a:solidFill>
                  <a:srgbClr val="3F51B5"/>
                </a:solidFill>
                <a:latin typeface="Consolas"/>
                <a:ea typeface="Consolas"/>
                <a:cs typeface="Consolas"/>
                <a:sym typeface="Consolas"/>
              </a:endParaRPr>
            </a:p>
          </p:txBody>
        </p:sp>
        <p:sp>
          <p:nvSpPr>
            <p:cNvPr id="1419" name="Google Shape;1419;p173"/>
            <p:cNvSpPr txBox="1"/>
            <p:nvPr/>
          </p:nvSpPr>
          <p:spPr>
            <a:xfrm>
              <a:off x="-10821" y="723911"/>
              <a:ext cx="2949600" cy="338100"/>
            </a:xfrm>
            <a:prstGeom prst="rect">
              <a:avLst/>
            </a:prstGeom>
            <a:solidFill>
              <a:srgbClr val="A62E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customer-list.component.ts</a:t>
              </a:r>
              <a:endParaRPr>
                <a:solidFill>
                  <a:srgbClr val="FFFFFF"/>
                </a:solidFill>
              </a:endParaRPr>
            </a:p>
          </p:txBody>
        </p:sp>
      </p:grpSp>
      <p:grpSp>
        <p:nvGrpSpPr>
          <p:cNvPr id="1420" name="Google Shape;1420;p173"/>
          <p:cNvGrpSpPr/>
          <p:nvPr/>
        </p:nvGrpSpPr>
        <p:grpSpPr>
          <a:xfrm>
            <a:off x="2747700" y="2651122"/>
            <a:ext cx="5054500" cy="2387403"/>
            <a:chOff x="2747700" y="2651122"/>
            <a:chExt cx="5054500" cy="2387403"/>
          </a:xfrm>
        </p:grpSpPr>
        <p:sp>
          <p:nvSpPr>
            <p:cNvPr id="1421" name="Google Shape;1421;p173"/>
            <p:cNvSpPr/>
            <p:nvPr/>
          </p:nvSpPr>
          <p:spPr>
            <a:xfrm>
              <a:off x="2747700" y="2651125"/>
              <a:ext cx="4649700" cy="2387400"/>
            </a:xfrm>
            <a:prstGeom prst="rect">
              <a:avLst/>
            </a:prstGeom>
            <a:solidFill>
              <a:srgbClr val="01162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73"/>
            <p:cNvSpPr txBox="1"/>
            <p:nvPr/>
          </p:nvSpPr>
          <p:spPr>
            <a:xfrm>
              <a:off x="2803000" y="3006788"/>
              <a:ext cx="4999200" cy="18528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None/>
              </a:pPr>
              <a:r>
                <a:rPr i="1" lang="en">
                  <a:solidFill>
                    <a:srgbClr val="00BFF9"/>
                  </a:solidFill>
                  <a:highlight>
                    <a:srgbClr val="011627"/>
                  </a:highlight>
                  <a:latin typeface="Consolas"/>
                  <a:ea typeface="Consolas"/>
                  <a:cs typeface="Consolas"/>
                  <a:sym typeface="Consolas"/>
                </a:rPr>
                <a:t>export</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class</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CustomerDetailsComponent</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a:solidFill>
                    <a:srgbClr val="A7DBF7"/>
                  </a:solidFill>
                  <a:highlight>
                    <a:srgbClr val="011627"/>
                  </a:highlight>
                  <a:latin typeface="Consolas"/>
                  <a:ea typeface="Consolas"/>
                  <a:cs typeface="Consolas"/>
                  <a:sym typeface="Consolas"/>
                </a:rPr>
                <a:t> </a:t>
              </a:r>
              <a:r>
                <a:rPr i="1" lang="en">
                  <a:solidFill>
                    <a:srgbClr val="F7ECB5"/>
                  </a:solidFill>
                  <a:highlight>
                    <a:srgbClr val="011627"/>
                  </a:highlight>
                  <a:latin typeface="Consolas"/>
                  <a:ea typeface="Consolas"/>
                  <a:cs typeface="Consolas"/>
                  <a:sym typeface="Consolas"/>
                </a:rPr>
                <a:t>@</a:t>
              </a:r>
              <a:r>
                <a:rPr i="1" lang="en">
                  <a:solidFill>
                    <a:srgbClr val="87AFF4"/>
                  </a:solidFill>
                  <a:highlight>
                    <a:srgbClr val="011627"/>
                  </a:highlight>
                  <a:latin typeface="Consolas"/>
                  <a:ea typeface="Consolas"/>
                  <a:cs typeface="Consolas"/>
                  <a:sym typeface="Consolas"/>
                </a:rPr>
                <a:t>Input</a:t>
              </a: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vm</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CustomerVm</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a:solidFill>
                    <a:srgbClr val="A7DBF7"/>
                  </a:solidFill>
                  <a:highlight>
                    <a:srgbClr val="011627"/>
                  </a:highlight>
                  <a:latin typeface="Consolas"/>
                  <a:ea typeface="Consolas"/>
                  <a:cs typeface="Consolas"/>
                  <a:sym typeface="Consolas"/>
                </a:rPr>
                <a:t> </a:t>
              </a:r>
              <a:r>
                <a:rPr i="1" lang="en">
                  <a:solidFill>
                    <a:srgbClr val="F7ECB5"/>
                  </a:solidFill>
                  <a:highlight>
                    <a:srgbClr val="011627"/>
                  </a:highlight>
                  <a:latin typeface="Consolas"/>
                  <a:ea typeface="Consolas"/>
                  <a:cs typeface="Consolas"/>
                  <a:sym typeface="Consolas"/>
                </a:rPr>
                <a:t>@</a:t>
              </a:r>
              <a:r>
                <a:rPr i="1" lang="en">
                  <a:solidFill>
                    <a:srgbClr val="87AFF4"/>
                  </a:solidFill>
                  <a:highlight>
                    <a:srgbClr val="011627"/>
                  </a:highlight>
                  <a:latin typeface="Consolas"/>
                  <a:ea typeface="Consolas"/>
                  <a:cs typeface="Consolas"/>
                  <a:sym typeface="Consolas"/>
                </a:rPr>
                <a:t>Output</a:t>
              </a: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cancel</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new</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EventEmitter</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a:solidFill>
                    <a:srgbClr val="A7DBF7"/>
                  </a:solidFill>
                  <a:highlight>
                    <a:srgbClr val="011627"/>
                  </a:highlight>
                  <a:latin typeface="Consolas"/>
                  <a:ea typeface="Consolas"/>
                  <a:cs typeface="Consolas"/>
                  <a:sym typeface="Consolas"/>
                </a:rPr>
                <a:t> </a:t>
              </a:r>
              <a:r>
                <a:rPr i="1" lang="en">
                  <a:solidFill>
                    <a:srgbClr val="F7ECB5"/>
                  </a:solidFill>
                  <a:highlight>
                    <a:srgbClr val="011627"/>
                  </a:highlight>
                  <a:latin typeface="Consolas"/>
                  <a:ea typeface="Consolas"/>
                  <a:cs typeface="Consolas"/>
                  <a:sym typeface="Consolas"/>
                </a:rPr>
                <a:t>@</a:t>
              </a:r>
              <a:r>
                <a:rPr i="1" lang="en">
                  <a:solidFill>
                    <a:srgbClr val="87AFF4"/>
                  </a:solidFill>
                  <a:highlight>
                    <a:srgbClr val="011627"/>
                  </a:highlight>
                  <a:latin typeface="Consolas"/>
                  <a:ea typeface="Consolas"/>
                  <a:cs typeface="Consolas"/>
                  <a:sym typeface="Consolas"/>
                </a:rPr>
                <a:t>Output</a:t>
              </a: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save</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new</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EventEmitter</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a:solidFill>
                    <a:srgbClr val="A7DBF7"/>
                  </a:solidFill>
                  <a:highlight>
                    <a:srgbClr val="011627"/>
                  </a:highlight>
                  <a:latin typeface="Consolas"/>
                  <a:ea typeface="Consolas"/>
                  <a:cs typeface="Consolas"/>
                  <a:sym typeface="Consolas"/>
                </a:rPr>
                <a:t> </a:t>
              </a:r>
              <a:r>
                <a:rPr i="1" lang="en">
                  <a:solidFill>
                    <a:srgbClr val="F7ECB5"/>
                  </a:solidFill>
                  <a:highlight>
                    <a:srgbClr val="011627"/>
                  </a:highlight>
                  <a:latin typeface="Consolas"/>
                  <a:ea typeface="Consolas"/>
                  <a:cs typeface="Consolas"/>
                  <a:sym typeface="Consolas"/>
                </a:rPr>
                <a:t>@</a:t>
              </a:r>
              <a:r>
                <a:rPr i="1" lang="en">
                  <a:solidFill>
                    <a:srgbClr val="87AFF4"/>
                  </a:solidFill>
                  <a:highlight>
                    <a:srgbClr val="011627"/>
                  </a:highlight>
                  <a:latin typeface="Consolas"/>
                  <a:ea typeface="Consolas"/>
                  <a:cs typeface="Consolas"/>
                  <a:sym typeface="Consolas"/>
                </a:rPr>
                <a:t>Output</a:t>
              </a: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selectOrder</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new</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EventEmitter</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None/>
              </a:pPr>
              <a:r>
                <a:t/>
              </a:r>
              <a:endParaRPr>
                <a:solidFill>
                  <a:srgbClr val="A7DBF7"/>
                </a:solidFill>
                <a:highlight>
                  <a:srgbClr val="011627"/>
                </a:highlight>
                <a:latin typeface="Consolas"/>
                <a:ea typeface="Consolas"/>
                <a:cs typeface="Consolas"/>
                <a:sym typeface="Consolas"/>
              </a:endParaRPr>
            </a:p>
            <a:p>
              <a:pPr indent="0" lvl="0" marL="0" rtl="0" algn="l">
                <a:spcBef>
                  <a:spcPts val="0"/>
                </a:spcBef>
                <a:spcAft>
                  <a:spcPts val="0"/>
                </a:spcAft>
                <a:buNone/>
              </a:pPr>
              <a:r>
                <a:t/>
              </a:r>
              <a:endParaRPr>
                <a:solidFill>
                  <a:srgbClr val="3F51B5"/>
                </a:solidFill>
                <a:latin typeface="Consolas"/>
                <a:ea typeface="Consolas"/>
                <a:cs typeface="Consolas"/>
                <a:sym typeface="Consolas"/>
              </a:endParaRPr>
            </a:p>
          </p:txBody>
        </p:sp>
        <p:sp>
          <p:nvSpPr>
            <p:cNvPr id="1423" name="Google Shape;1423;p173"/>
            <p:cNvSpPr txBox="1"/>
            <p:nvPr/>
          </p:nvSpPr>
          <p:spPr>
            <a:xfrm>
              <a:off x="2747704" y="2651122"/>
              <a:ext cx="2949600" cy="338100"/>
            </a:xfrm>
            <a:prstGeom prst="rect">
              <a:avLst/>
            </a:prstGeom>
            <a:solidFill>
              <a:srgbClr val="A62E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customer-detail</a:t>
              </a:r>
              <a:r>
                <a:rPr lang="en">
                  <a:solidFill>
                    <a:srgbClr val="FFFFFF"/>
                  </a:solidFill>
                </a:rPr>
                <a:t>.component.ts</a:t>
              </a:r>
              <a:endParaRPr>
                <a:solidFill>
                  <a:srgbClr val="FFFFFF"/>
                </a:solidFill>
              </a:endParaRPr>
            </a:p>
          </p:txBody>
        </p:sp>
      </p:grpSp>
      <p:grpSp>
        <p:nvGrpSpPr>
          <p:cNvPr id="1424" name="Google Shape;1424;p173"/>
          <p:cNvGrpSpPr/>
          <p:nvPr/>
        </p:nvGrpSpPr>
        <p:grpSpPr>
          <a:xfrm>
            <a:off x="5240142" y="53575"/>
            <a:ext cx="4097400" cy="2211775"/>
            <a:chOff x="5240142" y="53575"/>
            <a:chExt cx="4097400" cy="2211775"/>
          </a:xfrm>
        </p:grpSpPr>
        <p:sp>
          <p:nvSpPr>
            <p:cNvPr id="1425" name="Google Shape;1425;p173"/>
            <p:cNvSpPr/>
            <p:nvPr/>
          </p:nvSpPr>
          <p:spPr>
            <a:xfrm>
              <a:off x="5240150" y="53575"/>
              <a:ext cx="3903900" cy="2089800"/>
            </a:xfrm>
            <a:prstGeom prst="rect">
              <a:avLst/>
            </a:prstGeom>
            <a:solidFill>
              <a:srgbClr val="01162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73"/>
            <p:cNvSpPr txBox="1"/>
            <p:nvPr/>
          </p:nvSpPr>
          <p:spPr>
            <a:xfrm>
              <a:off x="5240142" y="337550"/>
              <a:ext cx="4097400" cy="1927800"/>
            </a:xfrm>
            <a:prstGeom prst="rect">
              <a:avLst/>
            </a:prstGeom>
            <a:noFill/>
            <a:ln>
              <a:noFill/>
            </a:ln>
          </p:spPr>
          <p:txBody>
            <a:bodyPr anchorCtr="0" anchor="t" bIns="91425" lIns="91425" spcFirstLastPara="1" rIns="91425" wrap="square" tIns="91425">
              <a:noAutofit/>
            </a:bodyPr>
            <a:lstStyle/>
            <a:p>
              <a:pPr indent="0" lvl="0" marL="0" rtl="0" algn="l">
                <a:lnSpc>
                  <a:spcPct val="156250"/>
                </a:lnSpc>
                <a:spcBef>
                  <a:spcPts val="0"/>
                </a:spcBef>
                <a:spcAft>
                  <a:spcPts val="0"/>
                </a:spcAft>
                <a:buClr>
                  <a:schemeClr val="dk1"/>
                </a:buClr>
                <a:buSzPts val="1100"/>
                <a:buFont typeface="Arial"/>
                <a:buNone/>
              </a:pPr>
              <a:r>
                <a:rPr i="1" lang="en">
                  <a:solidFill>
                    <a:srgbClr val="00BFF9"/>
                  </a:solidFill>
                  <a:highlight>
                    <a:srgbClr val="011627"/>
                  </a:highlight>
                  <a:latin typeface="Consolas"/>
                  <a:ea typeface="Consolas"/>
                  <a:cs typeface="Consolas"/>
                  <a:sym typeface="Consolas"/>
                </a:rPr>
                <a:t>export</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class</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OrderDetailsComponent</a:t>
              </a:r>
              <a:r>
                <a:rPr lang="en">
                  <a:solidFill>
                    <a:srgbClr val="A7DBF7"/>
                  </a:solidFill>
                  <a:highlight>
                    <a:srgbClr val="011627"/>
                  </a:highlight>
                  <a:latin typeface="Consolas"/>
                  <a:ea typeface="Consolas"/>
                  <a:cs typeface="Consolas"/>
                  <a:sym typeface="Consolas"/>
                </a:rPr>
                <a:t> </a:t>
              </a: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F7ECB5"/>
                  </a:solidFill>
                  <a:highlight>
                    <a:srgbClr val="011627"/>
                  </a:highlight>
                  <a:latin typeface="Consolas"/>
                  <a:ea typeface="Consolas"/>
                  <a:cs typeface="Consolas"/>
                  <a:sym typeface="Consolas"/>
                </a:rPr>
                <a:t>@</a:t>
              </a:r>
              <a:r>
                <a:rPr i="1" lang="en">
                  <a:solidFill>
                    <a:srgbClr val="87AFF4"/>
                  </a:solidFill>
                  <a:highlight>
                    <a:srgbClr val="011627"/>
                  </a:highlight>
                  <a:latin typeface="Consolas"/>
                  <a:ea typeface="Consolas"/>
                  <a:cs typeface="Consolas"/>
                  <a:sym typeface="Consolas"/>
                </a:rPr>
                <a:t>Input</a:t>
              </a: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vm</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OrderVm</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F7ECB5"/>
                  </a:solidFill>
                  <a:highlight>
                    <a:srgbClr val="011627"/>
                  </a:highlight>
                  <a:latin typeface="Consolas"/>
                  <a:ea typeface="Consolas"/>
                  <a:cs typeface="Consolas"/>
                  <a:sym typeface="Consolas"/>
                </a:rPr>
                <a:t>@</a:t>
              </a:r>
              <a:r>
                <a:rPr i="1" lang="en">
                  <a:solidFill>
                    <a:srgbClr val="87AFF4"/>
                  </a:solidFill>
                  <a:highlight>
                    <a:srgbClr val="011627"/>
                  </a:highlight>
                  <a:latin typeface="Consolas"/>
                  <a:ea typeface="Consolas"/>
                  <a:cs typeface="Consolas"/>
                  <a:sym typeface="Consolas"/>
                </a:rPr>
                <a:t>Output</a:t>
              </a: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cancel</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new</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EventEmitter</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A7DBF7"/>
                  </a:solidFill>
                  <a:highlight>
                    <a:srgbClr val="011627"/>
                  </a:highlight>
                  <a:latin typeface="Consolas"/>
                  <a:ea typeface="Consolas"/>
                  <a:cs typeface="Consolas"/>
                  <a:sym typeface="Consolas"/>
                </a:rPr>
                <a:t> </a:t>
              </a:r>
              <a:r>
                <a:rPr i="1" lang="en">
                  <a:solidFill>
                    <a:srgbClr val="F7ECB5"/>
                  </a:solidFill>
                  <a:highlight>
                    <a:srgbClr val="011627"/>
                  </a:highlight>
                  <a:latin typeface="Consolas"/>
                  <a:ea typeface="Consolas"/>
                  <a:cs typeface="Consolas"/>
                  <a:sym typeface="Consolas"/>
                </a:rPr>
                <a:t>@</a:t>
              </a:r>
              <a:r>
                <a:rPr i="1" lang="en">
                  <a:solidFill>
                    <a:srgbClr val="87AFF4"/>
                  </a:solidFill>
                  <a:highlight>
                    <a:srgbClr val="011627"/>
                  </a:highlight>
                  <a:latin typeface="Consolas"/>
                  <a:ea typeface="Consolas"/>
                  <a:cs typeface="Consolas"/>
                  <a:sym typeface="Consolas"/>
                </a:rPr>
                <a:t>Output</a:t>
              </a:r>
              <a:r>
                <a:rPr lang="en">
                  <a:solidFill>
                    <a:srgbClr val="A7DBF7"/>
                  </a:solidFill>
                  <a:highlight>
                    <a:srgbClr val="011627"/>
                  </a:highlight>
                  <a:latin typeface="Consolas"/>
                  <a:ea typeface="Consolas"/>
                  <a:cs typeface="Consolas"/>
                  <a:sym typeface="Consolas"/>
                </a:rPr>
                <a:t>() </a:t>
              </a:r>
              <a:r>
                <a:rPr i="1" lang="en">
                  <a:solidFill>
                    <a:srgbClr val="D6DEEB"/>
                  </a:solidFill>
                  <a:highlight>
                    <a:srgbClr val="011627"/>
                  </a:highlight>
                  <a:latin typeface="Consolas"/>
                  <a:ea typeface="Consolas"/>
                  <a:cs typeface="Consolas"/>
                  <a:sym typeface="Consolas"/>
                </a:rPr>
                <a:t>save</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a:t>
              </a:r>
              <a:r>
                <a:rPr lang="en">
                  <a:solidFill>
                    <a:srgbClr val="A7DBF7"/>
                  </a:solidFill>
                  <a:highlight>
                    <a:srgbClr val="011627"/>
                  </a:highlight>
                  <a:latin typeface="Consolas"/>
                  <a:ea typeface="Consolas"/>
                  <a:cs typeface="Consolas"/>
                  <a:sym typeface="Consolas"/>
                </a:rPr>
                <a:t> </a:t>
              </a:r>
              <a:r>
                <a:rPr i="1" lang="en">
                  <a:solidFill>
                    <a:srgbClr val="00BFF9"/>
                  </a:solidFill>
                  <a:highlight>
                    <a:srgbClr val="011627"/>
                  </a:highlight>
                  <a:latin typeface="Consolas"/>
                  <a:ea typeface="Consolas"/>
                  <a:cs typeface="Consolas"/>
                  <a:sym typeface="Consolas"/>
                </a:rPr>
                <a:t>new</a:t>
              </a:r>
              <a:r>
                <a:rPr lang="en">
                  <a:solidFill>
                    <a:srgbClr val="A7DBF7"/>
                  </a:solidFill>
                  <a:highlight>
                    <a:srgbClr val="011627"/>
                  </a:highlight>
                  <a:latin typeface="Consolas"/>
                  <a:ea typeface="Consolas"/>
                  <a:cs typeface="Consolas"/>
                  <a:sym typeface="Consolas"/>
                </a:rPr>
                <a:t> </a:t>
              </a:r>
              <a:r>
                <a:rPr lang="en">
                  <a:solidFill>
                    <a:srgbClr val="D29FFC"/>
                  </a:solidFill>
                  <a:highlight>
                    <a:srgbClr val="011627"/>
                  </a:highlight>
                  <a:latin typeface="Consolas"/>
                  <a:ea typeface="Consolas"/>
                  <a:cs typeface="Consolas"/>
                  <a:sym typeface="Consolas"/>
                </a:rPr>
                <a:t>EventEmitter</a:t>
              </a:r>
              <a:r>
                <a:rPr lang="en">
                  <a:solidFill>
                    <a:srgbClr val="A7DBF7"/>
                  </a:solidFill>
                  <a:highlight>
                    <a:srgbClr val="011627"/>
                  </a:highlight>
                  <a:latin typeface="Consolas"/>
                  <a:ea typeface="Consolas"/>
                  <a:cs typeface="Consolas"/>
                  <a:sym typeface="Consolas"/>
                </a:rPr>
                <a:t>();</a:t>
              </a:r>
              <a:endParaRPr>
                <a:solidFill>
                  <a:srgbClr val="A7DBF7"/>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rPr lang="en">
                  <a:solidFill>
                    <a:srgbClr val="FFFFFF"/>
                  </a:solidFill>
                  <a:highlight>
                    <a:srgbClr val="011627"/>
                  </a:highlight>
                  <a:latin typeface="Consolas"/>
                  <a:ea typeface="Consolas"/>
                  <a:cs typeface="Consolas"/>
                  <a:sym typeface="Consolas"/>
                </a:rPr>
                <a:t>}</a:t>
              </a:r>
              <a:endParaRPr>
                <a:solidFill>
                  <a:srgbClr val="FFFFFF"/>
                </a:solidFill>
                <a:highlight>
                  <a:srgbClr val="011627"/>
                </a:highlight>
                <a:latin typeface="Consolas"/>
                <a:ea typeface="Consolas"/>
                <a:cs typeface="Consolas"/>
                <a:sym typeface="Consolas"/>
              </a:endParaRPr>
            </a:p>
            <a:p>
              <a:pPr indent="0" lvl="0" marL="0" rtl="0" algn="l">
                <a:lnSpc>
                  <a:spcPct val="156250"/>
                </a:lnSpc>
                <a:spcBef>
                  <a:spcPts val="0"/>
                </a:spcBef>
                <a:spcAft>
                  <a:spcPts val="0"/>
                </a:spcAft>
                <a:buClr>
                  <a:schemeClr val="dk1"/>
                </a:buClr>
                <a:buSzPts val="1100"/>
                <a:buFont typeface="Arial"/>
                <a:buNone/>
              </a:pPr>
              <a:r>
                <a:t/>
              </a:r>
              <a:endParaRPr>
                <a:solidFill>
                  <a:srgbClr val="A7DBF7"/>
                </a:solidFill>
                <a:highlight>
                  <a:srgbClr val="011627"/>
                </a:highlight>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3F51B5"/>
                </a:solidFill>
                <a:latin typeface="Consolas"/>
                <a:ea typeface="Consolas"/>
                <a:cs typeface="Consolas"/>
                <a:sym typeface="Consolas"/>
              </a:endParaRPr>
            </a:p>
          </p:txBody>
        </p:sp>
        <p:sp>
          <p:nvSpPr>
            <p:cNvPr id="1427" name="Google Shape;1427;p173"/>
            <p:cNvSpPr txBox="1"/>
            <p:nvPr/>
          </p:nvSpPr>
          <p:spPr>
            <a:xfrm>
              <a:off x="6194404" y="53586"/>
              <a:ext cx="2949600" cy="338100"/>
            </a:xfrm>
            <a:prstGeom prst="rect">
              <a:avLst/>
            </a:prstGeom>
            <a:solidFill>
              <a:srgbClr val="A62E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order-detail</a:t>
              </a:r>
              <a:r>
                <a:rPr lang="en">
                  <a:solidFill>
                    <a:srgbClr val="FFFFFF"/>
                  </a:solidFill>
                </a:rPr>
                <a:t>.component.ts</a:t>
              </a:r>
              <a:endParaRPr>
                <a:solidFill>
                  <a:srgbClr val="FFFFF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6"/>
                                        </p:tgtEl>
                                        <p:attrNameLst>
                                          <p:attrName>style.visibility</p:attrName>
                                        </p:attrNameLst>
                                      </p:cBhvr>
                                      <p:to>
                                        <p:strVal val="visible"/>
                                      </p:to>
                                    </p:set>
                                    <p:animEffect filter="fade" transition="in">
                                      <p:cBhvr>
                                        <p:cTn dur="1000"/>
                                        <p:tgtEl>
                                          <p:spTgt spid="1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0"/>
                                        </p:tgtEl>
                                        <p:attrNameLst>
                                          <p:attrName>style.visibility</p:attrName>
                                        </p:attrNameLst>
                                      </p:cBhvr>
                                      <p:to>
                                        <p:strVal val="visible"/>
                                      </p:to>
                                    </p:set>
                                    <p:animEffect filter="fade" transition="in">
                                      <p:cBhvr>
                                        <p:cTn dur="1000"/>
                                        <p:tgtEl>
                                          <p:spTgt spid="1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4"/>
                                        </p:tgtEl>
                                        <p:attrNameLst>
                                          <p:attrName>style.visibility</p:attrName>
                                        </p:attrNameLst>
                                      </p:cBhvr>
                                      <p:to>
                                        <p:strVal val="visible"/>
                                      </p:to>
                                    </p:set>
                                    <p:animEffect filter="fade" transition="in">
                                      <p:cBhvr>
                                        <p:cTn dur="1000"/>
                                        <p:tgtEl>
                                          <p:spTgt spid="1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pic>
        <p:nvPicPr>
          <p:cNvPr id="512" name="Google Shape;512;p102"/>
          <p:cNvPicPr preferRelativeResize="0"/>
          <p:nvPr/>
        </p:nvPicPr>
        <p:blipFill>
          <a:blip r:embed="rId3">
            <a:alphaModFix/>
          </a:blip>
          <a:stretch>
            <a:fillRect/>
          </a:stretch>
        </p:blipFill>
        <p:spPr>
          <a:xfrm>
            <a:off x="0" y="-2"/>
            <a:ext cx="9144000" cy="6096013"/>
          </a:xfrm>
          <a:prstGeom prst="rect">
            <a:avLst/>
          </a:prstGeom>
          <a:noFill/>
          <a:ln>
            <a:noFill/>
          </a:ln>
        </p:spPr>
      </p:pic>
      <p:sp>
        <p:nvSpPr>
          <p:cNvPr id="513" name="Google Shape;513;p102"/>
          <p:cNvSpPr txBox="1"/>
          <p:nvPr>
            <p:ph type="title"/>
          </p:nvPr>
        </p:nvSpPr>
        <p:spPr>
          <a:xfrm>
            <a:off x="457200" y="7153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600">
                <a:solidFill>
                  <a:srgbClr val="FFFFFF"/>
                </a:solidFill>
              </a:rPr>
              <a:t>The Role of Types</a:t>
            </a:r>
            <a:endParaRPr b="1" sz="4600">
              <a:solidFill>
                <a:srgbClr val="FFFFFF"/>
              </a:solidFill>
            </a:endParaRPr>
          </a:p>
        </p:txBody>
      </p:sp>
      <p:sp>
        <p:nvSpPr>
          <p:cNvPr id="514" name="Google Shape;514;p102"/>
          <p:cNvSpPr txBox="1"/>
          <p:nvPr/>
        </p:nvSpPr>
        <p:spPr>
          <a:xfrm>
            <a:off x="2065050" y="4073425"/>
            <a:ext cx="5013900" cy="47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solidFill>
                  <a:srgbClr val="FFFFFF"/>
                </a:solidFill>
                <a:hlinkClick r:id="rId4"/>
              </a:rPr>
              <a:t>https://codewithdan.me/ng-interfaces-types</a:t>
            </a:r>
            <a:r>
              <a:rPr lang="en" sz="1800">
                <a:solidFill>
                  <a:srgbClr val="FFFFFF"/>
                </a:solidFill>
              </a:rPr>
              <a:t>  </a:t>
            </a:r>
            <a:endParaRPr sz="1800">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174"/>
          <p:cNvSpPr txBox="1"/>
          <p:nvPr/>
        </p:nvSpPr>
        <p:spPr>
          <a:xfrm>
            <a:off x="825150" y="1041600"/>
            <a:ext cx="76461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AB2D3A"/>
                </a:solidFill>
              </a:rPr>
              <a:t>Question:</a:t>
            </a:r>
            <a:endParaRPr sz="3600"/>
          </a:p>
        </p:txBody>
      </p:sp>
      <p:sp>
        <p:nvSpPr>
          <p:cNvPr id="1433" name="Google Shape;1433;p174"/>
          <p:cNvSpPr/>
          <p:nvPr/>
        </p:nvSpPr>
        <p:spPr>
          <a:xfrm>
            <a:off x="622975" y="965400"/>
            <a:ext cx="58500" cy="2731500"/>
          </a:xfrm>
          <a:prstGeom prst="rect">
            <a:avLst/>
          </a:prstGeom>
          <a:solidFill>
            <a:srgbClr val="AB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74"/>
          <p:cNvSpPr txBox="1"/>
          <p:nvPr/>
        </p:nvSpPr>
        <p:spPr>
          <a:xfrm>
            <a:off x="825150" y="1575000"/>
            <a:ext cx="7646100" cy="24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chemeClr val="dk1"/>
                </a:solidFill>
              </a:rPr>
              <a:t>What are some pros and cons of using View Services?</a:t>
            </a:r>
            <a:endParaRPr sz="36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Google Shape;1439;p175"/>
          <p:cNvSpPr txBox="1"/>
          <p:nvPr/>
        </p:nvSpPr>
        <p:spPr>
          <a:xfrm>
            <a:off x="825150" y="1041600"/>
            <a:ext cx="79110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B050"/>
                </a:solidFill>
              </a:rPr>
              <a:t>Answer - Cons:</a:t>
            </a:r>
            <a:endParaRPr sz="3600"/>
          </a:p>
        </p:txBody>
      </p:sp>
      <p:sp>
        <p:nvSpPr>
          <p:cNvPr id="1440" name="Google Shape;1440;p175"/>
          <p:cNvSpPr/>
          <p:nvPr/>
        </p:nvSpPr>
        <p:spPr>
          <a:xfrm>
            <a:off x="622975" y="965400"/>
            <a:ext cx="58500" cy="2872800"/>
          </a:xfrm>
          <a:prstGeom prst="rect">
            <a:avLst/>
          </a:prstGeom>
          <a:solidFill>
            <a:srgbClr val="00B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75"/>
          <p:cNvSpPr txBox="1"/>
          <p:nvPr/>
        </p:nvSpPr>
        <p:spPr>
          <a:xfrm>
            <a:off x="825150" y="1575000"/>
            <a:ext cx="7911000" cy="2467200"/>
          </a:xfrm>
          <a:prstGeom prst="rect">
            <a:avLst/>
          </a:prstGeom>
          <a:noFill/>
          <a:ln>
            <a:noFill/>
          </a:ln>
        </p:spPr>
        <p:txBody>
          <a:bodyPr anchorCtr="0" anchor="ctr" bIns="91425" lIns="91425" spcFirstLastPara="1" rIns="91425" wrap="square" tIns="91425">
            <a:noAutofit/>
          </a:bodyPr>
          <a:lstStyle/>
          <a:p>
            <a:pPr indent="-419100" lvl="0" marL="457200" rtl="0" algn="l">
              <a:spcBef>
                <a:spcPts val="0"/>
              </a:spcBef>
              <a:spcAft>
                <a:spcPts val="0"/>
              </a:spcAft>
              <a:buSzPts val="3000"/>
              <a:buAutoNum type="arabicPeriod"/>
            </a:pPr>
            <a:r>
              <a:rPr lang="en" sz="3000"/>
              <a:t>Yet another file</a:t>
            </a:r>
            <a:endParaRPr sz="3000"/>
          </a:p>
          <a:p>
            <a:pPr indent="-419100" lvl="0" marL="457200" rtl="0" algn="l">
              <a:spcBef>
                <a:spcPts val="0"/>
              </a:spcBef>
              <a:spcAft>
                <a:spcPts val="0"/>
              </a:spcAft>
              <a:buSzPts val="3000"/>
              <a:buAutoNum type="arabicPeriod"/>
            </a:pPr>
            <a:r>
              <a:rPr lang="en" sz="3000"/>
              <a:t>The complexity has moved</a:t>
            </a:r>
            <a:endParaRPr sz="3000"/>
          </a:p>
          <a:p>
            <a:pPr indent="-419100" lvl="0" marL="457200" rtl="0" algn="l">
              <a:spcBef>
                <a:spcPts val="0"/>
              </a:spcBef>
              <a:spcAft>
                <a:spcPts val="0"/>
              </a:spcAft>
              <a:buSzPts val="3000"/>
              <a:buAutoNum type="arabicPeriod"/>
            </a:pPr>
            <a:r>
              <a:rPr lang="en" sz="3000"/>
              <a:t>Overkill for simple ViewModels</a:t>
            </a:r>
            <a:endParaRPr sz="30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5" name="Shape 1445"/>
        <p:cNvGrpSpPr/>
        <p:nvPr/>
      </p:nvGrpSpPr>
      <p:grpSpPr>
        <a:xfrm>
          <a:off x="0" y="0"/>
          <a:ext cx="0" cy="0"/>
          <a:chOff x="0" y="0"/>
          <a:chExt cx="0" cy="0"/>
        </a:xfrm>
      </p:grpSpPr>
      <p:sp>
        <p:nvSpPr>
          <p:cNvPr id="1446" name="Google Shape;1446;p176"/>
          <p:cNvSpPr txBox="1"/>
          <p:nvPr/>
        </p:nvSpPr>
        <p:spPr>
          <a:xfrm>
            <a:off x="825150" y="1041600"/>
            <a:ext cx="79110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B050"/>
                </a:solidFill>
              </a:rPr>
              <a:t>Answer - Pros:</a:t>
            </a:r>
            <a:endParaRPr sz="3600"/>
          </a:p>
        </p:txBody>
      </p:sp>
      <p:sp>
        <p:nvSpPr>
          <p:cNvPr id="1447" name="Google Shape;1447;p176"/>
          <p:cNvSpPr/>
          <p:nvPr/>
        </p:nvSpPr>
        <p:spPr>
          <a:xfrm>
            <a:off x="622975" y="965400"/>
            <a:ext cx="58500" cy="3273300"/>
          </a:xfrm>
          <a:prstGeom prst="rect">
            <a:avLst/>
          </a:prstGeom>
          <a:solidFill>
            <a:srgbClr val="00B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76"/>
          <p:cNvSpPr txBox="1"/>
          <p:nvPr/>
        </p:nvSpPr>
        <p:spPr>
          <a:xfrm>
            <a:off x="825150" y="1879800"/>
            <a:ext cx="7911000" cy="2467200"/>
          </a:xfrm>
          <a:prstGeom prst="rect">
            <a:avLst/>
          </a:prstGeom>
          <a:noFill/>
          <a:ln>
            <a:noFill/>
          </a:ln>
        </p:spPr>
        <p:txBody>
          <a:bodyPr anchorCtr="0" anchor="ctr" bIns="91425" lIns="91425" spcFirstLastPara="1" rIns="91425" wrap="square" tIns="91425">
            <a:noAutofit/>
          </a:bodyPr>
          <a:lstStyle/>
          <a:p>
            <a:pPr indent="-419100" lvl="0" marL="457200" rtl="0" algn="l">
              <a:spcBef>
                <a:spcPts val="600"/>
              </a:spcBef>
              <a:spcAft>
                <a:spcPts val="0"/>
              </a:spcAft>
              <a:buSzPts val="3000"/>
              <a:buAutoNum type="arabicPeriod"/>
            </a:pPr>
            <a:r>
              <a:rPr lang="en" sz="2400">
                <a:solidFill>
                  <a:srgbClr val="404040"/>
                </a:solidFill>
              </a:rPr>
              <a:t>Hides assembly of complex ViewModels</a:t>
            </a:r>
            <a:endParaRPr sz="2400">
              <a:solidFill>
                <a:srgbClr val="404040"/>
              </a:solidFill>
            </a:endParaRPr>
          </a:p>
          <a:p>
            <a:pPr indent="-419100" lvl="0" marL="457200" rtl="0" algn="l">
              <a:spcBef>
                <a:spcPts val="0"/>
              </a:spcBef>
              <a:spcAft>
                <a:spcPts val="0"/>
              </a:spcAft>
              <a:buSzPts val="3000"/>
              <a:buAutoNum type="arabicPeriod"/>
            </a:pPr>
            <a:r>
              <a:rPr lang="en" sz="2400">
                <a:solidFill>
                  <a:srgbClr val="404040"/>
                </a:solidFill>
              </a:rPr>
              <a:t>Shares ViewModels with collaborating components</a:t>
            </a:r>
            <a:endParaRPr sz="2400">
              <a:solidFill>
                <a:srgbClr val="404040"/>
              </a:solidFill>
            </a:endParaRPr>
          </a:p>
          <a:p>
            <a:pPr indent="-419100" lvl="0" marL="457200" rtl="0" algn="l">
              <a:spcBef>
                <a:spcPts val="0"/>
              </a:spcBef>
              <a:spcAft>
                <a:spcPts val="0"/>
              </a:spcAft>
              <a:buSzPts val="3000"/>
              <a:buAutoNum type="arabicPeriod"/>
            </a:pPr>
            <a:r>
              <a:rPr lang="en" sz="2400">
                <a:solidFill>
                  <a:srgbClr val="404040"/>
                </a:solidFill>
              </a:rPr>
              <a:t>Easier to test than a component</a:t>
            </a:r>
            <a:endParaRPr sz="1200">
              <a:solidFill>
                <a:srgbClr val="404040"/>
              </a:solidFill>
            </a:endParaRPr>
          </a:p>
          <a:p>
            <a:pPr indent="-419100" lvl="0" marL="457200" rtl="0" algn="l">
              <a:spcBef>
                <a:spcPts val="0"/>
              </a:spcBef>
              <a:spcAft>
                <a:spcPts val="0"/>
              </a:spcAft>
              <a:buSzPts val="3000"/>
              <a:buAutoNum type="arabicPeriod"/>
            </a:pPr>
            <a:r>
              <a:rPr lang="en" sz="2400">
                <a:solidFill>
                  <a:srgbClr val="404040"/>
                </a:solidFill>
              </a:rPr>
              <a:t>Lets the Presenters focus on presenting</a:t>
            </a:r>
            <a:endParaRPr sz="2400">
              <a:solidFill>
                <a:srgbClr val="404040"/>
              </a:solidFill>
            </a:endParaRPr>
          </a:p>
          <a:p>
            <a:pPr indent="-419100" lvl="0" marL="457200" rtl="0" algn="l">
              <a:spcBef>
                <a:spcPts val="0"/>
              </a:spcBef>
              <a:spcAft>
                <a:spcPts val="0"/>
              </a:spcAft>
              <a:buSzPts val="3000"/>
              <a:buAutoNum type="arabicPeriod"/>
            </a:pPr>
            <a:r>
              <a:rPr lang="en" sz="2400">
                <a:solidFill>
                  <a:srgbClr val="404040"/>
                </a:solidFill>
              </a:rPr>
              <a:t>Keeps the Views and ViewModels clean</a:t>
            </a:r>
            <a:endParaRPr sz="2400">
              <a:solidFill>
                <a:srgbClr val="404040"/>
              </a:solidFill>
            </a:endParaRPr>
          </a:p>
          <a:p>
            <a:pPr indent="0" lvl="0" marL="457200" rtl="0" algn="l">
              <a:spcBef>
                <a:spcPts val="0"/>
              </a:spcBef>
              <a:spcAft>
                <a:spcPts val="0"/>
              </a:spcAft>
              <a:buNone/>
            </a:pPr>
            <a:r>
              <a:t/>
            </a:r>
            <a:endParaRPr sz="30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2" name="Shape 1452"/>
        <p:cNvGrpSpPr/>
        <p:nvPr/>
      </p:nvGrpSpPr>
      <p:grpSpPr>
        <a:xfrm>
          <a:off x="0" y="0"/>
          <a:ext cx="0" cy="0"/>
          <a:chOff x="0" y="0"/>
          <a:chExt cx="0" cy="0"/>
        </a:xfrm>
      </p:grpSpPr>
      <p:sp>
        <p:nvSpPr>
          <p:cNvPr id="1453" name="Google Shape;1453;p177"/>
          <p:cNvSpPr txBox="1"/>
          <p:nvPr/>
        </p:nvSpPr>
        <p:spPr>
          <a:xfrm>
            <a:off x="825150" y="1041600"/>
            <a:ext cx="76461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AB2D3A"/>
                </a:solidFill>
              </a:rPr>
              <a:t>Questions:</a:t>
            </a:r>
            <a:endParaRPr sz="3600"/>
          </a:p>
        </p:txBody>
      </p:sp>
      <p:sp>
        <p:nvSpPr>
          <p:cNvPr id="1454" name="Google Shape;1454;p177"/>
          <p:cNvSpPr/>
          <p:nvPr/>
        </p:nvSpPr>
        <p:spPr>
          <a:xfrm>
            <a:off x="622975" y="965400"/>
            <a:ext cx="58500" cy="2731500"/>
          </a:xfrm>
          <a:prstGeom prst="rect">
            <a:avLst/>
          </a:prstGeom>
          <a:solidFill>
            <a:srgbClr val="AB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77"/>
          <p:cNvSpPr txBox="1"/>
          <p:nvPr/>
        </p:nvSpPr>
        <p:spPr>
          <a:xfrm>
            <a:off x="825150" y="1575000"/>
            <a:ext cx="8216100" cy="2467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dk1"/>
                </a:solidFill>
              </a:rPr>
              <a:t>When should you use ...</a:t>
            </a:r>
            <a:endParaRPr sz="3000">
              <a:solidFill>
                <a:schemeClr val="dk1"/>
              </a:solidFill>
            </a:endParaRPr>
          </a:p>
          <a:p>
            <a:pPr indent="-419100" lvl="0" marL="914400" rtl="0" algn="l">
              <a:lnSpc>
                <a:spcPct val="115000"/>
              </a:lnSpc>
              <a:spcBef>
                <a:spcPts val="0"/>
              </a:spcBef>
              <a:spcAft>
                <a:spcPts val="0"/>
              </a:spcAft>
              <a:buClr>
                <a:schemeClr val="dk1"/>
              </a:buClr>
              <a:buSzPts val="3000"/>
              <a:buAutoNum type="arabicPeriod"/>
            </a:pPr>
            <a:r>
              <a:rPr lang="en" sz="3000">
                <a:solidFill>
                  <a:schemeClr val="dk1"/>
                </a:solidFill>
              </a:rPr>
              <a:t>a ViewModel clone?</a:t>
            </a:r>
            <a:endParaRPr sz="3000">
              <a:solidFill>
                <a:schemeClr val="dk1"/>
              </a:solidFill>
            </a:endParaRPr>
          </a:p>
          <a:p>
            <a:pPr indent="-419100" lvl="0" marL="914400" rtl="0" algn="l">
              <a:lnSpc>
                <a:spcPct val="115000"/>
              </a:lnSpc>
              <a:spcBef>
                <a:spcPts val="0"/>
              </a:spcBef>
              <a:spcAft>
                <a:spcPts val="0"/>
              </a:spcAft>
              <a:buClr>
                <a:schemeClr val="dk1"/>
              </a:buClr>
              <a:buSzPts val="3000"/>
              <a:buAutoNum type="arabicPeriod"/>
            </a:pPr>
            <a:r>
              <a:rPr lang="en" sz="3000">
                <a:solidFill>
                  <a:schemeClr val="dk1"/>
                </a:solidFill>
              </a:rPr>
              <a:t>a ViewModel class?</a:t>
            </a:r>
            <a:endParaRPr sz="3000">
              <a:solidFill>
                <a:schemeClr val="dk1"/>
              </a:solidFill>
            </a:endParaRPr>
          </a:p>
          <a:p>
            <a:pPr indent="-419100" lvl="0" marL="914400" rtl="0" algn="l">
              <a:lnSpc>
                <a:spcPct val="115000"/>
              </a:lnSpc>
              <a:spcBef>
                <a:spcPts val="0"/>
              </a:spcBef>
              <a:spcAft>
                <a:spcPts val="0"/>
              </a:spcAft>
              <a:buClr>
                <a:schemeClr val="dk1"/>
              </a:buClr>
              <a:buSzPts val="3000"/>
              <a:buAutoNum type="arabicPeriod"/>
            </a:pPr>
            <a:r>
              <a:rPr lang="en" sz="3000">
                <a:solidFill>
                  <a:schemeClr val="dk1"/>
                </a:solidFill>
              </a:rPr>
              <a:t>a ViewModel with a ViewService?</a:t>
            </a:r>
            <a:endParaRPr sz="3000">
              <a:solidFill>
                <a:schemeClr val="dk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9" name="Shape 1459"/>
        <p:cNvGrpSpPr/>
        <p:nvPr/>
      </p:nvGrpSpPr>
      <p:grpSpPr>
        <a:xfrm>
          <a:off x="0" y="0"/>
          <a:ext cx="0" cy="0"/>
          <a:chOff x="0" y="0"/>
          <a:chExt cx="0" cy="0"/>
        </a:xfrm>
      </p:grpSpPr>
      <p:sp>
        <p:nvSpPr>
          <p:cNvPr id="1460" name="Google Shape;1460;p178"/>
          <p:cNvSpPr txBox="1"/>
          <p:nvPr/>
        </p:nvSpPr>
        <p:spPr>
          <a:xfrm>
            <a:off x="825150" y="1041600"/>
            <a:ext cx="79110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B050"/>
                </a:solidFill>
              </a:rPr>
              <a:t>Answers:</a:t>
            </a:r>
            <a:endParaRPr sz="3600"/>
          </a:p>
        </p:txBody>
      </p:sp>
      <p:sp>
        <p:nvSpPr>
          <p:cNvPr id="1461" name="Google Shape;1461;p178"/>
          <p:cNvSpPr/>
          <p:nvPr/>
        </p:nvSpPr>
        <p:spPr>
          <a:xfrm>
            <a:off x="622975" y="965400"/>
            <a:ext cx="58500" cy="2872800"/>
          </a:xfrm>
          <a:prstGeom prst="rect">
            <a:avLst/>
          </a:prstGeom>
          <a:solidFill>
            <a:srgbClr val="00B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462" name="Google Shape;1462;p178"/>
          <p:cNvGraphicFramePr/>
          <p:nvPr/>
        </p:nvGraphicFramePr>
        <p:xfrm>
          <a:off x="952500" y="1778925"/>
          <a:ext cx="3000000" cy="3000000"/>
        </p:xfrm>
        <a:graphic>
          <a:graphicData uri="http://schemas.openxmlformats.org/drawingml/2006/table">
            <a:tbl>
              <a:tblPr>
                <a:noFill/>
                <a:tableStyleId>{08C5A5C5-9FAA-4A3F-B978-8A25E5451E16}</a:tableStyleId>
              </a:tblPr>
              <a:tblGrid>
                <a:gridCol w="2574450"/>
                <a:gridCol w="5271400"/>
              </a:tblGrid>
              <a:tr h="381000">
                <a:tc>
                  <a:txBody>
                    <a:bodyPr/>
                    <a:lstStyle/>
                    <a:p>
                      <a:pPr indent="0" lvl="0" marL="0" rtl="0" algn="l">
                        <a:spcBef>
                          <a:spcPts val="0"/>
                        </a:spcBef>
                        <a:spcAft>
                          <a:spcPts val="0"/>
                        </a:spcAft>
                        <a:buNone/>
                      </a:pPr>
                      <a:r>
                        <a:rPr lang="en" sz="1800"/>
                        <a:t>ViewModel clone</a:t>
                      </a:r>
                      <a:endParaRPr sz="1800"/>
                    </a:p>
                  </a:txBody>
                  <a:tcPr marT="91425" marB="91425" marR="91425" marL="91425"/>
                </a:tc>
                <a:tc>
                  <a:txBody>
                    <a:bodyPr/>
                    <a:lstStyle/>
                    <a:p>
                      <a:pPr indent="0" lvl="0" marL="0" rtl="0" algn="l">
                        <a:spcBef>
                          <a:spcPts val="0"/>
                        </a:spcBef>
                        <a:spcAft>
                          <a:spcPts val="0"/>
                        </a:spcAft>
                        <a:buNone/>
                      </a:pPr>
                      <a:r>
                        <a:rPr lang="en" sz="1800"/>
                        <a:t>Simple. You just need an exact clone</a:t>
                      </a:r>
                      <a:endParaRPr sz="1800"/>
                    </a:p>
                  </a:txBody>
                  <a:tcPr marT="91425" marB="91425" marR="91425" marL="91425"/>
                </a:tc>
              </a:tr>
              <a:tr h="381000">
                <a:tc>
                  <a:txBody>
                    <a:bodyPr/>
                    <a:lstStyle/>
                    <a:p>
                      <a:pPr indent="0" lvl="0" marL="0" rtl="0" algn="l">
                        <a:spcBef>
                          <a:spcPts val="0"/>
                        </a:spcBef>
                        <a:spcAft>
                          <a:spcPts val="0"/>
                        </a:spcAft>
                        <a:buNone/>
                      </a:pPr>
                      <a:r>
                        <a:rPr lang="en" sz="1800">
                          <a:solidFill>
                            <a:schemeClr val="dk1"/>
                          </a:solidFill>
                        </a:rPr>
                        <a:t>ViewModel class</a:t>
                      </a:r>
                      <a:endParaRPr sz="1800"/>
                    </a:p>
                  </a:txBody>
                  <a:tcPr marT="91425" marB="91425" marR="91425" marL="91425"/>
                </a:tc>
                <a:tc>
                  <a:txBody>
                    <a:bodyPr/>
                    <a:lstStyle/>
                    <a:p>
                      <a:pPr indent="0" lvl="0" marL="0" rtl="0" algn="l">
                        <a:spcBef>
                          <a:spcPts val="0"/>
                        </a:spcBef>
                        <a:spcAft>
                          <a:spcPts val="0"/>
                        </a:spcAft>
                        <a:buNone/>
                      </a:pPr>
                      <a:r>
                        <a:rPr lang="en" sz="1800"/>
                        <a:t>You need a clone but also to add/hide some properties</a:t>
                      </a:r>
                      <a:endParaRPr sz="1800"/>
                    </a:p>
                  </a:txBody>
                  <a:tcPr marT="91425" marB="91425" marR="91425" marL="91425"/>
                </a:tc>
              </a:tr>
              <a:tr h="381000">
                <a:tc>
                  <a:txBody>
                    <a:bodyPr/>
                    <a:lstStyle/>
                    <a:p>
                      <a:pPr indent="0" lvl="0" marL="0" rtl="0" algn="l">
                        <a:spcBef>
                          <a:spcPts val="0"/>
                        </a:spcBef>
                        <a:spcAft>
                          <a:spcPts val="0"/>
                        </a:spcAft>
                        <a:buNone/>
                      </a:pPr>
                      <a:r>
                        <a:rPr lang="en" sz="1800">
                          <a:solidFill>
                            <a:schemeClr val="dk1"/>
                          </a:solidFill>
                        </a:rPr>
                        <a:t>ViewModel with </a:t>
                      </a:r>
                      <a:endParaRPr sz="1800">
                        <a:solidFill>
                          <a:schemeClr val="dk1"/>
                        </a:solidFill>
                      </a:endParaRPr>
                    </a:p>
                    <a:p>
                      <a:pPr indent="0" lvl="0" marL="0" rtl="0" algn="l">
                        <a:spcBef>
                          <a:spcPts val="0"/>
                        </a:spcBef>
                        <a:spcAft>
                          <a:spcPts val="0"/>
                        </a:spcAft>
                        <a:buNone/>
                      </a:pPr>
                      <a:r>
                        <a:rPr lang="en" sz="1800">
                          <a:solidFill>
                            <a:schemeClr val="dk1"/>
                          </a:solidFill>
                        </a:rPr>
                        <a:t>View Services</a:t>
                      </a:r>
                      <a:endParaRPr sz="1800"/>
                    </a:p>
                  </a:txBody>
                  <a:tcPr marT="91425" marB="91425" marR="91425" marL="91425"/>
                </a:tc>
                <a:tc>
                  <a:txBody>
                    <a:bodyPr/>
                    <a:lstStyle/>
                    <a:p>
                      <a:pPr indent="0" lvl="0" marL="0" rtl="0" algn="l">
                        <a:spcBef>
                          <a:spcPts val="0"/>
                        </a:spcBef>
                        <a:spcAft>
                          <a:spcPts val="0"/>
                        </a:spcAft>
                        <a:buNone/>
                      </a:pPr>
                      <a:r>
                        <a:rPr lang="en" sz="1800"/>
                        <a:t>Your component represent several connected models</a:t>
                      </a:r>
                      <a:endParaRPr sz="1800"/>
                    </a:p>
                  </a:txBody>
                  <a:tcPr marT="91425" marB="91425" marR="91425" marL="91425"/>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1466" name="Shape 1466"/>
        <p:cNvGrpSpPr/>
        <p:nvPr/>
      </p:nvGrpSpPr>
      <p:grpSpPr>
        <a:xfrm>
          <a:off x="0" y="0"/>
          <a:ext cx="0" cy="0"/>
          <a:chOff x="0" y="0"/>
          <a:chExt cx="0" cy="0"/>
        </a:xfrm>
      </p:grpSpPr>
      <p:sp>
        <p:nvSpPr>
          <p:cNvPr id="1467" name="Google Shape;1467;p179"/>
          <p:cNvSpPr/>
          <p:nvPr/>
        </p:nvSpPr>
        <p:spPr>
          <a:xfrm>
            <a:off x="0" y="-7100"/>
            <a:ext cx="559500" cy="5143500"/>
          </a:xfrm>
          <a:prstGeom prst="rect">
            <a:avLst/>
          </a:prstGeom>
          <a:solidFill>
            <a:srgbClr val="A62E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79"/>
          <p:cNvSpPr txBox="1"/>
          <p:nvPr/>
        </p:nvSpPr>
        <p:spPr>
          <a:xfrm>
            <a:off x="900600" y="1073200"/>
            <a:ext cx="7342800" cy="1683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lt1"/>
                </a:solidFill>
                <a:latin typeface="PT Sans"/>
                <a:ea typeface="PT Sans"/>
                <a:cs typeface="PT Sans"/>
                <a:sym typeface="PT Sans"/>
              </a:rPr>
              <a:t>Visit the following URL and complete the </a:t>
            </a:r>
            <a:r>
              <a:rPr b="1" lang="en" sz="1800">
                <a:solidFill>
                  <a:schemeClr val="lt1"/>
                </a:solidFill>
                <a:latin typeface="PT Sans"/>
                <a:ea typeface="PT Sans"/>
                <a:cs typeface="PT Sans"/>
                <a:sym typeface="PT Sans"/>
              </a:rPr>
              <a:t>Working with View Models</a:t>
            </a:r>
            <a:r>
              <a:rPr lang="en" sz="1800">
                <a:solidFill>
                  <a:schemeClr val="lt1"/>
                </a:solidFill>
                <a:latin typeface="PT Sans"/>
                <a:ea typeface="PT Sans"/>
                <a:cs typeface="PT Sans"/>
                <a:sym typeface="PT Sans"/>
              </a:rPr>
              <a:t> lab.</a:t>
            </a:r>
            <a:r>
              <a:rPr lang="en" sz="1800">
                <a:solidFill>
                  <a:schemeClr val="lt1"/>
                </a:solidFill>
                <a:latin typeface="PT Sans"/>
                <a:ea typeface="PT Sans"/>
                <a:cs typeface="PT Sans"/>
                <a:sym typeface="PT Sans"/>
              </a:rPr>
              <a:t> </a:t>
            </a:r>
            <a:br>
              <a:rPr lang="en" sz="1800">
                <a:solidFill>
                  <a:schemeClr val="lt1"/>
                </a:solidFill>
                <a:latin typeface="PT Sans"/>
                <a:ea typeface="PT Sans"/>
                <a:cs typeface="PT Sans"/>
                <a:sym typeface="PT Sans"/>
              </a:rPr>
            </a:br>
            <a:endParaRPr sz="1800">
              <a:solidFill>
                <a:schemeClr val="lt1"/>
              </a:solidFill>
              <a:latin typeface="PT Sans"/>
              <a:ea typeface="PT Sans"/>
              <a:cs typeface="PT Sans"/>
              <a:sym typeface="PT Sans"/>
            </a:endParaRPr>
          </a:p>
          <a:p>
            <a:pPr indent="0" lvl="0" marL="0" rtl="0" algn="l">
              <a:lnSpc>
                <a:spcPct val="150000"/>
              </a:lnSpc>
              <a:spcBef>
                <a:spcPts val="0"/>
              </a:spcBef>
              <a:spcAft>
                <a:spcPts val="0"/>
              </a:spcAft>
              <a:buClr>
                <a:schemeClr val="dk1"/>
              </a:buClr>
              <a:buSzPts val="1100"/>
              <a:buFont typeface="Arial"/>
              <a:buNone/>
            </a:pPr>
            <a:r>
              <a:rPr lang="en" sz="1600" u="sng">
                <a:solidFill>
                  <a:srgbClr val="FFFFFF"/>
                </a:solidFill>
                <a:latin typeface="Roboto Mono"/>
                <a:ea typeface="Roboto Mono"/>
                <a:cs typeface="Roboto Mono"/>
                <a:sym typeface="Roboto Mono"/>
                <a:hlinkClick r:id="rId3"/>
              </a:rPr>
              <a:t>https://codewithdan.me/angular-arc-labs</a:t>
            </a:r>
            <a:r>
              <a:rPr lang="en" sz="1600">
                <a:solidFill>
                  <a:srgbClr val="FFFFFF"/>
                </a:solidFill>
                <a:latin typeface="Roboto Mono"/>
                <a:ea typeface="Roboto Mono"/>
                <a:cs typeface="Roboto Mono"/>
                <a:sym typeface="Roboto Mono"/>
              </a:rPr>
              <a:t> </a:t>
            </a:r>
            <a:r>
              <a:rPr lang="en" sz="1800">
                <a:solidFill>
                  <a:srgbClr val="FFFFFF"/>
                </a:solidFill>
                <a:latin typeface="Roboto Mono"/>
                <a:ea typeface="Roboto Mono"/>
                <a:cs typeface="Roboto Mono"/>
                <a:sym typeface="Roboto Mono"/>
              </a:rPr>
              <a:t> </a:t>
            </a:r>
            <a:endParaRPr sz="1800">
              <a:solidFill>
                <a:srgbClr val="FFFFFF"/>
              </a:solidFill>
              <a:latin typeface="Roboto Mono"/>
              <a:ea typeface="Roboto Mono"/>
              <a:cs typeface="Roboto Mono"/>
              <a:sym typeface="Roboto Mono"/>
            </a:endParaRPr>
          </a:p>
        </p:txBody>
      </p:sp>
      <p:pic>
        <p:nvPicPr>
          <p:cNvPr id="1469" name="Google Shape;1469;p179"/>
          <p:cNvPicPr preferRelativeResize="0"/>
          <p:nvPr/>
        </p:nvPicPr>
        <p:blipFill>
          <a:blip r:embed="rId4">
            <a:alphaModFix/>
          </a:blip>
          <a:stretch>
            <a:fillRect/>
          </a:stretch>
        </p:blipFill>
        <p:spPr>
          <a:xfrm>
            <a:off x="53338" y="82050"/>
            <a:ext cx="474725" cy="516000"/>
          </a:xfrm>
          <a:prstGeom prst="rect">
            <a:avLst/>
          </a:prstGeom>
          <a:noFill/>
          <a:ln>
            <a:noFill/>
          </a:ln>
        </p:spPr>
      </p:pic>
      <p:sp>
        <p:nvSpPr>
          <p:cNvPr id="1470" name="Google Shape;1470;p179"/>
          <p:cNvSpPr txBox="1"/>
          <p:nvPr/>
        </p:nvSpPr>
        <p:spPr>
          <a:xfrm>
            <a:off x="777075" y="291550"/>
            <a:ext cx="8153400" cy="55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PT Sans"/>
                <a:ea typeface="PT Sans"/>
                <a:cs typeface="PT Sans"/>
                <a:sym typeface="PT Sans"/>
              </a:rPr>
              <a:t>Lab - Working with View Models</a:t>
            </a:r>
            <a:endParaRPr sz="3600">
              <a:solidFill>
                <a:schemeClr val="lt1"/>
              </a:solidFill>
              <a:latin typeface="PT Sans"/>
              <a:ea typeface="PT Sans"/>
              <a:cs typeface="PT Sans"/>
              <a:sym typeface="PT Sans"/>
            </a:endParaRPr>
          </a:p>
        </p:txBody>
      </p:sp>
      <p:pic>
        <p:nvPicPr>
          <p:cNvPr id="1471" name="Google Shape;1471;p179"/>
          <p:cNvPicPr preferRelativeResize="0"/>
          <p:nvPr/>
        </p:nvPicPr>
        <p:blipFill>
          <a:blip r:embed="rId5">
            <a:alphaModFix/>
          </a:blip>
          <a:stretch>
            <a:fillRect/>
          </a:stretch>
        </p:blipFill>
        <p:spPr>
          <a:xfrm>
            <a:off x="2604425" y="2578575"/>
            <a:ext cx="4498700" cy="2477750"/>
          </a:xfrm>
          <a:prstGeom prst="rect">
            <a:avLst/>
          </a:prstGeom>
          <a:noFill/>
          <a:ln>
            <a:noFill/>
          </a:ln>
          <a:effectLst>
            <a:outerShdw blurRad="57150" rotWithShape="0" algn="bl" dir="5400000" dist="19050">
              <a:srgbClr val="000000">
                <a:alpha val="50000"/>
              </a:srgbClr>
            </a:outerShdw>
          </a:effectLst>
        </p:spPr>
      </p:pic>
      <p:sp>
        <p:nvSpPr>
          <p:cNvPr id="1472" name="Google Shape;1472;p179"/>
          <p:cNvSpPr txBox="1"/>
          <p:nvPr/>
        </p:nvSpPr>
        <p:spPr>
          <a:xfrm>
            <a:off x="4404000" y="0"/>
            <a:ext cx="4746300" cy="267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Slides </a:t>
            </a:r>
            <a:r>
              <a:rPr lang="en" sz="1200" u="sng">
                <a:solidFill>
                  <a:schemeClr val="hlink"/>
                </a:solidFill>
                <a:hlinkClick r:id="rId6"/>
              </a:rPr>
              <a:t>https://jpapa.me/afa-1</a:t>
            </a:r>
            <a:r>
              <a:rPr lang="en" sz="1200">
                <a:solidFill>
                  <a:schemeClr val="dk1"/>
                </a:solidFill>
              </a:rPr>
              <a:t> </a:t>
            </a:r>
            <a:endParaRPr sz="1200">
              <a:solidFill>
                <a:schemeClr val="dk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6" name="Shape 1476"/>
        <p:cNvGrpSpPr/>
        <p:nvPr/>
      </p:nvGrpSpPr>
      <p:grpSpPr>
        <a:xfrm>
          <a:off x="0" y="0"/>
          <a:ext cx="0" cy="0"/>
          <a:chOff x="0" y="0"/>
          <a:chExt cx="0" cy="0"/>
        </a:xfrm>
      </p:grpSpPr>
      <p:sp>
        <p:nvSpPr>
          <p:cNvPr id="1477" name="Google Shape;1477;p180"/>
          <p:cNvSpPr txBox="1"/>
          <p:nvPr/>
        </p:nvSpPr>
        <p:spPr>
          <a:xfrm>
            <a:off x="1490850" y="703650"/>
            <a:ext cx="61623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PT Sans"/>
                <a:ea typeface="PT Sans"/>
                <a:cs typeface="PT Sans"/>
                <a:sym typeface="PT Sans"/>
              </a:rPr>
              <a:t>HttpClient and RxJS Operators</a:t>
            </a:r>
            <a:endParaRPr sz="6000">
              <a:solidFill>
                <a:schemeClr val="lt1"/>
              </a:solidFill>
              <a:latin typeface="PT Sans"/>
              <a:ea typeface="PT Sans"/>
              <a:cs typeface="PT Sans"/>
              <a:sym typeface="PT Sans"/>
            </a:endParaRPr>
          </a:p>
        </p:txBody>
      </p:sp>
      <p:pic>
        <p:nvPicPr>
          <p:cNvPr id="1478" name="Google Shape;1478;p180"/>
          <p:cNvPicPr preferRelativeResize="0"/>
          <p:nvPr/>
        </p:nvPicPr>
        <p:blipFill>
          <a:blip r:embed="rId3">
            <a:alphaModFix/>
          </a:blip>
          <a:stretch>
            <a:fillRect/>
          </a:stretch>
        </p:blipFill>
        <p:spPr>
          <a:xfrm>
            <a:off x="3878527" y="2780998"/>
            <a:ext cx="1386925" cy="1507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3" name="Shape 1483"/>
        <p:cNvGrpSpPr/>
        <p:nvPr/>
      </p:nvGrpSpPr>
      <p:grpSpPr>
        <a:xfrm>
          <a:off x="0" y="0"/>
          <a:ext cx="0" cy="0"/>
          <a:chOff x="0" y="0"/>
          <a:chExt cx="0" cy="0"/>
        </a:xfrm>
      </p:grpSpPr>
      <p:sp>
        <p:nvSpPr>
          <p:cNvPr id="1484" name="Google Shape;1484;p181"/>
          <p:cNvSpPr txBox="1"/>
          <p:nvPr>
            <p:ph idx="1" type="body"/>
          </p:nvPr>
        </p:nvSpPr>
        <p:spPr>
          <a:xfrm>
            <a:off x="4851892" y="1203755"/>
            <a:ext cx="2693400" cy="1214100"/>
          </a:xfrm>
          <a:prstGeom prst="rect">
            <a:avLst/>
          </a:prstGeom>
          <a:solidFill>
            <a:srgbClr val="F15B2A"/>
          </a:solidFill>
          <a:ln>
            <a:noFill/>
          </a:ln>
        </p:spPr>
        <p:txBody>
          <a:bodyPr anchorCtr="0" anchor="ctr" bIns="205725" lIns="205725" spcFirstLastPara="1" rIns="205725" wrap="square" tIns="205725">
            <a:noAutofit/>
          </a:bodyPr>
          <a:lstStyle/>
          <a:p>
            <a:pPr indent="0" lvl="0" marL="0" rtl="0" algn="ctr">
              <a:lnSpc>
                <a:spcPct val="100000"/>
              </a:lnSpc>
              <a:spcBef>
                <a:spcPts val="0"/>
              </a:spcBef>
              <a:spcAft>
                <a:spcPts val="0"/>
              </a:spcAft>
              <a:buClr>
                <a:schemeClr val="lt1"/>
              </a:buClr>
              <a:buSzPts val="1400"/>
              <a:buNone/>
            </a:pPr>
            <a:r>
              <a:rPr lang="en" sz="2800">
                <a:solidFill>
                  <a:schemeClr val="lt1"/>
                </a:solidFill>
                <a:latin typeface="Tahoma"/>
                <a:ea typeface="Tahoma"/>
                <a:cs typeface="Tahoma"/>
                <a:sym typeface="Tahoma"/>
              </a:rPr>
              <a:t>concat</a:t>
            </a:r>
            <a:r>
              <a:rPr lang="en" sz="2800">
                <a:solidFill>
                  <a:schemeClr val="lt1"/>
                </a:solidFill>
                <a:latin typeface="Tahoma"/>
                <a:ea typeface="Tahoma"/>
                <a:cs typeface="Tahoma"/>
                <a:sym typeface="Tahoma"/>
              </a:rPr>
              <a:t>Map</a:t>
            </a:r>
            <a:endParaRPr sz="2800">
              <a:solidFill>
                <a:schemeClr val="lt1"/>
              </a:solidFill>
              <a:latin typeface="Tahoma"/>
              <a:ea typeface="Tahoma"/>
              <a:cs typeface="Tahoma"/>
              <a:sym typeface="Tahoma"/>
            </a:endParaRPr>
          </a:p>
        </p:txBody>
      </p:sp>
      <p:sp>
        <p:nvSpPr>
          <p:cNvPr id="1485" name="Google Shape;1485;p181"/>
          <p:cNvSpPr txBox="1"/>
          <p:nvPr>
            <p:ph idx="2" type="body"/>
          </p:nvPr>
        </p:nvSpPr>
        <p:spPr>
          <a:xfrm>
            <a:off x="1394346" y="1203755"/>
            <a:ext cx="2693400" cy="1214100"/>
          </a:xfrm>
          <a:prstGeom prst="rect">
            <a:avLst/>
          </a:prstGeom>
          <a:solidFill>
            <a:srgbClr val="1976D2"/>
          </a:solidFill>
          <a:ln>
            <a:noFill/>
          </a:ln>
        </p:spPr>
        <p:txBody>
          <a:bodyPr anchorCtr="0" anchor="ctr" bIns="205725" lIns="205725" spcFirstLastPara="1" rIns="205725" wrap="square" tIns="205725">
            <a:noAutofit/>
          </a:bodyPr>
          <a:lstStyle/>
          <a:p>
            <a:pPr indent="0" lvl="0" marL="0" rtl="0" algn="ctr">
              <a:lnSpc>
                <a:spcPct val="100000"/>
              </a:lnSpc>
              <a:spcBef>
                <a:spcPts val="0"/>
              </a:spcBef>
              <a:spcAft>
                <a:spcPts val="0"/>
              </a:spcAft>
              <a:buClr>
                <a:schemeClr val="lt1"/>
              </a:buClr>
              <a:buSzPts val="1400"/>
              <a:buNone/>
            </a:pPr>
            <a:r>
              <a:rPr lang="en" sz="2800">
                <a:solidFill>
                  <a:schemeClr val="lt1"/>
                </a:solidFill>
                <a:latin typeface="Tahoma"/>
                <a:ea typeface="Tahoma"/>
                <a:cs typeface="Tahoma"/>
                <a:sym typeface="Tahoma"/>
              </a:rPr>
              <a:t>switchMap</a:t>
            </a:r>
            <a:endParaRPr sz="2800">
              <a:solidFill>
                <a:schemeClr val="lt1"/>
              </a:solidFill>
              <a:latin typeface="Tahoma"/>
              <a:ea typeface="Tahoma"/>
              <a:cs typeface="Tahoma"/>
              <a:sym typeface="Tahoma"/>
            </a:endParaRPr>
          </a:p>
        </p:txBody>
      </p:sp>
      <p:sp>
        <p:nvSpPr>
          <p:cNvPr id="1486" name="Google Shape;1486;p181"/>
          <p:cNvSpPr txBox="1"/>
          <p:nvPr>
            <p:ph type="title"/>
          </p:nvPr>
        </p:nvSpPr>
        <p:spPr>
          <a:xfrm>
            <a:off x="529889" y="441293"/>
            <a:ext cx="8084228" cy="327848"/>
          </a:xfrm>
          <a:prstGeom prst="rect">
            <a:avLst/>
          </a:prstGeom>
          <a:noFill/>
          <a:ln>
            <a:noFill/>
          </a:ln>
        </p:spPr>
        <p:txBody>
          <a:bodyPr anchorCtr="0" anchor="t" bIns="32975" lIns="0" spcFirstLastPara="1" rIns="65925" wrap="square" tIns="32975">
            <a:noAutofit/>
          </a:bodyPr>
          <a:lstStyle/>
          <a:p>
            <a:pPr indent="0" lvl="0" marL="0" rtl="0" algn="ctr">
              <a:lnSpc>
                <a:spcPct val="85000"/>
              </a:lnSpc>
              <a:spcBef>
                <a:spcPts val="0"/>
              </a:spcBef>
              <a:spcAft>
                <a:spcPts val="0"/>
              </a:spcAft>
              <a:buClr>
                <a:schemeClr val="dk1"/>
              </a:buClr>
              <a:buSzPts val="2700"/>
              <a:buFont typeface="Arial"/>
              <a:buNone/>
            </a:pPr>
            <a:r>
              <a:rPr lang="en" sz="1100"/>
              <a:t>HttpClient and RxJS Operators</a:t>
            </a:r>
            <a:endParaRPr sz="1100"/>
          </a:p>
        </p:txBody>
      </p:sp>
      <p:sp>
        <p:nvSpPr>
          <p:cNvPr id="1487" name="Google Shape;1487;p181"/>
          <p:cNvSpPr txBox="1"/>
          <p:nvPr/>
        </p:nvSpPr>
        <p:spPr>
          <a:xfrm>
            <a:off x="4851895" y="2886147"/>
            <a:ext cx="2693400" cy="1214100"/>
          </a:xfrm>
          <a:prstGeom prst="rect">
            <a:avLst/>
          </a:prstGeom>
          <a:solidFill>
            <a:srgbClr val="00B050"/>
          </a:solidFill>
          <a:ln>
            <a:noFill/>
          </a:ln>
        </p:spPr>
        <p:txBody>
          <a:bodyPr anchorCtr="0" anchor="ctr" bIns="205725" lIns="205725" spcFirstLastPara="1" rIns="205725" wrap="square" tIns="205725">
            <a:noAutofit/>
          </a:bodyPr>
          <a:lstStyle/>
          <a:p>
            <a:pPr indent="0" lvl="0" marL="0" marR="0" rtl="0" algn="ctr">
              <a:lnSpc>
                <a:spcPct val="100000"/>
              </a:lnSpc>
              <a:spcBef>
                <a:spcPts val="0"/>
              </a:spcBef>
              <a:spcAft>
                <a:spcPts val="0"/>
              </a:spcAft>
              <a:buClr>
                <a:schemeClr val="lt1"/>
              </a:buClr>
              <a:buSzPts val="1400"/>
              <a:buFont typeface="Open Sans"/>
              <a:buNone/>
            </a:pPr>
            <a:r>
              <a:rPr i="0" lang="en" sz="2800">
                <a:solidFill>
                  <a:schemeClr val="lt1"/>
                </a:solidFill>
                <a:latin typeface="Tahoma"/>
                <a:ea typeface="Tahoma"/>
                <a:cs typeface="Tahoma"/>
                <a:sym typeface="Tahoma"/>
              </a:rPr>
              <a:t>forkJoin</a:t>
            </a:r>
            <a:endParaRPr i="0" sz="2800">
              <a:solidFill>
                <a:schemeClr val="lt1"/>
              </a:solidFill>
              <a:latin typeface="Tahoma"/>
              <a:ea typeface="Tahoma"/>
              <a:cs typeface="Tahoma"/>
              <a:sym typeface="Tahoma"/>
            </a:endParaRPr>
          </a:p>
        </p:txBody>
      </p:sp>
      <p:sp>
        <p:nvSpPr>
          <p:cNvPr id="1488" name="Google Shape;1488;p181"/>
          <p:cNvSpPr txBox="1"/>
          <p:nvPr>
            <p:ph type="title"/>
          </p:nvPr>
        </p:nvSpPr>
        <p:spPr>
          <a:xfrm>
            <a:off x="457200" y="205978"/>
            <a:ext cx="8229600" cy="857400"/>
          </a:xfrm>
          <a:prstGeom prst="rect">
            <a:avLst/>
          </a:prstGeom>
        </p:spPr>
        <p:txBody>
          <a:bodyPr anchorCtr="0" anchor="ctr" bIns="32975" lIns="0" spcFirstLastPara="1" rIns="65925" wrap="square" tIns="32975">
            <a:noAutofit/>
          </a:bodyPr>
          <a:lstStyle/>
          <a:p>
            <a:pPr indent="0" lvl="0" marL="0" rtl="0" algn="ctr">
              <a:spcBef>
                <a:spcPts val="0"/>
              </a:spcBef>
              <a:spcAft>
                <a:spcPts val="0"/>
              </a:spcAft>
              <a:buNone/>
            </a:pPr>
            <a:r>
              <a:rPr b="0" lang="en" sz="3600">
                <a:solidFill>
                  <a:srgbClr val="000000"/>
                </a:solidFill>
                <a:latin typeface="Tahoma"/>
                <a:ea typeface="Tahoma"/>
                <a:cs typeface="Tahoma"/>
                <a:sym typeface="Tahoma"/>
              </a:rPr>
              <a:t>Key RxJS Operators with HttpClient</a:t>
            </a:r>
            <a:endParaRPr b="0" sz="3600">
              <a:solidFill>
                <a:srgbClr val="000000"/>
              </a:solidFill>
              <a:latin typeface="Tahoma"/>
              <a:ea typeface="Tahoma"/>
              <a:cs typeface="Tahoma"/>
              <a:sym typeface="Tahoma"/>
            </a:endParaRPr>
          </a:p>
        </p:txBody>
      </p:sp>
      <p:sp>
        <p:nvSpPr>
          <p:cNvPr id="1489" name="Google Shape;1489;p181"/>
          <p:cNvSpPr txBox="1"/>
          <p:nvPr/>
        </p:nvSpPr>
        <p:spPr>
          <a:xfrm>
            <a:off x="1394345" y="2886147"/>
            <a:ext cx="2693400" cy="1214100"/>
          </a:xfrm>
          <a:prstGeom prst="rect">
            <a:avLst/>
          </a:prstGeom>
          <a:solidFill>
            <a:srgbClr val="AB2D3A"/>
          </a:solidFill>
          <a:ln>
            <a:noFill/>
          </a:ln>
        </p:spPr>
        <p:txBody>
          <a:bodyPr anchorCtr="0" anchor="ctr" bIns="205725" lIns="205725" spcFirstLastPara="1" rIns="205725" wrap="square" tIns="205725">
            <a:noAutofit/>
          </a:bodyPr>
          <a:lstStyle/>
          <a:p>
            <a:pPr indent="0" lvl="0" marL="0" marR="0" rtl="0" algn="ctr">
              <a:lnSpc>
                <a:spcPct val="100000"/>
              </a:lnSpc>
              <a:spcBef>
                <a:spcPts val="0"/>
              </a:spcBef>
              <a:spcAft>
                <a:spcPts val="0"/>
              </a:spcAft>
              <a:buClr>
                <a:schemeClr val="lt1"/>
              </a:buClr>
              <a:buSzPts val="1400"/>
              <a:buFont typeface="Open Sans"/>
              <a:buNone/>
            </a:pPr>
            <a:r>
              <a:rPr lang="en" sz="2800">
                <a:solidFill>
                  <a:schemeClr val="lt1"/>
                </a:solidFill>
                <a:latin typeface="Tahoma"/>
                <a:ea typeface="Tahoma"/>
                <a:cs typeface="Tahoma"/>
                <a:sym typeface="Tahoma"/>
              </a:rPr>
              <a:t>mergeMap</a:t>
            </a:r>
            <a:endParaRPr i="0" sz="2800">
              <a:solidFill>
                <a:schemeClr val="lt1"/>
              </a:solidFill>
              <a:latin typeface="Tahoma"/>
              <a:ea typeface="Tahoma"/>
              <a:cs typeface="Tahoma"/>
              <a:sym typeface="Tahoma"/>
            </a:endParaRPr>
          </a:p>
        </p:txBody>
      </p:sp>
      <p:sp>
        <p:nvSpPr>
          <p:cNvPr id="1490" name="Google Shape;1490;p181"/>
          <p:cNvSpPr txBox="1"/>
          <p:nvPr/>
        </p:nvSpPr>
        <p:spPr>
          <a:xfrm>
            <a:off x="2016888" y="4383925"/>
            <a:ext cx="5110200" cy="48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https://github.com/danwahlin/angular-architecture</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5">
                                            <p:txEl>
                                              <p:pRg end="0" st="0"/>
                                            </p:txEl>
                                          </p:spTgt>
                                        </p:tgtEl>
                                        <p:attrNameLst>
                                          <p:attrName>style.visibility</p:attrName>
                                        </p:attrNameLst>
                                      </p:cBhvr>
                                      <p:to>
                                        <p:strVal val="visible"/>
                                      </p:to>
                                    </p:set>
                                    <p:animEffect filter="fade" transition="in">
                                      <p:cBhvr>
                                        <p:cTn dur="500"/>
                                        <p:tgtEl>
                                          <p:spTgt spid="14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4">
                                            <p:txEl>
                                              <p:pRg end="0" st="0"/>
                                            </p:txEl>
                                          </p:spTgt>
                                        </p:tgtEl>
                                        <p:attrNameLst>
                                          <p:attrName>style.visibility</p:attrName>
                                        </p:attrNameLst>
                                      </p:cBhvr>
                                      <p:to>
                                        <p:strVal val="visible"/>
                                      </p:to>
                                    </p:set>
                                    <p:animEffect filter="fade" transition="in">
                                      <p:cBhvr>
                                        <p:cTn dur="500"/>
                                        <p:tgtEl>
                                          <p:spTgt spid="14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7">
                                            <p:txEl>
                                              <p:pRg end="0" st="0"/>
                                            </p:txEl>
                                          </p:spTgt>
                                        </p:tgtEl>
                                        <p:attrNameLst>
                                          <p:attrName>style.visibility</p:attrName>
                                        </p:attrNameLst>
                                      </p:cBhvr>
                                      <p:to>
                                        <p:strVal val="visible"/>
                                      </p:to>
                                    </p:set>
                                    <p:animEffect filter="fade" transition="in">
                                      <p:cBhvr>
                                        <p:cTn dur="500"/>
                                        <p:tgtEl>
                                          <p:spTgt spid="148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5" name="Shape 1495"/>
        <p:cNvGrpSpPr/>
        <p:nvPr/>
      </p:nvGrpSpPr>
      <p:grpSpPr>
        <a:xfrm>
          <a:off x="0" y="0"/>
          <a:ext cx="0" cy="0"/>
          <a:chOff x="0" y="0"/>
          <a:chExt cx="0" cy="0"/>
        </a:xfrm>
      </p:grpSpPr>
      <p:sp>
        <p:nvSpPr>
          <p:cNvPr id="1496" name="Google Shape;1496;p182"/>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noAutofit/>
          </a:bodyPr>
          <a:lstStyle/>
          <a:p>
            <a:pPr indent="0" lvl="0" marL="0" rtl="0" algn="ctr">
              <a:lnSpc>
                <a:spcPct val="85000"/>
              </a:lnSpc>
              <a:spcBef>
                <a:spcPts val="0"/>
              </a:spcBef>
              <a:spcAft>
                <a:spcPts val="0"/>
              </a:spcAft>
              <a:buClr>
                <a:schemeClr val="dk1"/>
              </a:buClr>
              <a:buSzPts val="2700"/>
              <a:buFont typeface="Arial"/>
              <a:buNone/>
            </a:pPr>
            <a:r>
              <a:rPr lang="en" sz="1100"/>
              <a:t>HttpClient and RxJS Operators</a:t>
            </a:r>
            <a:endParaRPr sz="1100"/>
          </a:p>
        </p:txBody>
      </p:sp>
      <p:sp>
        <p:nvSpPr>
          <p:cNvPr id="1497" name="Google Shape;1497;p182"/>
          <p:cNvSpPr txBox="1"/>
          <p:nvPr>
            <p:ph type="title"/>
          </p:nvPr>
        </p:nvSpPr>
        <p:spPr>
          <a:xfrm>
            <a:off x="457200" y="58803"/>
            <a:ext cx="8229600" cy="857400"/>
          </a:xfrm>
          <a:prstGeom prst="rect">
            <a:avLst/>
          </a:prstGeom>
        </p:spPr>
        <p:txBody>
          <a:bodyPr anchorCtr="0" anchor="ctr" bIns="32975" lIns="0" spcFirstLastPara="1" rIns="65925" wrap="square" tIns="32975">
            <a:noAutofit/>
          </a:bodyPr>
          <a:lstStyle/>
          <a:p>
            <a:pPr indent="0" lvl="0" marL="0" rtl="0" algn="ctr">
              <a:spcBef>
                <a:spcPts val="0"/>
              </a:spcBef>
              <a:spcAft>
                <a:spcPts val="0"/>
              </a:spcAft>
              <a:buNone/>
            </a:pPr>
            <a:r>
              <a:rPr b="0" lang="en" sz="3600">
                <a:solidFill>
                  <a:srgbClr val="000000"/>
                </a:solidFill>
                <a:latin typeface="Tahoma"/>
                <a:ea typeface="Tahoma"/>
                <a:cs typeface="Tahoma"/>
                <a:sym typeface="Tahoma"/>
              </a:rPr>
              <a:t>Understanding switchMap</a:t>
            </a:r>
            <a:endParaRPr b="0" sz="3600">
              <a:solidFill>
                <a:srgbClr val="000000"/>
              </a:solidFill>
              <a:latin typeface="Tahoma"/>
              <a:ea typeface="Tahoma"/>
              <a:cs typeface="Tahoma"/>
              <a:sym typeface="Tahoma"/>
            </a:endParaRPr>
          </a:p>
        </p:txBody>
      </p:sp>
      <p:pic>
        <p:nvPicPr>
          <p:cNvPr id="1498" name="Google Shape;1498;p182"/>
          <p:cNvPicPr preferRelativeResize="0"/>
          <p:nvPr/>
        </p:nvPicPr>
        <p:blipFill rotWithShape="1">
          <a:blip r:embed="rId3">
            <a:alphaModFix/>
          </a:blip>
          <a:srcRect b="26068" l="0" r="0" t="0"/>
          <a:stretch/>
        </p:blipFill>
        <p:spPr>
          <a:xfrm>
            <a:off x="2276650" y="1668651"/>
            <a:ext cx="4590601" cy="2383500"/>
          </a:xfrm>
          <a:prstGeom prst="rect">
            <a:avLst/>
          </a:prstGeom>
          <a:noFill/>
          <a:ln cap="flat" cmpd="sng" w="9525">
            <a:solidFill>
              <a:srgbClr val="999999"/>
            </a:solidFill>
            <a:prstDash val="solid"/>
            <a:round/>
            <a:headEnd len="sm" w="sm" type="none"/>
            <a:tailEnd len="sm" w="sm" type="none"/>
          </a:ln>
        </p:spPr>
      </p:pic>
      <p:grpSp>
        <p:nvGrpSpPr>
          <p:cNvPr id="1499" name="Google Shape;1499;p182"/>
          <p:cNvGrpSpPr/>
          <p:nvPr/>
        </p:nvGrpSpPr>
        <p:grpSpPr>
          <a:xfrm>
            <a:off x="4214025" y="2535766"/>
            <a:ext cx="2602500" cy="407700"/>
            <a:chOff x="4214025" y="2247116"/>
            <a:chExt cx="2602500" cy="407700"/>
          </a:xfrm>
        </p:grpSpPr>
        <p:cxnSp>
          <p:nvCxnSpPr>
            <p:cNvPr id="1500" name="Google Shape;1500;p182"/>
            <p:cNvCxnSpPr>
              <a:stCxn id="1501" idx="1"/>
            </p:cNvCxnSpPr>
            <p:nvPr/>
          </p:nvCxnSpPr>
          <p:spPr>
            <a:xfrm rot="10800000">
              <a:off x="4214025" y="2274566"/>
              <a:ext cx="870600" cy="176400"/>
            </a:xfrm>
            <a:prstGeom prst="straightConnector1">
              <a:avLst/>
            </a:prstGeom>
            <a:noFill/>
            <a:ln cap="flat" cmpd="sng" w="28575">
              <a:solidFill>
                <a:srgbClr val="0070C0"/>
              </a:solidFill>
              <a:prstDash val="solid"/>
              <a:round/>
              <a:headEnd len="med" w="med" type="none"/>
              <a:tailEnd len="med" w="med" type="triangle"/>
            </a:ln>
          </p:spPr>
        </p:cxnSp>
        <p:sp>
          <p:nvSpPr>
            <p:cNvPr id="1501" name="Google Shape;1501;p182"/>
            <p:cNvSpPr txBox="1"/>
            <p:nvPr/>
          </p:nvSpPr>
          <p:spPr>
            <a:xfrm>
              <a:off x="5084625" y="2247116"/>
              <a:ext cx="1731900" cy="407700"/>
            </a:xfrm>
            <a:prstGeom prst="rect">
              <a:avLst/>
            </a:prstGeom>
            <a:solidFill>
              <a:srgbClr val="0070C0"/>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Tahoma"/>
                  <a:ea typeface="Tahoma"/>
                  <a:cs typeface="Tahoma"/>
                  <a:sym typeface="Tahoma"/>
                </a:rPr>
                <a:t>Outer</a:t>
              </a:r>
              <a:r>
                <a:rPr lang="en">
                  <a:solidFill>
                    <a:srgbClr val="FFFFFF"/>
                  </a:solidFill>
                  <a:latin typeface="Tahoma"/>
                  <a:ea typeface="Tahoma"/>
                  <a:cs typeface="Tahoma"/>
                  <a:sym typeface="Tahoma"/>
                </a:rPr>
                <a:t> Observable</a:t>
              </a:r>
              <a:endParaRPr>
                <a:solidFill>
                  <a:srgbClr val="FFFFFF"/>
                </a:solidFill>
                <a:latin typeface="Tahoma"/>
                <a:ea typeface="Tahoma"/>
                <a:cs typeface="Tahoma"/>
                <a:sym typeface="Tahoma"/>
              </a:endParaRPr>
            </a:p>
          </p:txBody>
        </p:sp>
      </p:grpSp>
      <p:grpSp>
        <p:nvGrpSpPr>
          <p:cNvPr id="1502" name="Google Shape;1502;p182"/>
          <p:cNvGrpSpPr/>
          <p:nvPr/>
        </p:nvGrpSpPr>
        <p:grpSpPr>
          <a:xfrm>
            <a:off x="4301977" y="3237488"/>
            <a:ext cx="3722098" cy="659100"/>
            <a:chOff x="4301977" y="2948838"/>
            <a:chExt cx="3722098" cy="659100"/>
          </a:xfrm>
        </p:grpSpPr>
        <p:cxnSp>
          <p:nvCxnSpPr>
            <p:cNvPr id="1503" name="Google Shape;1503;p182"/>
            <p:cNvCxnSpPr/>
            <p:nvPr/>
          </p:nvCxnSpPr>
          <p:spPr>
            <a:xfrm rot="10800000">
              <a:off x="4301977" y="3272991"/>
              <a:ext cx="796500" cy="0"/>
            </a:xfrm>
            <a:prstGeom prst="straightConnector1">
              <a:avLst/>
            </a:prstGeom>
            <a:noFill/>
            <a:ln cap="flat" cmpd="sng" w="28575">
              <a:solidFill>
                <a:srgbClr val="0070C0"/>
              </a:solidFill>
              <a:prstDash val="solid"/>
              <a:round/>
              <a:headEnd len="med" w="med" type="none"/>
              <a:tailEnd len="med" w="med" type="triangle"/>
            </a:ln>
          </p:spPr>
        </p:cxnSp>
        <p:sp>
          <p:nvSpPr>
            <p:cNvPr id="1504" name="Google Shape;1504;p182"/>
            <p:cNvSpPr txBox="1"/>
            <p:nvPr/>
          </p:nvSpPr>
          <p:spPr>
            <a:xfrm>
              <a:off x="5098475" y="2948838"/>
              <a:ext cx="2925600" cy="659100"/>
            </a:xfrm>
            <a:prstGeom prst="rect">
              <a:avLst/>
            </a:prstGeom>
            <a:solidFill>
              <a:srgbClr val="007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Tahoma"/>
                  <a:ea typeface="Tahoma"/>
                  <a:cs typeface="Tahoma"/>
                  <a:sym typeface="Tahoma"/>
                </a:rPr>
                <a:t>Inner Observable</a:t>
              </a:r>
              <a:endParaRPr>
                <a:solidFill>
                  <a:srgbClr val="FFFFFF"/>
                </a:solidFill>
                <a:latin typeface="Tahoma"/>
                <a:ea typeface="Tahoma"/>
                <a:cs typeface="Tahoma"/>
                <a:sym typeface="Tahoma"/>
              </a:endParaRPr>
            </a:p>
            <a:p>
              <a:pPr indent="0" lvl="0" marL="0" rtl="0" algn="ctr">
                <a:spcBef>
                  <a:spcPts val="0"/>
                </a:spcBef>
                <a:spcAft>
                  <a:spcPts val="0"/>
                </a:spcAft>
                <a:buNone/>
              </a:pPr>
              <a:r>
                <a:rPr lang="en">
                  <a:solidFill>
                    <a:srgbClr val="FFFFFF"/>
                  </a:solidFill>
                  <a:latin typeface="Tahoma"/>
                  <a:ea typeface="Tahoma"/>
                  <a:cs typeface="Tahoma"/>
                  <a:sym typeface="Tahoma"/>
                </a:rPr>
                <a:t>(switch to new inner observable every time user data changes)</a:t>
              </a:r>
              <a:endParaRPr>
                <a:solidFill>
                  <a:srgbClr val="FFFFFF"/>
                </a:solidFill>
                <a:latin typeface="Tahoma"/>
                <a:ea typeface="Tahoma"/>
                <a:cs typeface="Tahoma"/>
                <a:sym typeface="Tahom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9"/>
                                        </p:tgtEl>
                                        <p:attrNameLst>
                                          <p:attrName>style.visibility</p:attrName>
                                        </p:attrNameLst>
                                      </p:cBhvr>
                                      <p:to>
                                        <p:strVal val="visible"/>
                                      </p:to>
                                    </p:set>
                                    <p:animEffect filter="fade" transition="in">
                                      <p:cBhvr>
                                        <p:cTn dur="1000"/>
                                        <p:tgtEl>
                                          <p:spTgt spid="1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2"/>
                                        </p:tgtEl>
                                        <p:attrNameLst>
                                          <p:attrName>style.visibility</p:attrName>
                                        </p:attrNameLst>
                                      </p:cBhvr>
                                      <p:to>
                                        <p:strVal val="visible"/>
                                      </p:to>
                                    </p:set>
                                    <p:animEffect filter="fade" transition="in">
                                      <p:cBhvr>
                                        <p:cTn dur="1000"/>
                                        <p:tgtEl>
                                          <p:spTgt spid="1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8" name="Shape 1508"/>
        <p:cNvGrpSpPr/>
        <p:nvPr/>
      </p:nvGrpSpPr>
      <p:grpSpPr>
        <a:xfrm>
          <a:off x="0" y="0"/>
          <a:ext cx="0" cy="0"/>
          <a:chOff x="0" y="0"/>
          <a:chExt cx="0" cy="0"/>
        </a:xfrm>
      </p:grpSpPr>
      <p:sp>
        <p:nvSpPr>
          <p:cNvPr id="1509" name="Google Shape;1509;p183"/>
          <p:cNvSpPr txBox="1"/>
          <p:nvPr/>
        </p:nvSpPr>
        <p:spPr>
          <a:xfrm>
            <a:off x="-2" y="1651975"/>
            <a:ext cx="9144000" cy="3491400"/>
          </a:xfrm>
          <a:prstGeom prst="rect">
            <a:avLst/>
          </a:prstGeom>
          <a:solidFill>
            <a:srgbClr val="F3F3F3"/>
          </a:solid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t/>
            </a:r>
            <a:endParaRPr sz="1600">
              <a:latin typeface="Consolas"/>
              <a:ea typeface="Consolas"/>
              <a:cs typeface="Consolas"/>
              <a:sym typeface="Consolas"/>
            </a:endParaRPr>
          </a:p>
        </p:txBody>
      </p:sp>
      <p:sp>
        <p:nvSpPr>
          <p:cNvPr id="1510" name="Google Shape;1510;p18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Using switchMap with AutoComplete</a:t>
            </a:r>
            <a:endParaRPr sz="3400"/>
          </a:p>
        </p:txBody>
      </p:sp>
      <p:sp>
        <p:nvSpPr>
          <p:cNvPr id="1511" name="Google Shape;1511;p183"/>
          <p:cNvSpPr/>
          <p:nvPr/>
        </p:nvSpPr>
        <p:spPr>
          <a:xfrm>
            <a:off x="0" y="1307250"/>
            <a:ext cx="9144000" cy="4077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600">
                <a:solidFill>
                  <a:schemeClr val="lt1"/>
                </a:solidFill>
                <a:latin typeface="Tahoma"/>
                <a:ea typeface="Tahoma"/>
                <a:cs typeface="Tahoma"/>
                <a:sym typeface="Tahoma"/>
              </a:rPr>
              <a:t>Switching to an Inner Observable as a User Types</a:t>
            </a:r>
            <a:endParaRPr sz="1600">
              <a:solidFill>
                <a:schemeClr val="lt1"/>
              </a:solidFill>
              <a:latin typeface="Tahoma"/>
              <a:ea typeface="Tahoma"/>
              <a:cs typeface="Tahoma"/>
              <a:sym typeface="Tahoma"/>
            </a:endParaRPr>
          </a:p>
        </p:txBody>
      </p:sp>
      <p:sp>
        <p:nvSpPr>
          <p:cNvPr id="1512" name="Google Shape;1512;p183"/>
          <p:cNvSpPr txBox="1"/>
          <p:nvPr/>
        </p:nvSpPr>
        <p:spPr>
          <a:xfrm>
            <a:off x="871675" y="1714950"/>
            <a:ext cx="7689300" cy="2874300"/>
          </a:xfrm>
          <a:prstGeom prst="rect">
            <a:avLst/>
          </a:prstGeom>
          <a:solidFill>
            <a:srgbClr val="F3F3F3"/>
          </a:solidFill>
          <a:ln>
            <a:noFill/>
          </a:ln>
        </p:spPr>
        <p:txBody>
          <a:bodyPr anchorCtr="0" anchor="t" bIns="34275" lIns="68575" spcFirstLastPara="1" rIns="68575" wrap="square" tIns="34275">
            <a:noAutofit/>
          </a:bodyPr>
          <a:lstStyle/>
          <a:p>
            <a:pPr indent="0" lvl="0" marL="0" rtl="0" algn="l">
              <a:lnSpc>
                <a:spcPct val="150000"/>
              </a:lnSpc>
              <a:spcBef>
                <a:spcPts val="0"/>
              </a:spcBef>
              <a:spcAft>
                <a:spcPts val="0"/>
              </a:spcAft>
              <a:buNone/>
            </a:pPr>
            <a:r>
              <a:t/>
            </a:r>
            <a:endParaRPr sz="1350">
              <a:solidFill>
                <a:srgbClr val="795E26"/>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None/>
            </a:pPr>
            <a:r>
              <a:rPr lang="en" sz="1350">
                <a:solidFill>
                  <a:srgbClr val="795E26"/>
                </a:solidFill>
                <a:latin typeface="Consolas"/>
                <a:ea typeface="Consolas"/>
                <a:cs typeface="Consolas"/>
                <a:sym typeface="Consolas"/>
              </a:rPr>
              <a:t>searchCharacters</a:t>
            </a:r>
            <a:r>
              <a:rPr lang="en" sz="1350">
                <a:solidFill>
                  <a:schemeClr val="dk1"/>
                </a:solidFill>
                <a:latin typeface="Consolas"/>
                <a:ea typeface="Consolas"/>
                <a:cs typeface="Consolas"/>
                <a:sym typeface="Consolas"/>
              </a:rPr>
              <a:t>() {</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350">
                <a:solidFill>
                  <a:schemeClr val="dk1"/>
                </a:solidFill>
                <a:latin typeface="Consolas"/>
                <a:ea typeface="Consolas"/>
                <a:cs typeface="Consolas"/>
                <a:sym typeface="Consolas"/>
              </a:rPr>
              <a:t> </a:t>
            </a:r>
            <a:r>
              <a:rPr lang="en" sz="1350">
                <a:solidFill>
                  <a:srgbClr val="0000FF"/>
                </a:solidFill>
                <a:latin typeface="Consolas"/>
                <a:ea typeface="Consolas"/>
                <a:cs typeface="Consolas"/>
                <a:sym typeface="Consolas"/>
              </a:rPr>
              <a:t>this</a:t>
            </a:r>
            <a:r>
              <a:rPr lang="en" sz="1350">
                <a:solidFill>
                  <a:schemeClr val="dk1"/>
                </a:solidFill>
                <a:latin typeface="Consolas"/>
                <a:ea typeface="Consolas"/>
                <a:cs typeface="Consolas"/>
                <a:sym typeface="Consolas"/>
              </a:rPr>
              <a:t>.</a:t>
            </a:r>
            <a:r>
              <a:rPr lang="en" sz="1350">
                <a:solidFill>
                  <a:srgbClr val="001080"/>
                </a:solidFill>
                <a:latin typeface="Consolas"/>
                <a:ea typeface="Consolas"/>
                <a:cs typeface="Consolas"/>
                <a:sym typeface="Consolas"/>
              </a:rPr>
              <a:t>searchCharacters = </a:t>
            </a:r>
            <a:r>
              <a:rPr lang="en" sz="1350">
                <a:solidFill>
                  <a:srgbClr val="0000FF"/>
                </a:solidFill>
                <a:latin typeface="Consolas"/>
                <a:ea typeface="Consolas"/>
                <a:cs typeface="Consolas"/>
                <a:sym typeface="Consolas"/>
              </a:rPr>
              <a:t>this</a:t>
            </a:r>
            <a:r>
              <a:rPr lang="en" sz="1350">
                <a:solidFill>
                  <a:schemeClr val="dk1"/>
                </a:solidFill>
                <a:latin typeface="Consolas"/>
                <a:ea typeface="Consolas"/>
                <a:cs typeface="Consolas"/>
                <a:sym typeface="Consolas"/>
              </a:rPr>
              <a:t>.</a:t>
            </a:r>
            <a:r>
              <a:rPr lang="en" sz="1350">
                <a:solidFill>
                  <a:srgbClr val="001080"/>
                </a:solidFill>
                <a:latin typeface="Consolas"/>
                <a:ea typeface="Consolas"/>
                <a:cs typeface="Consolas"/>
                <a:sym typeface="Consolas"/>
              </a:rPr>
              <a:t>formGroup</a:t>
            </a:r>
            <a:r>
              <a:rPr lang="en" sz="1350">
                <a:solidFill>
                  <a:schemeClr val="dk1"/>
                </a:solidFill>
                <a:latin typeface="Consolas"/>
                <a:ea typeface="Consolas"/>
                <a:cs typeface="Consolas"/>
                <a:sym typeface="Consolas"/>
              </a:rPr>
              <a:t>.</a:t>
            </a:r>
            <a:r>
              <a:rPr lang="en" sz="1350">
                <a:solidFill>
                  <a:srgbClr val="795E26"/>
                </a:solidFill>
                <a:latin typeface="Consolas"/>
                <a:ea typeface="Consolas"/>
                <a:cs typeface="Consolas"/>
                <a:sym typeface="Consolas"/>
              </a:rPr>
              <a:t>get</a:t>
            </a:r>
            <a:r>
              <a:rPr lang="en" sz="1350">
                <a:solidFill>
                  <a:schemeClr val="dk1"/>
                </a:solidFill>
                <a:latin typeface="Consolas"/>
                <a:ea typeface="Consolas"/>
                <a:cs typeface="Consolas"/>
                <a:sym typeface="Consolas"/>
              </a:rPr>
              <a:t>(</a:t>
            </a:r>
            <a:r>
              <a:rPr lang="en" sz="1350">
                <a:solidFill>
                  <a:srgbClr val="A31515"/>
                </a:solidFill>
                <a:latin typeface="Consolas"/>
                <a:ea typeface="Consolas"/>
                <a:cs typeface="Consolas"/>
                <a:sym typeface="Consolas"/>
              </a:rPr>
              <a:t>'characterName'</a:t>
            </a:r>
            <a:r>
              <a:rPr lang="en" sz="1350">
                <a:solidFill>
                  <a:schemeClr val="dk1"/>
                </a:solidFill>
                <a:latin typeface="Consolas"/>
                <a:ea typeface="Consolas"/>
                <a:cs typeface="Consolas"/>
                <a:sym typeface="Consolas"/>
              </a:rPr>
              <a:t>).</a:t>
            </a:r>
            <a:r>
              <a:rPr lang="en" sz="1350">
                <a:solidFill>
                  <a:srgbClr val="001080"/>
                </a:solidFill>
                <a:latin typeface="Consolas"/>
                <a:ea typeface="Consolas"/>
                <a:cs typeface="Consolas"/>
                <a:sym typeface="Consolas"/>
              </a:rPr>
              <a:t>valueChanges</a:t>
            </a:r>
            <a:r>
              <a:rPr lang="en" sz="1350">
                <a:solidFill>
                  <a:schemeClr val="dk1"/>
                </a:solidFill>
                <a:latin typeface="Consolas"/>
                <a:ea typeface="Consolas"/>
                <a:cs typeface="Consolas"/>
                <a:sym typeface="Consolas"/>
              </a:rPr>
              <a:t>.</a:t>
            </a:r>
            <a:r>
              <a:rPr lang="en" sz="1350">
                <a:solidFill>
                  <a:srgbClr val="795E26"/>
                </a:solidFill>
                <a:latin typeface="Consolas"/>
                <a:ea typeface="Consolas"/>
                <a:cs typeface="Consolas"/>
                <a:sym typeface="Consolas"/>
              </a:rPr>
              <a:t>pipe</a:t>
            </a:r>
            <a:r>
              <a:rPr lang="en" sz="1350">
                <a:solidFill>
                  <a:schemeClr val="dk1"/>
                </a:solidFill>
                <a:latin typeface="Consolas"/>
                <a:ea typeface="Consolas"/>
                <a:cs typeface="Consolas"/>
                <a:sym typeface="Consolas"/>
              </a:rPr>
              <a:t>(</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350">
                <a:solidFill>
                  <a:schemeClr val="dk1"/>
                </a:solidFill>
                <a:latin typeface="Consolas"/>
                <a:ea typeface="Consolas"/>
                <a:cs typeface="Consolas"/>
                <a:sym typeface="Consolas"/>
              </a:rPr>
              <a:t>    </a:t>
            </a:r>
            <a:r>
              <a:rPr lang="en" sz="1350">
                <a:solidFill>
                  <a:srgbClr val="795E26"/>
                </a:solidFill>
                <a:latin typeface="Consolas"/>
                <a:ea typeface="Consolas"/>
                <a:cs typeface="Consolas"/>
                <a:sym typeface="Consolas"/>
              </a:rPr>
              <a:t>debounceTime</a:t>
            </a:r>
            <a:r>
              <a:rPr lang="en" sz="1350">
                <a:solidFill>
                  <a:schemeClr val="dk1"/>
                </a:solidFill>
                <a:latin typeface="Consolas"/>
                <a:ea typeface="Consolas"/>
                <a:cs typeface="Consolas"/>
                <a:sym typeface="Consolas"/>
              </a:rPr>
              <a:t>(</a:t>
            </a:r>
            <a:r>
              <a:rPr lang="en" sz="1350">
                <a:solidFill>
                  <a:srgbClr val="098658"/>
                </a:solidFill>
                <a:latin typeface="Consolas"/>
                <a:ea typeface="Consolas"/>
                <a:cs typeface="Consolas"/>
                <a:sym typeface="Consolas"/>
              </a:rPr>
              <a:t>500</a:t>
            </a:r>
            <a:r>
              <a:rPr lang="en" sz="1350">
                <a:solidFill>
                  <a:schemeClr val="dk1"/>
                </a:solidFill>
                <a:latin typeface="Consolas"/>
                <a:ea typeface="Consolas"/>
                <a:cs typeface="Consolas"/>
                <a:sym typeface="Consolas"/>
              </a:rPr>
              <a:t>),</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350">
                <a:solidFill>
                  <a:schemeClr val="dk1"/>
                </a:solidFill>
                <a:latin typeface="Consolas"/>
                <a:ea typeface="Consolas"/>
                <a:cs typeface="Consolas"/>
                <a:sym typeface="Consolas"/>
              </a:rPr>
              <a:t>    </a:t>
            </a:r>
            <a:r>
              <a:rPr lang="en" sz="1350">
                <a:solidFill>
                  <a:srgbClr val="795E26"/>
                </a:solidFill>
                <a:latin typeface="Consolas"/>
                <a:ea typeface="Consolas"/>
                <a:cs typeface="Consolas"/>
                <a:sym typeface="Consolas"/>
              </a:rPr>
              <a:t>switchMap</a:t>
            </a:r>
            <a:r>
              <a:rPr lang="en" sz="1350">
                <a:solidFill>
                  <a:schemeClr val="dk1"/>
                </a:solidFill>
                <a:latin typeface="Consolas"/>
                <a:ea typeface="Consolas"/>
                <a:cs typeface="Consolas"/>
                <a:sym typeface="Consolas"/>
              </a:rPr>
              <a:t>(</a:t>
            </a:r>
            <a:r>
              <a:rPr lang="en" sz="1350">
                <a:solidFill>
                  <a:srgbClr val="001080"/>
                </a:solidFill>
                <a:latin typeface="Consolas"/>
                <a:ea typeface="Consolas"/>
                <a:cs typeface="Consolas"/>
                <a:sym typeface="Consolas"/>
              </a:rPr>
              <a:t>name</a:t>
            </a:r>
            <a:r>
              <a:rPr lang="en" sz="1350">
                <a:solidFill>
                  <a:schemeClr val="dk1"/>
                </a:solidFill>
                <a:latin typeface="Consolas"/>
                <a:ea typeface="Consolas"/>
                <a:cs typeface="Consolas"/>
                <a:sym typeface="Consolas"/>
              </a:rPr>
              <a:t> </a:t>
            </a:r>
            <a:r>
              <a:rPr lang="en" sz="1350">
                <a:solidFill>
                  <a:srgbClr val="0000FF"/>
                </a:solidFill>
                <a:latin typeface="Consolas"/>
                <a:ea typeface="Consolas"/>
                <a:cs typeface="Consolas"/>
                <a:sym typeface="Consolas"/>
              </a:rPr>
              <a:t>=&gt;</a:t>
            </a:r>
            <a:r>
              <a:rPr lang="en" sz="1350">
                <a:solidFill>
                  <a:schemeClr val="dk1"/>
                </a:solidFill>
                <a:latin typeface="Consolas"/>
                <a:ea typeface="Consolas"/>
                <a:cs typeface="Consolas"/>
                <a:sym typeface="Consolas"/>
              </a:rPr>
              <a:t> {</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350">
                <a:solidFill>
                  <a:schemeClr val="dk1"/>
                </a:solidFill>
                <a:latin typeface="Consolas"/>
                <a:ea typeface="Consolas"/>
                <a:cs typeface="Consolas"/>
                <a:sym typeface="Consolas"/>
              </a:rPr>
              <a:t>      </a:t>
            </a:r>
            <a:r>
              <a:rPr lang="en" sz="1350">
                <a:solidFill>
                  <a:srgbClr val="AF00DB"/>
                </a:solidFill>
                <a:latin typeface="Consolas"/>
                <a:ea typeface="Consolas"/>
                <a:cs typeface="Consolas"/>
                <a:sym typeface="Consolas"/>
              </a:rPr>
              <a:t>return</a:t>
            </a:r>
            <a:r>
              <a:rPr lang="en" sz="1350">
                <a:solidFill>
                  <a:schemeClr val="dk1"/>
                </a:solidFill>
                <a:latin typeface="Consolas"/>
                <a:ea typeface="Consolas"/>
                <a:cs typeface="Consolas"/>
                <a:sym typeface="Consolas"/>
              </a:rPr>
              <a:t> </a:t>
            </a:r>
            <a:r>
              <a:rPr lang="en" sz="1350">
                <a:solidFill>
                  <a:srgbClr val="0000FF"/>
                </a:solidFill>
                <a:latin typeface="Consolas"/>
                <a:ea typeface="Consolas"/>
                <a:cs typeface="Consolas"/>
                <a:sym typeface="Consolas"/>
              </a:rPr>
              <a:t>this</a:t>
            </a:r>
            <a:r>
              <a:rPr lang="en" sz="1350">
                <a:solidFill>
                  <a:schemeClr val="dk1"/>
                </a:solidFill>
                <a:latin typeface="Consolas"/>
                <a:ea typeface="Consolas"/>
                <a:cs typeface="Consolas"/>
                <a:sym typeface="Consolas"/>
              </a:rPr>
              <a:t>.</a:t>
            </a:r>
            <a:r>
              <a:rPr lang="en" sz="1350">
                <a:solidFill>
                  <a:srgbClr val="001080"/>
                </a:solidFill>
                <a:latin typeface="Consolas"/>
                <a:ea typeface="Consolas"/>
                <a:cs typeface="Consolas"/>
                <a:sym typeface="Consolas"/>
              </a:rPr>
              <a:t>dataService</a:t>
            </a:r>
            <a:r>
              <a:rPr lang="en" sz="1350">
                <a:solidFill>
                  <a:schemeClr val="dk1"/>
                </a:solidFill>
                <a:latin typeface="Consolas"/>
                <a:ea typeface="Consolas"/>
                <a:cs typeface="Consolas"/>
                <a:sym typeface="Consolas"/>
              </a:rPr>
              <a:t>.</a:t>
            </a:r>
            <a:r>
              <a:rPr lang="en" sz="1350">
                <a:solidFill>
                  <a:srgbClr val="795E26"/>
                </a:solidFill>
                <a:latin typeface="Consolas"/>
                <a:ea typeface="Consolas"/>
                <a:cs typeface="Consolas"/>
                <a:sym typeface="Consolas"/>
              </a:rPr>
              <a:t>getCharacter</a:t>
            </a:r>
            <a:r>
              <a:rPr lang="en" sz="1350">
                <a:solidFill>
                  <a:schemeClr val="dk1"/>
                </a:solidFill>
                <a:latin typeface="Consolas"/>
                <a:ea typeface="Consolas"/>
                <a:cs typeface="Consolas"/>
                <a:sym typeface="Consolas"/>
              </a:rPr>
              <a:t>(</a:t>
            </a:r>
            <a:r>
              <a:rPr lang="en" sz="1350">
                <a:solidFill>
                  <a:srgbClr val="001080"/>
                </a:solidFill>
                <a:latin typeface="Consolas"/>
                <a:ea typeface="Consolas"/>
                <a:cs typeface="Consolas"/>
                <a:sym typeface="Consolas"/>
              </a:rPr>
              <a:t>name</a:t>
            </a:r>
            <a:r>
              <a:rPr lang="en" sz="1350">
                <a:solidFill>
                  <a:schemeClr val="dk1"/>
                </a:solidFill>
                <a:latin typeface="Consolas"/>
                <a:ea typeface="Consolas"/>
                <a:cs typeface="Consolas"/>
                <a:sym typeface="Consolas"/>
              </a:rPr>
              <a:t>);</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350">
                <a:solidFill>
                  <a:schemeClr val="dk1"/>
                </a:solidFill>
                <a:latin typeface="Consolas"/>
                <a:ea typeface="Consolas"/>
                <a:cs typeface="Consolas"/>
                <a:sym typeface="Consolas"/>
              </a:rPr>
              <a:t>    })</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350">
                <a:solidFill>
                  <a:schemeClr val="dk1"/>
                </a:solidFill>
                <a:latin typeface="Consolas"/>
                <a:ea typeface="Consolas"/>
                <a:cs typeface="Consolas"/>
                <a:sym typeface="Consolas"/>
              </a:rPr>
              <a:t> );</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350">
                <a:solidFill>
                  <a:schemeClr val="dk1"/>
                </a:solidFill>
                <a:latin typeface="Consolas"/>
                <a:ea typeface="Consolas"/>
                <a:cs typeface="Consolas"/>
                <a:sym typeface="Consolas"/>
              </a:rPr>
              <a:t>}</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350">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p:txBody>
      </p:sp>
      <p:grpSp>
        <p:nvGrpSpPr>
          <p:cNvPr id="1513" name="Google Shape;1513;p183"/>
          <p:cNvGrpSpPr/>
          <p:nvPr/>
        </p:nvGrpSpPr>
        <p:grpSpPr>
          <a:xfrm>
            <a:off x="7088950" y="1622459"/>
            <a:ext cx="1963850" cy="707091"/>
            <a:chOff x="5463425" y="1824109"/>
            <a:chExt cx="1963850" cy="707091"/>
          </a:xfrm>
        </p:grpSpPr>
        <p:cxnSp>
          <p:nvCxnSpPr>
            <p:cNvPr id="1514" name="Google Shape;1514;p183"/>
            <p:cNvCxnSpPr/>
            <p:nvPr/>
          </p:nvCxnSpPr>
          <p:spPr>
            <a:xfrm flipH="1">
              <a:off x="5463425" y="2196700"/>
              <a:ext cx="265500" cy="334500"/>
            </a:xfrm>
            <a:prstGeom prst="straightConnector1">
              <a:avLst/>
            </a:prstGeom>
            <a:noFill/>
            <a:ln cap="flat" cmpd="sng" w="28575">
              <a:solidFill>
                <a:srgbClr val="0070C0"/>
              </a:solidFill>
              <a:prstDash val="solid"/>
              <a:round/>
              <a:headEnd len="med" w="med" type="none"/>
              <a:tailEnd len="med" w="med" type="triangle"/>
            </a:ln>
          </p:spPr>
        </p:cxnSp>
        <p:sp>
          <p:nvSpPr>
            <p:cNvPr id="1515" name="Google Shape;1515;p183"/>
            <p:cNvSpPr txBox="1"/>
            <p:nvPr/>
          </p:nvSpPr>
          <p:spPr>
            <a:xfrm>
              <a:off x="5695375" y="1824109"/>
              <a:ext cx="1731900" cy="407700"/>
            </a:xfrm>
            <a:prstGeom prst="rect">
              <a:avLst/>
            </a:prstGeom>
            <a:solidFill>
              <a:srgbClr val="007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Tahoma"/>
                  <a:ea typeface="Tahoma"/>
                  <a:cs typeface="Tahoma"/>
                  <a:sym typeface="Tahoma"/>
                </a:rPr>
                <a:t>Outer</a:t>
              </a:r>
              <a:r>
                <a:rPr lang="en">
                  <a:solidFill>
                    <a:srgbClr val="FFFFFF"/>
                  </a:solidFill>
                  <a:latin typeface="Tahoma"/>
                  <a:ea typeface="Tahoma"/>
                  <a:cs typeface="Tahoma"/>
                  <a:sym typeface="Tahoma"/>
                </a:rPr>
                <a:t> Observable</a:t>
              </a:r>
              <a:endParaRPr>
                <a:solidFill>
                  <a:srgbClr val="FFFFFF"/>
                </a:solidFill>
                <a:latin typeface="Tahoma"/>
                <a:ea typeface="Tahoma"/>
                <a:cs typeface="Tahoma"/>
                <a:sym typeface="Tahoma"/>
              </a:endParaRPr>
            </a:p>
          </p:txBody>
        </p:sp>
      </p:grpSp>
      <p:grpSp>
        <p:nvGrpSpPr>
          <p:cNvPr id="1516" name="Google Shape;1516;p183"/>
          <p:cNvGrpSpPr/>
          <p:nvPr/>
        </p:nvGrpSpPr>
        <p:grpSpPr>
          <a:xfrm>
            <a:off x="1476375" y="3596270"/>
            <a:ext cx="4716600" cy="1146605"/>
            <a:chOff x="4287675" y="3103270"/>
            <a:chExt cx="4716600" cy="1146605"/>
          </a:xfrm>
        </p:grpSpPr>
        <p:cxnSp>
          <p:nvCxnSpPr>
            <p:cNvPr id="1517" name="Google Shape;1517;p183"/>
            <p:cNvCxnSpPr/>
            <p:nvPr/>
          </p:nvCxnSpPr>
          <p:spPr>
            <a:xfrm flipH="1" rot="10800000">
              <a:off x="6645364" y="3103270"/>
              <a:ext cx="1200" cy="465000"/>
            </a:xfrm>
            <a:prstGeom prst="straightConnector1">
              <a:avLst/>
            </a:prstGeom>
            <a:noFill/>
            <a:ln cap="flat" cmpd="sng" w="28575">
              <a:solidFill>
                <a:srgbClr val="0070C0"/>
              </a:solidFill>
              <a:prstDash val="solid"/>
              <a:round/>
              <a:headEnd len="med" w="med" type="none"/>
              <a:tailEnd len="med" w="med" type="triangle"/>
            </a:ln>
          </p:spPr>
        </p:cxnSp>
        <p:sp>
          <p:nvSpPr>
            <p:cNvPr id="1518" name="Google Shape;1518;p183"/>
            <p:cNvSpPr txBox="1"/>
            <p:nvPr/>
          </p:nvSpPr>
          <p:spPr>
            <a:xfrm>
              <a:off x="4287675" y="3568275"/>
              <a:ext cx="4716600" cy="681600"/>
            </a:xfrm>
            <a:prstGeom prst="rect">
              <a:avLst/>
            </a:prstGeom>
            <a:solidFill>
              <a:srgbClr val="007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Tahoma"/>
                  <a:ea typeface="Tahoma"/>
                  <a:cs typeface="Tahoma"/>
                  <a:sym typeface="Tahoma"/>
                </a:rPr>
                <a:t>Switch to inner observable</a:t>
              </a:r>
              <a:endParaRPr>
                <a:solidFill>
                  <a:srgbClr val="FFFFFF"/>
                </a:solidFill>
                <a:latin typeface="Tahoma"/>
                <a:ea typeface="Tahoma"/>
                <a:cs typeface="Tahoma"/>
                <a:sym typeface="Tahoma"/>
              </a:endParaRPr>
            </a:p>
            <a:p>
              <a:pPr indent="0" lvl="0" marL="0" rtl="0" algn="ctr">
                <a:spcBef>
                  <a:spcPts val="0"/>
                </a:spcBef>
                <a:spcAft>
                  <a:spcPts val="0"/>
                </a:spcAft>
                <a:buNone/>
              </a:pPr>
              <a:r>
                <a:rPr lang="en">
                  <a:solidFill>
                    <a:srgbClr val="FFFFFF"/>
                  </a:solidFill>
                  <a:latin typeface="Tahoma"/>
                  <a:ea typeface="Tahoma"/>
                  <a:cs typeface="Tahoma"/>
                  <a:sym typeface="Tahoma"/>
                </a:rPr>
                <a:t>(will unsubscribe from previous inner observable if new data is received from the outer observable)</a:t>
              </a:r>
              <a:endParaRPr>
                <a:solidFill>
                  <a:srgbClr val="FFFFFF"/>
                </a:solidFill>
                <a:latin typeface="Tahoma"/>
                <a:ea typeface="Tahoma"/>
                <a:cs typeface="Tahoma"/>
                <a:sym typeface="Tahoma"/>
              </a:endParaRPr>
            </a:p>
          </p:txBody>
        </p:sp>
      </p:grpSp>
      <p:grpSp>
        <p:nvGrpSpPr>
          <p:cNvPr id="1519" name="Google Shape;1519;p183"/>
          <p:cNvGrpSpPr/>
          <p:nvPr/>
        </p:nvGrpSpPr>
        <p:grpSpPr>
          <a:xfrm>
            <a:off x="3042325" y="2736803"/>
            <a:ext cx="4797300" cy="407700"/>
            <a:chOff x="3042325" y="2508203"/>
            <a:chExt cx="4797300" cy="407700"/>
          </a:xfrm>
        </p:grpSpPr>
        <p:cxnSp>
          <p:nvCxnSpPr>
            <p:cNvPr id="1520" name="Google Shape;1520;p183"/>
            <p:cNvCxnSpPr/>
            <p:nvPr/>
          </p:nvCxnSpPr>
          <p:spPr>
            <a:xfrm rot="10800000">
              <a:off x="3042325" y="2570153"/>
              <a:ext cx="649800" cy="141900"/>
            </a:xfrm>
            <a:prstGeom prst="straightConnector1">
              <a:avLst/>
            </a:prstGeom>
            <a:noFill/>
            <a:ln cap="flat" cmpd="sng" w="28575">
              <a:solidFill>
                <a:srgbClr val="0070C0"/>
              </a:solidFill>
              <a:prstDash val="solid"/>
              <a:round/>
              <a:headEnd len="med" w="med" type="none"/>
              <a:tailEnd len="med" w="med" type="triangle"/>
            </a:ln>
          </p:spPr>
        </p:cxnSp>
        <p:sp>
          <p:nvSpPr>
            <p:cNvPr id="1521" name="Google Shape;1521;p183"/>
            <p:cNvSpPr txBox="1"/>
            <p:nvPr/>
          </p:nvSpPr>
          <p:spPr>
            <a:xfrm>
              <a:off x="3692125" y="2508203"/>
              <a:ext cx="4147500" cy="407700"/>
            </a:xfrm>
            <a:prstGeom prst="rect">
              <a:avLst/>
            </a:prstGeom>
            <a:solidFill>
              <a:srgbClr val="007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Tahoma"/>
                  <a:ea typeface="Tahoma"/>
                  <a:cs typeface="Tahoma"/>
                  <a:sym typeface="Tahoma"/>
                </a:rPr>
                <a:t>Wait for 500 milliseconds (to capture user input)</a:t>
              </a:r>
              <a:endParaRPr>
                <a:solidFill>
                  <a:srgbClr val="FFFFFF"/>
                </a:solidFill>
                <a:latin typeface="Tahoma"/>
                <a:ea typeface="Tahoma"/>
                <a:cs typeface="Tahoma"/>
                <a:sym typeface="Tahom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3"/>
                                        </p:tgtEl>
                                        <p:attrNameLst>
                                          <p:attrName>style.visibility</p:attrName>
                                        </p:attrNameLst>
                                      </p:cBhvr>
                                      <p:to>
                                        <p:strVal val="visible"/>
                                      </p:to>
                                    </p:set>
                                    <p:animEffect filter="fade" transition="in">
                                      <p:cBhvr>
                                        <p:cTn dur="1000"/>
                                        <p:tgtEl>
                                          <p:spTgt spid="1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9"/>
                                        </p:tgtEl>
                                        <p:attrNameLst>
                                          <p:attrName>style.visibility</p:attrName>
                                        </p:attrNameLst>
                                      </p:cBhvr>
                                      <p:to>
                                        <p:strVal val="visible"/>
                                      </p:to>
                                    </p:set>
                                    <p:animEffect filter="fade" transition="in">
                                      <p:cBhvr>
                                        <p:cTn dur="1000"/>
                                        <p:tgtEl>
                                          <p:spTgt spid="1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6"/>
                                        </p:tgtEl>
                                        <p:attrNameLst>
                                          <p:attrName>style.visibility</p:attrName>
                                        </p:attrNameLst>
                                      </p:cBhvr>
                                      <p:to>
                                        <p:strVal val="visible"/>
                                      </p:to>
                                    </p:set>
                                    <p:animEffect filter="fade" transition="in">
                                      <p:cBhvr>
                                        <p:cTn dur="1000"/>
                                        <p:tgtEl>
                                          <p:spTgt spid="15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10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Interfaces and Classes</a:t>
            </a:r>
            <a:endParaRPr/>
          </a:p>
        </p:txBody>
      </p:sp>
      <p:pic>
        <p:nvPicPr>
          <p:cNvPr id="520" name="Google Shape;520;p103"/>
          <p:cNvPicPr preferRelativeResize="0"/>
          <p:nvPr/>
        </p:nvPicPr>
        <p:blipFill rotWithShape="1">
          <a:blip r:embed="rId3">
            <a:alphaModFix/>
          </a:blip>
          <a:srcRect b="0" l="0" r="26400" t="0"/>
          <a:stretch/>
        </p:blipFill>
        <p:spPr>
          <a:xfrm>
            <a:off x="1467962" y="1870900"/>
            <a:ext cx="2072176" cy="1876250"/>
          </a:xfrm>
          <a:prstGeom prst="rect">
            <a:avLst/>
          </a:prstGeom>
          <a:noFill/>
          <a:ln>
            <a:noFill/>
          </a:ln>
        </p:spPr>
      </p:pic>
      <p:sp>
        <p:nvSpPr>
          <p:cNvPr id="521" name="Google Shape;521;p103"/>
          <p:cNvSpPr txBox="1"/>
          <p:nvPr/>
        </p:nvSpPr>
        <p:spPr>
          <a:xfrm>
            <a:off x="812501" y="3859975"/>
            <a:ext cx="33831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Interface</a:t>
            </a:r>
            <a:endParaRPr b="1" sz="1800"/>
          </a:p>
          <a:p>
            <a:pPr indent="0" lvl="0" marL="0" rtl="0" algn="ctr">
              <a:spcBef>
                <a:spcPts val="0"/>
              </a:spcBef>
              <a:spcAft>
                <a:spcPts val="0"/>
              </a:spcAft>
              <a:buNone/>
            </a:pPr>
            <a:r>
              <a:rPr lang="en" sz="1800"/>
              <a:t>Define the "shape" of data</a:t>
            </a:r>
            <a:endParaRPr sz="1800"/>
          </a:p>
        </p:txBody>
      </p:sp>
      <p:sp>
        <p:nvSpPr>
          <p:cNvPr id="522" name="Google Shape;522;p103"/>
          <p:cNvSpPr txBox="1"/>
          <p:nvPr/>
        </p:nvSpPr>
        <p:spPr>
          <a:xfrm>
            <a:off x="4768088" y="3859975"/>
            <a:ext cx="35634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Class</a:t>
            </a:r>
            <a:endParaRPr b="1" sz="1800"/>
          </a:p>
          <a:p>
            <a:pPr indent="0" lvl="0" marL="0" rtl="0" algn="ctr">
              <a:spcBef>
                <a:spcPts val="0"/>
              </a:spcBef>
              <a:spcAft>
                <a:spcPts val="0"/>
              </a:spcAft>
              <a:buNone/>
            </a:pPr>
            <a:r>
              <a:rPr lang="en" sz="1800"/>
              <a:t>Create an instance</a:t>
            </a:r>
            <a:endParaRPr sz="1800"/>
          </a:p>
        </p:txBody>
      </p:sp>
      <p:pic>
        <p:nvPicPr>
          <p:cNvPr id="523" name="Google Shape;523;p103"/>
          <p:cNvPicPr preferRelativeResize="0"/>
          <p:nvPr/>
        </p:nvPicPr>
        <p:blipFill rotWithShape="1">
          <a:blip r:embed="rId4">
            <a:alphaModFix/>
          </a:blip>
          <a:srcRect b="0" l="9837" r="14491" t="0"/>
          <a:stretch/>
        </p:blipFill>
        <p:spPr>
          <a:xfrm>
            <a:off x="5529913" y="1870900"/>
            <a:ext cx="2039750" cy="18762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5" name="Shape 1525"/>
        <p:cNvGrpSpPr/>
        <p:nvPr/>
      </p:nvGrpSpPr>
      <p:grpSpPr>
        <a:xfrm>
          <a:off x="0" y="0"/>
          <a:ext cx="0" cy="0"/>
          <a:chOff x="0" y="0"/>
          <a:chExt cx="0" cy="0"/>
        </a:xfrm>
      </p:grpSpPr>
      <p:sp>
        <p:nvSpPr>
          <p:cNvPr id="1526" name="Google Shape;1526;p184"/>
          <p:cNvSpPr txBox="1"/>
          <p:nvPr/>
        </p:nvSpPr>
        <p:spPr>
          <a:xfrm>
            <a:off x="-2" y="1651975"/>
            <a:ext cx="9144000" cy="3491400"/>
          </a:xfrm>
          <a:prstGeom prst="rect">
            <a:avLst/>
          </a:prstGeom>
          <a:solidFill>
            <a:srgbClr val="F3F3F3"/>
          </a:solid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t/>
            </a:r>
            <a:endParaRPr sz="1600">
              <a:latin typeface="Consolas"/>
              <a:ea typeface="Consolas"/>
              <a:cs typeface="Consolas"/>
              <a:sym typeface="Consolas"/>
            </a:endParaRPr>
          </a:p>
        </p:txBody>
      </p:sp>
      <p:sp>
        <p:nvSpPr>
          <p:cNvPr id="1527" name="Google Shape;1527;p18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Another Example of switchMap</a:t>
            </a:r>
            <a:endParaRPr sz="3400"/>
          </a:p>
        </p:txBody>
      </p:sp>
      <p:sp>
        <p:nvSpPr>
          <p:cNvPr id="1528" name="Google Shape;1528;p184"/>
          <p:cNvSpPr/>
          <p:nvPr/>
        </p:nvSpPr>
        <p:spPr>
          <a:xfrm>
            <a:off x="-15125" y="1307250"/>
            <a:ext cx="9144000" cy="4077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600">
                <a:solidFill>
                  <a:schemeClr val="lt1"/>
                </a:solidFill>
                <a:latin typeface="Tahoma"/>
                <a:ea typeface="Tahoma"/>
                <a:cs typeface="Tahoma"/>
                <a:sym typeface="Tahoma"/>
              </a:rPr>
              <a:t>Switching to an Inner Observable</a:t>
            </a:r>
            <a:endParaRPr sz="1600">
              <a:solidFill>
                <a:schemeClr val="lt1"/>
              </a:solidFill>
              <a:latin typeface="Tahoma"/>
              <a:ea typeface="Tahoma"/>
              <a:cs typeface="Tahoma"/>
              <a:sym typeface="Tahoma"/>
            </a:endParaRPr>
          </a:p>
        </p:txBody>
      </p:sp>
      <p:sp>
        <p:nvSpPr>
          <p:cNvPr id="1529" name="Google Shape;1529;p184"/>
          <p:cNvSpPr txBox="1"/>
          <p:nvPr/>
        </p:nvSpPr>
        <p:spPr>
          <a:xfrm>
            <a:off x="871675" y="1714950"/>
            <a:ext cx="7342800" cy="2874300"/>
          </a:xfrm>
          <a:prstGeom prst="rect">
            <a:avLst/>
          </a:prstGeom>
          <a:solidFill>
            <a:srgbClr val="F3F3F3"/>
          </a:solidFill>
          <a:ln>
            <a:noFill/>
          </a:ln>
        </p:spPr>
        <p:txBody>
          <a:bodyPr anchorCtr="0" anchor="t" bIns="34275" lIns="68575" spcFirstLastPara="1" rIns="68575" wrap="square" tIns="34275">
            <a:noAutofit/>
          </a:bodyPr>
          <a:lstStyle/>
          <a:p>
            <a:pPr indent="0" lvl="0" marL="0" rtl="0" algn="l">
              <a:lnSpc>
                <a:spcPct val="150000"/>
              </a:lnSpc>
              <a:spcBef>
                <a:spcPts val="0"/>
              </a:spcBef>
              <a:spcAft>
                <a:spcPts val="0"/>
              </a:spcAft>
              <a:buClr>
                <a:schemeClr val="dk1"/>
              </a:buClr>
              <a:buSzPts val="1100"/>
              <a:buFont typeface="Arial"/>
              <a:buNone/>
            </a:pPr>
            <a:r>
              <a:rPr lang="en" sz="1350">
                <a:solidFill>
                  <a:schemeClr val="dk1"/>
                </a:solidFill>
              </a:rPr>
              <a:t> </a:t>
            </a:r>
            <a:r>
              <a:rPr lang="en" sz="1350">
                <a:solidFill>
                  <a:srgbClr val="795E26"/>
                </a:solidFill>
                <a:latin typeface="Consolas"/>
                <a:ea typeface="Consolas"/>
                <a:cs typeface="Consolas"/>
                <a:sym typeface="Consolas"/>
              </a:rPr>
              <a:t>getPeople</a:t>
            </a:r>
            <a:r>
              <a:rPr lang="en" sz="1350">
                <a:solidFill>
                  <a:schemeClr val="dk1"/>
                </a:solidFill>
                <a:latin typeface="Consolas"/>
                <a:ea typeface="Consolas"/>
                <a:cs typeface="Consolas"/>
                <a:sym typeface="Consolas"/>
              </a:rPr>
              <a:t>() {</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350">
                <a:solidFill>
                  <a:schemeClr val="dk1"/>
                </a:solidFill>
                <a:latin typeface="Consolas"/>
                <a:ea typeface="Consolas"/>
                <a:cs typeface="Consolas"/>
                <a:sym typeface="Consolas"/>
              </a:rPr>
              <a:t>   </a:t>
            </a:r>
            <a:r>
              <a:rPr lang="en" sz="1350">
                <a:solidFill>
                  <a:srgbClr val="AF00DB"/>
                </a:solidFill>
                <a:latin typeface="Consolas"/>
                <a:ea typeface="Consolas"/>
                <a:cs typeface="Consolas"/>
                <a:sym typeface="Consolas"/>
              </a:rPr>
              <a:t>return</a:t>
            </a:r>
            <a:r>
              <a:rPr lang="en" sz="1350">
                <a:solidFill>
                  <a:schemeClr val="dk1"/>
                </a:solidFill>
                <a:latin typeface="Consolas"/>
                <a:ea typeface="Consolas"/>
                <a:cs typeface="Consolas"/>
                <a:sym typeface="Consolas"/>
              </a:rPr>
              <a:t> </a:t>
            </a:r>
            <a:r>
              <a:rPr lang="en" sz="1350">
                <a:solidFill>
                  <a:srgbClr val="0000FF"/>
                </a:solidFill>
                <a:latin typeface="Consolas"/>
                <a:ea typeface="Consolas"/>
                <a:cs typeface="Consolas"/>
                <a:sym typeface="Consolas"/>
              </a:rPr>
              <a:t>this</a:t>
            </a:r>
            <a:r>
              <a:rPr lang="en" sz="1350">
                <a:solidFill>
                  <a:schemeClr val="dk1"/>
                </a:solidFill>
                <a:latin typeface="Consolas"/>
                <a:ea typeface="Consolas"/>
                <a:cs typeface="Consolas"/>
                <a:sym typeface="Consolas"/>
              </a:rPr>
              <a:t>.</a:t>
            </a:r>
            <a:r>
              <a:rPr lang="en" sz="1350">
                <a:solidFill>
                  <a:srgbClr val="001080"/>
                </a:solidFill>
                <a:latin typeface="Consolas"/>
                <a:ea typeface="Consolas"/>
                <a:cs typeface="Consolas"/>
                <a:sym typeface="Consolas"/>
              </a:rPr>
              <a:t>http</a:t>
            </a:r>
            <a:r>
              <a:rPr lang="en" sz="1350">
                <a:solidFill>
                  <a:schemeClr val="dk1"/>
                </a:solidFill>
                <a:latin typeface="Consolas"/>
                <a:ea typeface="Consolas"/>
                <a:cs typeface="Consolas"/>
                <a:sym typeface="Consolas"/>
              </a:rPr>
              <a:t>.</a:t>
            </a:r>
            <a:r>
              <a:rPr lang="en" sz="1350">
                <a:solidFill>
                  <a:srgbClr val="795E26"/>
                </a:solidFill>
                <a:latin typeface="Consolas"/>
                <a:ea typeface="Consolas"/>
                <a:cs typeface="Consolas"/>
                <a:sym typeface="Consolas"/>
              </a:rPr>
              <a:t>get</a:t>
            </a:r>
            <a:r>
              <a:rPr lang="en" sz="1350">
                <a:solidFill>
                  <a:schemeClr val="dk1"/>
                </a:solidFill>
                <a:latin typeface="Consolas"/>
                <a:ea typeface="Consolas"/>
                <a:cs typeface="Consolas"/>
                <a:sym typeface="Consolas"/>
              </a:rPr>
              <a:t>(</a:t>
            </a:r>
            <a:r>
              <a:rPr lang="en" sz="1350">
                <a:solidFill>
                  <a:srgbClr val="0000FF"/>
                </a:solidFill>
                <a:latin typeface="Consolas"/>
                <a:ea typeface="Consolas"/>
                <a:cs typeface="Consolas"/>
                <a:sym typeface="Consolas"/>
              </a:rPr>
              <a:t>this</a:t>
            </a:r>
            <a:r>
              <a:rPr lang="en" sz="1350">
                <a:solidFill>
                  <a:schemeClr val="dk1"/>
                </a:solidFill>
                <a:latin typeface="Consolas"/>
                <a:ea typeface="Consolas"/>
                <a:cs typeface="Consolas"/>
                <a:sym typeface="Consolas"/>
              </a:rPr>
              <a:t>.</a:t>
            </a:r>
            <a:r>
              <a:rPr lang="en" sz="1350">
                <a:solidFill>
                  <a:srgbClr val="001080"/>
                </a:solidFill>
                <a:latin typeface="Consolas"/>
                <a:ea typeface="Consolas"/>
                <a:cs typeface="Consolas"/>
                <a:sym typeface="Consolas"/>
              </a:rPr>
              <a:t>baseUrl</a:t>
            </a:r>
            <a:r>
              <a:rPr lang="en" sz="1350">
                <a:solidFill>
                  <a:schemeClr val="dk1"/>
                </a:solidFill>
                <a:latin typeface="Consolas"/>
                <a:ea typeface="Consolas"/>
                <a:cs typeface="Consolas"/>
                <a:sym typeface="Consolas"/>
              </a:rPr>
              <a:t> + </a:t>
            </a:r>
            <a:r>
              <a:rPr lang="en" sz="1350">
                <a:solidFill>
                  <a:srgbClr val="A31515"/>
                </a:solidFill>
                <a:latin typeface="Consolas"/>
                <a:ea typeface="Consolas"/>
                <a:cs typeface="Consolas"/>
                <a:sym typeface="Consolas"/>
              </a:rPr>
              <a:t>'people'</a:t>
            </a:r>
            <a:r>
              <a:rPr lang="en" sz="1350">
                <a:solidFill>
                  <a:schemeClr val="dk1"/>
                </a:solidFill>
                <a:latin typeface="Consolas"/>
                <a:ea typeface="Consolas"/>
                <a:cs typeface="Consolas"/>
                <a:sym typeface="Consolas"/>
              </a:rPr>
              <a:t>)</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350">
                <a:solidFill>
                  <a:schemeClr val="dk1"/>
                </a:solidFill>
                <a:latin typeface="Consolas"/>
                <a:ea typeface="Consolas"/>
                <a:cs typeface="Consolas"/>
                <a:sym typeface="Consolas"/>
              </a:rPr>
              <a:t>     .</a:t>
            </a:r>
            <a:r>
              <a:rPr lang="en" sz="1350">
                <a:solidFill>
                  <a:srgbClr val="795E26"/>
                </a:solidFill>
                <a:latin typeface="Consolas"/>
                <a:ea typeface="Consolas"/>
                <a:cs typeface="Consolas"/>
                <a:sym typeface="Consolas"/>
              </a:rPr>
              <a:t>pipe</a:t>
            </a:r>
            <a:r>
              <a:rPr lang="en" sz="1350">
                <a:solidFill>
                  <a:schemeClr val="dk1"/>
                </a:solidFill>
                <a:latin typeface="Consolas"/>
                <a:ea typeface="Consolas"/>
                <a:cs typeface="Consolas"/>
                <a:sym typeface="Consolas"/>
              </a:rPr>
              <a:t>(</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350">
                <a:solidFill>
                  <a:schemeClr val="dk1"/>
                </a:solidFill>
                <a:latin typeface="Consolas"/>
                <a:ea typeface="Consolas"/>
                <a:cs typeface="Consolas"/>
                <a:sym typeface="Consolas"/>
              </a:rPr>
              <a:t>       </a:t>
            </a:r>
            <a:r>
              <a:rPr lang="en" sz="1350">
                <a:solidFill>
                  <a:srgbClr val="795E26"/>
                </a:solidFill>
                <a:latin typeface="Consolas"/>
                <a:ea typeface="Consolas"/>
                <a:cs typeface="Consolas"/>
                <a:sym typeface="Consolas"/>
              </a:rPr>
              <a:t>switchMap</a:t>
            </a:r>
            <a:r>
              <a:rPr lang="en" sz="1350">
                <a:solidFill>
                  <a:schemeClr val="dk1"/>
                </a:solidFill>
                <a:latin typeface="Consolas"/>
                <a:ea typeface="Consolas"/>
                <a:cs typeface="Consolas"/>
                <a:sym typeface="Consolas"/>
              </a:rPr>
              <a:t>(</a:t>
            </a:r>
            <a:r>
              <a:rPr lang="en" sz="1350">
                <a:solidFill>
                  <a:srgbClr val="001080"/>
                </a:solidFill>
                <a:latin typeface="Consolas"/>
                <a:ea typeface="Consolas"/>
                <a:cs typeface="Consolas"/>
                <a:sym typeface="Consolas"/>
              </a:rPr>
              <a:t>res</a:t>
            </a:r>
            <a:r>
              <a:rPr lang="en" sz="1350">
                <a:solidFill>
                  <a:schemeClr val="dk1"/>
                </a:solidFill>
                <a:latin typeface="Consolas"/>
                <a:ea typeface="Consolas"/>
                <a:cs typeface="Consolas"/>
                <a:sym typeface="Consolas"/>
              </a:rPr>
              <a:t> </a:t>
            </a:r>
            <a:r>
              <a:rPr lang="en" sz="1350">
                <a:solidFill>
                  <a:srgbClr val="0000FF"/>
                </a:solidFill>
                <a:latin typeface="Consolas"/>
                <a:ea typeface="Consolas"/>
                <a:cs typeface="Consolas"/>
                <a:sym typeface="Consolas"/>
              </a:rPr>
              <a:t>=&gt;</a:t>
            </a:r>
            <a:r>
              <a:rPr lang="en" sz="1350">
                <a:solidFill>
                  <a:schemeClr val="dk1"/>
                </a:solidFill>
                <a:latin typeface="Consolas"/>
                <a:ea typeface="Consolas"/>
                <a:cs typeface="Consolas"/>
                <a:sym typeface="Consolas"/>
              </a:rPr>
              <a:t> {</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350">
                <a:solidFill>
                  <a:schemeClr val="dk1"/>
                </a:solidFill>
                <a:latin typeface="Consolas"/>
                <a:ea typeface="Consolas"/>
                <a:cs typeface="Consolas"/>
                <a:sym typeface="Consolas"/>
              </a:rPr>
              <a:t>         </a:t>
            </a:r>
            <a:r>
              <a:rPr lang="en" sz="1350">
                <a:solidFill>
                  <a:srgbClr val="008000"/>
                </a:solidFill>
                <a:latin typeface="Consolas"/>
                <a:ea typeface="Consolas"/>
                <a:cs typeface="Consolas"/>
                <a:sym typeface="Consolas"/>
              </a:rPr>
              <a:t>// convert array to observable</a:t>
            </a:r>
            <a:endParaRPr sz="1350">
              <a:solidFill>
                <a:srgbClr val="008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350">
                <a:solidFill>
                  <a:schemeClr val="dk1"/>
                </a:solidFill>
                <a:latin typeface="Consolas"/>
                <a:ea typeface="Consolas"/>
                <a:cs typeface="Consolas"/>
                <a:sym typeface="Consolas"/>
              </a:rPr>
              <a:t>         </a:t>
            </a:r>
            <a:r>
              <a:rPr lang="en" sz="1350">
                <a:solidFill>
                  <a:srgbClr val="AF00DB"/>
                </a:solidFill>
                <a:latin typeface="Consolas"/>
                <a:ea typeface="Consolas"/>
                <a:cs typeface="Consolas"/>
                <a:sym typeface="Consolas"/>
              </a:rPr>
              <a:t>return</a:t>
            </a:r>
            <a:r>
              <a:rPr lang="en" sz="1350">
                <a:solidFill>
                  <a:schemeClr val="dk1"/>
                </a:solidFill>
                <a:latin typeface="Consolas"/>
                <a:ea typeface="Consolas"/>
                <a:cs typeface="Consolas"/>
                <a:sym typeface="Consolas"/>
              </a:rPr>
              <a:t> </a:t>
            </a:r>
            <a:r>
              <a:rPr lang="en" sz="1350">
                <a:solidFill>
                  <a:srgbClr val="795E26"/>
                </a:solidFill>
                <a:latin typeface="Consolas"/>
                <a:ea typeface="Consolas"/>
                <a:cs typeface="Consolas"/>
                <a:sym typeface="Consolas"/>
              </a:rPr>
              <a:t>from</a:t>
            </a:r>
            <a:r>
              <a:rPr lang="en" sz="1350">
                <a:solidFill>
                  <a:schemeClr val="dk1"/>
                </a:solidFill>
                <a:latin typeface="Consolas"/>
                <a:ea typeface="Consolas"/>
                <a:cs typeface="Consolas"/>
                <a:sym typeface="Consolas"/>
              </a:rPr>
              <a:t>(</a:t>
            </a:r>
            <a:r>
              <a:rPr lang="en" sz="1350">
                <a:solidFill>
                  <a:srgbClr val="001080"/>
                </a:solidFill>
                <a:latin typeface="Consolas"/>
                <a:ea typeface="Consolas"/>
                <a:cs typeface="Consolas"/>
                <a:sym typeface="Consolas"/>
              </a:rPr>
              <a:t>res</a:t>
            </a:r>
            <a:r>
              <a:rPr lang="en" sz="1350">
                <a:solidFill>
                  <a:schemeClr val="dk1"/>
                </a:solidFill>
                <a:latin typeface="Consolas"/>
                <a:ea typeface="Consolas"/>
                <a:cs typeface="Consolas"/>
                <a:sym typeface="Consolas"/>
              </a:rPr>
              <a:t>[</a:t>
            </a:r>
            <a:r>
              <a:rPr lang="en" sz="1350">
                <a:solidFill>
                  <a:srgbClr val="A31515"/>
                </a:solidFill>
                <a:latin typeface="Consolas"/>
                <a:ea typeface="Consolas"/>
                <a:cs typeface="Consolas"/>
                <a:sym typeface="Consolas"/>
              </a:rPr>
              <a:t>'results'</a:t>
            </a:r>
            <a:r>
              <a:rPr lang="en" sz="1350">
                <a:solidFill>
                  <a:schemeClr val="dk1"/>
                </a:solidFill>
                <a:latin typeface="Consolas"/>
                <a:ea typeface="Consolas"/>
                <a:cs typeface="Consolas"/>
                <a:sym typeface="Consolas"/>
              </a:rPr>
              <a:t>]);</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350">
                <a:solidFill>
                  <a:schemeClr val="dk1"/>
                </a:solidFill>
                <a:latin typeface="Consolas"/>
                <a:ea typeface="Consolas"/>
                <a:cs typeface="Consolas"/>
                <a:sym typeface="Consolas"/>
              </a:rPr>
              <a:t>       })</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350">
                <a:solidFill>
                  <a:schemeClr val="dk1"/>
                </a:solidFill>
                <a:latin typeface="Consolas"/>
                <a:ea typeface="Consolas"/>
                <a:cs typeface="Consolas"/>
                <a:sym typeface="Consolas"/>
              </a:rPr>
              <a:t>     );</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350">
                <a:solidFill>
                  <a:schemeClr val="dk1"/>
                </a:solidFill>
                <a:latin typeface="Consolas"/>
                <a:ea typeface="Consolas"/>
                <a:cs typeface="Consolas"/>
                <a:sym typeface="Consolas"/>
              </a:rPr>
              <a:t> }</a:t>
            </a:r>
            <a:endParaRPr sz="135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p:txBody>
      </p:sp>
      <p:cxnSp>
        <p:nvCxnSpPr>
          <p:cNvPr id="1530" name="Google Shape;1530;p184"/>
          <p:cNvCxnSpPr/>
          <p:nvPr/>
        </p:nvCxnSpPr>
        <p:spPr>
          <a:xfrm rot="10800000">
            <a:off x="5535025" y="2170391"/>
            <a:ext cx="796500" cy="0"/>
          </a:xfrm>
          <a:prstGeom prst="straightConnector1">
            <a:avLst/>
          </a:prstGeom>
          <a:noFill/>
          <a:ln cap="flat" cmpd="sng" w="28575">
            <a:solidFill>
              <a:srgbClr val="0070C0"/>
            </a:solidFill>
            <a:prstDash val="solid"/>
            <a:round/>
            <a:headEnd len="med" w="med" type="none"/>
            <a:tailEnd len="med" w="med" type="triangle"/>
          </a:ln>
        </p:spPr>
      </p:cxnSp>
      <p:sp>
        <p:nvSpPr>
          <p:cNvPr id="1531" name="Google Shape;1531;p184"/>
          <p:cNvSpPr txBox="1"/>
          <p:nvPr/>
        </p:nvSpPr>
        <p:spPr>
          <a:xfrm>
            <a:off x="6331525" y="1966541"/>
            <a:ext cx="1731900" cy="407700"/>
          </a:xfrm>
          <a:prstGeom prst="rect">
            <a:avLst/>
          </a:prstGeom>
          <a:solidFill>
            <a:srgbClr val="007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Outer Observable</a:t>
            </a:r>
            <a:endParaRPr>
              <a:solidFill>
                <a:srgbClr val="FFFFFF"/>
              </a:solidFill>
            </a:endParaRPr>
          </a:p>
        </p:txBody>
      </p:sp>
      <p:cxnSp>
        <p:nvCxnSpPr>
          <p:cNvPr id="1532" name="Google Shape;1532;p184"/>
          <p:cNvCxnSpPr/>
          <p:nvPr/>
        </p:nvCxnSpPr>
        <p:spPr>
          <a:xfrm rot="10800000">
            <a:off x="4534050" y="3401523"/>
            <a:ext cx="796500" cy="0"/>
          </a:xfrm>
          <a:prstGeom prst="straightConnector1">
            <a:avLst/>
          </a:prstGeom>
          <a:noFill/>
          <a:ln cap="flat" cmpd="sng" w="28575">
            <a:solidFill>
              <a:srgbClr val="0070C0"/>
            </a:solidFill>
            <a:prstDash val="solid"/>
            <a:round/>
            <a:headEnd len="med" w="med" type="none"/>
            <a:tailEnd len="med" w="med" type="triangle"/>
          </a:ln>
        </p:spPr>
      </p:cxnSp>
      <p:sp>
        <p:nvSpPr>
          <p:cNvPr id="1533" name="Google Shape;1533;p184"/>
          <p:cNvSpPr txBox="1"/>
          <p:nvPr/>
        </p:nvSpPr>
        <p:spPr>
          <a:xfrm>
            <a:off x="5359204" y="3197675"/>
            <a:ext cx="2814900" cy="407700"/>
          </a:xfrm>
          <a:prstGeom prst="rect">
            <a:avLst/>
          </a:prstGeom>
          <a:solidFill>
            <a:srgbClr val="007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Switch to new inner observable</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0" st="0"/>
                                            </p:txEl>
                                          </p:spTgt>
                                        </p:tgtEl>
                                        <p:attrNameLst>
                                          <p:attrName>style.visibility</p:attrName>
                                        </p:attrNameLst>
                                      </p:cBhvr>
                                      <p:to>
                                        <p:strVal val="visible"/>
                                      </p:to>
                                    </p:set>
                                    <p:animEffect filter="fade" transition="in">
                                      <p:cBhvr>
                                        <p:cTn dur="1000"/>
                                        <p:tgtEl>
                                          <p:spTgt spid="15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1" st="1"/>
                                            </p:txEl>
                                          </p:spTgt>
                                        </p:tgtEl>
                                        <p:attrNameLst>
                                          <p:attrName>style.visibility</p:attrName>
                                        </p:attrNameLst>
                                      </p:cBhvr>
                                      <p:to>
                                        <p:strVal val="visible"/>
                                      </p:to>
                                    </p:set>
                                    <p:animEffect filter="fade" transition="in">
                                      <p:cBhvr>
                                        <p:cTn dur="1000"/>
                                        <p:tgtEl>
                                          <p:spTgt spid="15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2" st="2"/>
                                            </p:txEl>
                                          </p:spTgt>
                                        </p:tgtEl>
                                        <p:attrNameLst>
                                          <p:attrName>style.visibility</p:attrName>
                                        </p:attrNameLst>
                                      </p:cBhvr>
                                      <p:to>
                                        <p:strVal val="visible"/>
                                      </p:to>
                                    </p:set>
                                    <p:animEffect filter="fade" transition="in">
                                      <p:cBhvr>
                                        <p:cTn dur="1000"/>
                                        <p:tgtEl>
                                          <p:spTgt spid="15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3" st="3"/>
                                            </p:txEl>
                                          </p:spTgt>
                                        </p:tgtEl>
                                        <p:attrNameLst>
                                          <p:attrName>style.visibility</p:attrName>
                                        </p:attrNameLst>
                                      </p:cBhvr>
                                      <p:to>
                                        <p:strVal val="visible"/>
                                      </p:to>
                                    </p:set>
                                    <p:animEffect filter="fade" transition="in">
                                      <p:cBhvr>
                                        <p:cTn dur="1000"/>
                                        <p:tgtEl>
                                          <p:spTgt spid="15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4" st="4"/>
                                            </p:txEl>
                                          </p:spTgt>
                                        </p:tgtEl>
                                        <p:attrNameLst>
                                          <p:attrName>style.visibility</p:attrName>
                                        </p:attrNameLst>
                                      </p:cBhvr>
                                      <p:to>
                                        <p:strVal val="visible"/>
                                      </p:to>
                                    </p:set>
                                    <p:animEffect filter="fade" transition="in">
                                      <p:cBhvr>
                                        <p:cTn dur="1000"/>
                                        <p:tgtEl>
                                          <p:spTgt spid="152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5" st="5"/>
                                            </p:txEl>
                                          </p:spTgt>
                                        </p:tgtEl>
                                        <p:attrNameLst>
                                          <p:attrName>style.visibility</p:attrName>
                                        </p:attrNameLst>
                                      </p:cBhvr>
                                      <p:to>
                                        <p:strVal val="visible"/>
                                      </p:to>
                                    </p:set>
                                    <p:animEffect filter="fade" transition="in">
                                      <p:cBhvr>
                                        <p:cTn dur="1000"/>
                                        <p:tgtEl>
                                          <p:spTgt spid="152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6" st="6"/>
                                            </p:txEl>
                                          </p:spTgt>
                                        </p:tgtEl>
                                        <p:attrNameLst>
                                          <p:attrName>style.visibility</p:attrName>
                                        </p:attrNameLst>
                                      </p:cBhvr>
                                      <p:to>
                                        <p:strVal val="visible"/>
                                      </p:to>
                                    </p:set>
                                    <p:animEffect filter="fade" transition="in">
                                      <p:cBhvr>
                                        <p:cTn dur="1000"/>
                                        <p:tgtEl>
                                          <p:spTgt spid="152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7" st="7"/>
                                            </p:txEl>
                                          </p:spTgt>
                                        </p:tgtEl>
                                        <p:attrNameLst>
                                          <p:attrName>style.visibility</p:attrName>
                                        </p:attrNameLst>
                                      </p:cBhvr>
                                      <p:to>
                                        <p:strVal val="visible"/>
                                      </p:to>
                                    </p:set>
                                    <p:animEffect filter="fade" transition="in">
                                      <p:cBhvr>
                                        <p:cTn dur="1000"/>
                                        <p:tgtEl>
                                          <p:spTgt spid="152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8" st="8"/>
                                            </p:txEl>
                                          </p:spTgt>
                                        </p:tgtEl>
                                        <p:attrNameLst>
                                          <p:attrName>style.visibility</p:attrName>
                                        </p:attrNameLst>
                                      </p:cBhvr>
                                      <p:to>
                                        <p:strVal val="visible"/>
                                      </p:to>
                                    </p:set>
                                    <p:animEffect filter="fade" transition="in">
                                      <p:cBhvr>
                                        <p:cTn dur="1000"/>
                                        <p:tgtEl>
                                          <p:spTgt spid="152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9" st="9"/>
                                            </p:txEl>
                                          </p:spTgt>
                                        </p:tgtEl>
                                        <p:attrNameLst>
                                          <p:attrName>style.visibility</p:attrName>
                                        </p:attrNameLst>
                                      </p:cBhvr>
                                      <p:to>
                                        <p:strVal val="visible"/>
                                      </p:to>
                                    </p:set>
                                    <p:animEffect filter="fade" transition="in">
                                      <p:cBhvr>
                                        <p:cTn dur="1000"/>
                                        <p:tgtEl>
                                          <p:spTgt spid="152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10" st="10"/>
                                            </p:txEl>
                                          </p:spTgt>
                                        </p:tgtEl>
                                        <p:attrNameLst>
                                          <p:attrName>style.visibility</p:attrName>
                                        </p:attrNameLst>
                                      </p:cBhvr>
                                      <p:to>
                                        <p:strVal val="visible"/>
                                      </p:to>
                                    </p:set>
                                    <p:animEffect filter="fade" transition="in">
                                      <p:cBhvr>
                                        <p:cTn dur="1000"/>
                                        <p:tgtEl>
                                          <p:spTgt spid="152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11" st="11"/>
                                            </p:txEl>
                                          </p:spTgt>
                                        </p:tgtEl>
                                        <p:attrNameLst>
                                          <p:attrName>style.visibility</p:attrName>
                                        </p:attrNameLst>
                                      </p:cBhvr>
                                      <p:to>
                                        <p:strVal val="visible"/>
                                      </p:to>
                                    </p:set>
                                    <p:animEffect filter="fade" transition="in">
                                      <p:cBhvr>
                                        <p:cTn dur="1000"/>
                                        <p:tgtEl>
                                          <p:spTgt spid="152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12" st="12"/>
                                            </p:txEl>
                                          </p:spTgt>
                                        </p:tgtEl>
                                        <p:attrNameLst>
                                          <p:attrName>style.visibility</p:attrName>
                                        </p:attrNameLst>
                                      </p:cBhvr>
                                      <p:to>
                                        <p:strVal val="visible"/>
                                      </p:to>
                                    </p:set>
                                    <p:animEffect filter="fade" transition="in">
                                      <p:cBhvr>
                                        <p:cTn dur="1000"/>
                                        <p:tgtEl>
                                          <p:spTgt spid="152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13" st="13"/>
                                            </p:txEl>
                                          </p:spTgt>
                                        </p:tgtEl>
                                        <p:attrNameLst>
                                          <p:attrName>style.visibility</p:attrName>
                                        </p:attrNameLst>
                                      </p:cBhvr>
                                      <p:to>
                                        <p:strVal val="visible"/>
                                      </p:to>
                                    </p:set>
                                    <p:animEffect filter="fade" transition="in">
                                      <p:cBhvr>
                                        <p:cTn dur="1000"/>
                                        <p:tgtEl>
                                          <p:spTgt spid="1529">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14" st="14"/>
                                            </p:txEl>
                                          </p:spTgt>
                                        </p:tgtEl>
                                        <p:attrNameLst>
                                          <p:attrName>style.visibility</p:attrName>
                                        </p:attrNameLst>
                                      </p:cBhvr>
                                      <p:to>
                                        <p:strVal val="visible"/>
                                      </p:to>
                                    </p:set>
                                    <p:animEffect filter="fade" transition="in">
                                      <p:cBhvr>
                                        <p:cTn dur="1000"/>
                                        <p:tgtEl>
                                          <p:spTgt spid="1529">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15" st="15"/>
                                            </p:txEl>
                                          </p:spTgt>
                                        </p:tgtEl>
                                        <p:attrNameLst>
                                          <p:attrName>style.visibility</p:attrName>
                                        </p:attrNameLst>
                                      </p:cBhvr>
                                      <p:to>
                                        <p:strVal val="visible"/>
                                      </p:to>
                                    </p:set>
                                    <p:animEffect filter="fade" transition="in">
                                      <p:cBhvr>
                                        <p:cTn dur="1000"/>
                                        <p:tgtEl>
                                          <p:spTgt spid="1529">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16" st="16"/>
                                            </p:txEl>
                                          </p:spTgt>
                                        </p:tgtEl>
                                        <p:attrNameLst>
                                          <p:attrName>style.visibility</p:attrName>
                                        </p:attrNameLst>
                                      </p:cBhvr>
                                      <p:to>
                                        <p:strVal val="visible"/>
                                      </p:to>
                                    </p:set>
                                    <p:animEffect filter="fade" transition="in">
                                      <p:cBhvr>
                                        <p:cTn dur="1000"/>
                                        <p:tgtEl>
                                          <p:spTgt spid="1529">
                                            <p:txEl>
                                              <p:pRg end="16" st="1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8" name="Shape 1538"/>
        <p:cNvGrpSpPr/>
        <p:nvPr/>
      </p:nvGrpSpPr>
      <p:grpSpPr>
        <a:xfrm>
          <a:off x="0" y="0"/>
          <a:ext cx="0" cy="0"/>
          <a:chOff x="0" y="0"/>
          <a:chExt cx="0" cy="0"/>
        </a:xfrm>
      </p:grpSpPr>
      <p:sp>
        <p:nvSpPr>
          <p:cNvPr id="1539" name="Google Shape;1539;p185"/>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noAutofit/>
          </a:bodyPr>
          <a:lstStyle/>
          <a:p>
            <a:pPr indent="0" lvl="0" marL="0" rtl="0" algn="ctr">
              <a:lnSpc>
                <a:spcPct val="85000"/>
              </a:lnSpc>
              <a:spcBef>
                <a:spcPts val="0"/>
              </a:spcBef>
              <a:spcAft>
                <a:spcPts val="0"/>
              </a:spcAft>
              <a:buClr>
                <a:schemeClr val="dk1"/>
              </a:buClr>
              <a:buSzPts val="2700"/>
              <a:buFont typeface="Arial"/>
              <a:buNone/>
            </a:pPr>
            <a:r>
              <a:rPr lang="en" sz="1100"/>
              <a:t>HttpClient and RxJS Operators</a:t>
            </a:r>
            <a:endParaRPr sz="1100"/>
          </a:p>
        </p:txBody>
      </p:sp>
      <p:sp>
        <p:nvSpPr>
          <p:cNvPr id="1540" name="Google Shape;1540;p185"/>
          <p:cNvSpPr txBox="1"/>
          <p:nvPr>
            <p:ph type="title"/>
          </p:nvPr>
        </p:nvSpPr>
        <p:spPr>
          <a:xfrm>
            <a:off x="457200" y="58803"/>
            <a:ext cx="8229600" cy="857400"/>
          </a:xfrm>
          <a:prstGeom prst="rect">
            <a:avLst/>
          </a:prstGeom>
        </p:spPr>
        <p:txBody>
          <a:bodyPr anchorCtr="0" anchor="ctr" bIns="32975" lIns="0" spcFirstLastPara="1" rIns="65925" wrap="square" tIns="32975">
            <a:noAutofit/>
          </a:bodyPr>
          <a:lstStyle/>
          <a:p>
            <a:pPr indent="0" lvl="0" marL="0" rtl="0" algn="ctr">
              <a:spcBef>
                <a:spcPts val="0"/>
              </a:spcBef>
              <a:spcAft>
                <a:spcPts val="0"/>
              </a:spcAft>
              <a:buNone/>
            </a:pPr>
            <a:r>
              <a:rPr b="0" lang="en" sz="3600">
                <a:solidFill>
                  <a:srgbClr val="000000"/>
                </a:solidFill>
                <a:latin typeface="Tahoma"/>
                <a:ea typeface="Tahoma"/>
                <a:cs typeface="Tahoma"/>
                <a:sym typeface="Tahoma"/>
              </a:rPr>
              <a:t>Understanding concatMap</a:t>
            </a:r>
            <a:endParaRPr b="0" sz="3600">
              <a:solidFill>
                <a:srgbClr val="000000"/>
              </a:solidFill>
              <a:latin typeface="Tahoma"/>
              <a:ea typeface="Tahoma"/>
              <a:cs typeface="Tahoma"/>
              <a:sym typeface="Tahoma"/>
            </a:endParaRPr>
          </a:p>
        </p:txBody>
      </p:sp>
      <p:pic>
        <p:nvPicPr>
          <p:cNvPr id="1541" name="Google Shape;1541;p185"/>
          <p:cNvPicPr preferRelativeResize="0"/>
          <p:nvPr/>
        </p:nvPicPr>
        <p:blipFill>
          <a:blip r:embed="rId3">
            <a:alphaModFix/>
          </a:blip>
          <a:stretch>
            <a:fillRect/>
          </a:stretch>
        </p:blipFill>
        <p:spPr>
          <a:xfrm>
            <a:off x="3817225" y="940228"/>
            <a:ext cx="1428750" cy="3333750"/>
          </a:xfrm>
          <a:prstGeom prst="rect">
            <a:avLst/>
          </a:prstGeom>
          <a:noFill/>
          <a:ln>
            <a:noFill/>
          </a:ln>
        </p:spPr>
      </p:pic>
      <p:sp>
        <p:nvSpPr>
          <p:cNvPr id="1542" name="Google Shape;1542;p185"/>
          <p:cNvSpPr txBox="1"/>
          <p:nvPr/>
        </p:nvSpPr>
        <p:spPr>
          <a:xfrm>
            <a:off x="2643150" y="4445000"/>
            <a:ext cx="3857700" cy="53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rgbClr val="B7B7B7"/>
                </a:solidFill>
                <a:hlinkClick r:id="rId4"/>
              </a:rPr>
              <a:t>https://codewithdan.me/rxjs-diagrams</a:t>
            </a:r>
            <a:r>
              <a:rPr lang="en">
                <a:solidFill>
                  <a:srgbClr val="B7B7B7"/>
                </a:solidFill>
              </a:rPr>
              <a:t> </a:t>
            </a:r>
            <a:endParaRPr>
              <a:solidFill>
                <a:srgbClr val="B7B7B7"/>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6" name="Shape 1546"/>
        <p:cNvGrpSpPr/>
        <p:nvPr/>
      </p:nvGrpSpPr>
      <p:grpSpPr>
        <a:xfrm>
          <a:off x="0" y="0"/>
          <a:ext cx="0" cy="0"/>
          <a:chOff x="0" y="0"/>
          <a:chExt cx="0" cy="0"/>
        </a:xfrm>
      </p:grpSpPr>
      <p:sp>
        <p:nvSpPr>
          <p:cNvPr id="1547" name="Google Shape;1547;p186"/>
          <p:cNvSpPr txBox="1"/>
          <p:nvPr/>
        </p:nvSpPr>
        <p:spPr>
          <a:xfrm>
            <a:off x="0" y="1257750"/>
            <a:ext cx="9144000" cy="3885600"/>
          </a:xfrm>
          <a:prstGeom prst="rect">
            <a:avLst/>
          </a:prstGeom>
          <a:solidFill>
            <a:srgbClr val="F3F3F3"/>
          </a:solid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t/>
            </a:r>
            <a:endParaRPr sz="1600">
              <a:latin typeface="Consolas"/>
              <a:ea typeface="Consolas"/>
              <a:cs typeface="Consolas"/>
              <a:sym typeface="Consolas"/>
            </a:endParaRPr>
          </a:p>
        </p:txBody>
      </p:sp>
      <p:sp>
        <p:nvSpPr>
          <p:cNvPr id="1548" name="Google Shape;1548;p186"/>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Using concatMap</a:t>
            </a:r>
            <a:endParaRPr sz="3400"/>
          </a:p>
        </p:txBody>
      </p:sp>
      <p:sp>
        <p:nvSpPr>
          <p:cNvPr id="1549" name="Google Shape;1549;p186"/>
          <p:cNvSpPr/>
          <p:nvPr/>
        </p:nvSpPr>
        <p:spPr>
          <a:xfrm>
            <a:off x="-15125" y="850050"/>
            <a:ext cx="9144000" cy="4077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600">
                <a:solidFill>
                  <a:schemeClr val="lt1"/>
                </a:solidFill>
                <a:latin typeface="Tahoma"/>
                <a:ea typeface="Tahoma"/>
                <a:cs typeface="Tahoma"/>
                <a:sym typeface="Tahoma"/>
              </a:rPr>
              <a:t>Concatenating</a:t>
            </a:r>
            <a:r>
              <a:rPr lang="en" sz="1600">
                <a:solidFill>
                  <a:schemeClr val="lt1"/>
                </a:solidFill>
                <a:latin typeface="Tahoma"/>
                <a:ea typeface="Tahoma"/>
                <a:cs typeface="Tahoma"/>
                <a:sym typeface="Tahoma"/>
              </a:rPr>
              <a:t> Streams</a:t>
            </a:r>
            <a:endParaRPr sz="1600">
              <a:solidFill>
                <a:schemeClr val="lt1"/>
              </a:solidFill>
              <a:latin typeface="Tahoma"/>
              <a:ea typeface="Tahoma"/>
              <a:cs typeface="Tahoma"/>
              <a:sym typeface="Tahoma"/>
            </a:endParaRPr>
          </a:p>
        </p:txBody>
      </p:sp>
      <p:sp>
        <p:nvSpPr>
          <p:cNvPr id="1550" name="Google Shape;1550;p186"/>
          <p:cNvSpPr txBox="1"/>
          <p:nvPr/>
        </p:nvSpPr>
        <p:spPr>
          <a:xfrm>
            <a:off x="871675" y="1215762"/>
            <a:ext cx="7342800" cy="37908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0"/>
              </a:spcBef>
              <a:spcAft>
                <a:spcPts val="0"/>
              </a:spcAft>
              <a:buNone/>
            </a:pPr>
            <a:r>
              <a:rPr lang="en" sz="1100">
                <a:solidFill>
                  <a:srgbClr val="795E26"/>
                </a:solidFill>
                <a:latin typeface="Consolas"/>
                <a:ea typeface="Consolas"/>
                <a:cs typeface="Consolas"/>
                <a:sym typeface="Consolas"/>
              </a:rPr>
              <a:t>getCharactersAndHomeworlds</a:t>
            </a:r>
            <a:r>
              <a:rPr lang="en"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latin typeface="Consolas"/>
                <a:ea typeface="Consolas"/>
                <a:cs typeface="Consolas"/>
                <a:sym typeface="Consolas"/>
              </a:rPr>
              <a:t> </a:t>
            </a:r>
            <a:r>
              <a:rPr lang="en" sz="1100">
                <a:solidFill>
                  <a:srgbClr val="AF00DB"/>
                </a:solidFill>
                <a:latin typeface="Consolas"/>
                <a:ea typeface="Consolas"/>
                <a:cs typeface="Consolas"/>
                <a:sym typeface="Consolas"/>
              </a:rPr>
              <a:t>return</a:t>
            </a:r>
            <a:r>
              <a:rPr lang="en" sz="1100">
                <a:solidFill>
                  <a:schemeClr val="dk1"/>
                </a:solidFill>
                <a:latin typeface="Consolas"/>
                <a:ea typeface="Consolas"/>
                <a:cs typeface="Consolas"/>
                <a:sym typeface="Consolas"/>
              </a:rPr>
              <a:t> </a:t>
            </a:r>
            <a:r>
              <a:rPr lang="en" sz="1100">
                <a:solidFill>
                  <a:srgbClr val="0000FF"/>
                </a:solidFill>
                <a:latin typeface="Consolas"/>
                <a:ea typeface="Consolas"/>
                <a:cs typeface="Consolas"/>
                <a:sym typeface="Consolas"/>
              </a:rPr>
              <a:t>this</a:t>
            </a:r>
            <a:r>
              <a:rPr lang="en" sz="1100">
                <a:solidFill>
                  <a:schemeClr val="dk1"/>
                </a:solidFill>
                <a:latin typeface="Consolas"/>
                <a:ea typeface="Consolas"/>
                <a:cs typeface="Consolas"/>
                <a:sym typeface="Consolas"/>
              </a:rPr>
              <a:t>.</a:t>
            </a:r>
            <a:r>
              <a:rPr lang="en" sz="1100">
                <a:solidFill>
                  <a:srgbClr val="001080"/>
                </a:solidFill>
                <a:latin typeface="Consolas"/>
                <a:ea typeface="Consolas"/>
                <a:cs typeface="Consolas"/>
                <a:sym typeface="Consolas"/>
              </a:rPr>
              <a:t>http</a:t>
            </a:r>
            <a:r>
              <a:rPr lang="en" sz="1100">
                <a:solidFill>
                  <a:schemeClr val="dk1"/>
                </a:solidFill>
                <a:latin typeface="Consolas"/>
                <a:ea typeface="Consolas"/>
                <a:cs typeface="Consolas"/>
                <a:sym typeface="Consolas"/>
              </a:rPr>
              <a:t>.</a:t>
            </a:r>
            <a:r>
              <a:rPr lang="en" sz="1100">
                <a:solidFill>
                  <a:srgbClr val="795E26"/>
                </a:solidFill>
                <a:latin typeface="Consolas"/>
                <a:ea typeface="Consolas"/>
                <a:cs typeface="Consolas"/>
                <a:sym typeface="Consolas"/>
              </a:rPr>
              <a:t>get</a:t>
            </a:r>
            <a:r>
              <a:rPr lang="en" sz="1100">
                <a:solidFill>
                  <a:schemeClr val="dk1"/>
                </a:solidFill>
                <a:latin typeface="Consolas"/>
                <a:ea typeface="Consolas"/>
                <a:cs typeface="Consolas"/>
                <a:sym typeface="Consolas"/>
              </a:rPr>
              <a:t>(</a:t>
            </a:r>
            <a:r>
              <a:rPr lang="en" sz="1100">
                <a:solidFill>
                  <a:srgbClr val="0000FF"/>
                </a:solidFill>
                <a:latin typeface="Consolas"/>
                <a:ea typeface="Consolas"/>
                <a:cs typeface="Consolas"/>
                <a:sym typeface="Consolas"/>
              </a:rPr>
              <a:t>this</a:t>
            </a:r>
            <a:r>
              <a:rPr lang="en" sz="1100">
                <a:solidFill>
                  <a:schemeClr val="dk1"/>
                </a:solidFill>
                <a:latin typeface="Consolas"/>
                <a:ea typeface="Consolas"/>
                <a:cs typeface="Consolas"/>
                <a:sym typeface="Consolas"/>
              </a:rPr>
              <a:t>.</a:t>
            </a:r>
            <a:r>
              <a:rPr lang="en" sz="1100">
                <a:solidFill>
                  <a:srgbClr val="001080"/>
                </a:solidFill>
                <a:latin typeface="Consolas"/>
                <a:ea typeface="Consolas"/>
                <a:cs typeface="Consolas"/>
                <a:sym typeface="Consolas"/>
              </a:rPr>
              <a:t>baseUrl</a:t>
            </a:r>
            <a:r>
              <a:rPr lang="en" sz="1100">
                <a:solidFill>
                  <a:schemeClr val="dk1"/>
                </a:solidFill>
                <a:latin typeface="Consolas"/>
                <a:ea typeface="Consolas"/>
                <a:cs typeface="Consolas"/>
                <a:sym typeface="Consolas"/>
              </a:rPr>
              <a:t> + </a:t>
            </a:r>
            <a:r>
              <a:rPr lang="en" sz="1100">
                <a:solidFill>
                  <a:srgbClr val="A31515"/>
                </a:solidFill>
                <a:latin typeface="Consolas"/>
                <a:ea typeface="Consolas"/>
                <a:cs typeface="Consolas"/>
                <a:sym typeface="Consolas"/>
              </a:rPr>
              <a:t>'people'</a:t>
            </a: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latin typeface="Consolas"/>
                <a:ea typeface="Consolas"/>
                <a:cs typeface="Consolas"/>
                <a:sym typeface="Consolas"/>
              </a:rPr>
              <a:t>   .</a:t>
            </a:r>
            <a:r>
              <a:rPr lang="en" sz="1100">
                <a:solidFill>
                  <a:srgbClr val="795E26"/>
                </a:solidFill>
                <a:latin typeface="Consolas"/>
                <a:ea typeface="Consolas"/>
                <a:cs typeface="Consolas"/>
                <a:sym typeface="Consolas"/>
              </a:rPr>
              <a:t>pipe</a:t>
            </a: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latin typeface="Consolas"/>
                <a:ea typeface="Consolas"/>
                <a:cs typeface="Consolas"/>
                <a:sym typeface="Consolas"/>
              </a:rPr>
              <a:t>     </a:t>
            </a:r>
            <a:r>
              <a:rPr lang="en" sz="1100">
                <a:solidFill>
                  <a:srgbClr val="795E26"/>
                </a:solidFill>
                <a:latin typeface="Consolas"/>
                <a:ea typeface="Consolas"/>
                <a:cs typeface="Consolas"/>
                <a:sym typeface="Consolas"/>
              </a:rPr>
              <a:t>switchMap</a:t>
            </a:r>
            <a:r>
              <a:rPr lang="en" sz="1100">
                <a:solidFill>
                  <a:schemeClr val="dk1"/>
                </a:solidFill>
                <a:latin typeface="Consolas"/>
                <a:ea typeface="Consolas"/>
                <a:cs typeface="Consolas"/>
                <a:sym typeface="Consolas"/>
              </a:rPr>
              <a:t>(</a:t>
            </a:r>
            <a:r>
              <a:rPr lang="en" sz="1100">
                <a:solidFill>
                  <a:srgbClr val="001080"/>
                </a:solidFill>
                <a:latin typeface="Consolas"/>
                <a:ea typeface="Consolas"/>
                <a:cs typeface="Consolas"/>
                <a:sym typeface="Consolas"/>
              </a:rPr>
              <a:t>res</a:t>
            </a:r>
            <a:r>
              <a:rPr lang="en" sz="1100">
                <a:solidFill>
                  <a:schemeClr val="dk1"/>
                </a:solidFill>
                <a:latin typeface="Consolas"/>
                <a:ea typeface="Consolas"/>
                <a:cs typeface="Consolas"/>
                <a:sym typeface="Consolas"/>
              </a:rPr>
              <a:t> </a:t>
            </a:r>
            <a:r>
              <a:rPr lang="en" sz="1100">
                <a:solidFill>
                  <a:srgbClr val="0000FF"/>
                </a:solidFill>
                <a:latin typeface="Consolas"/>
                <a:ea typeface="Consolas"/>
                <a:cs typeface="Consolas"/>
                <a:sym typeface="Consolas"/>
              </a:rPr>
              <a:t>=&gt;</a:t>
            </a:r>
            <a:r>
              <a:rPr lang="en" sz="1100">
                <a:solidFill>
                  <a:schemeClr val="dk1"/>
                </a:solidFill>
                <a:latin typeface="Consolas"/>
                <a:ea typeface="Consolas"/>
                <a:cs typeface="Consolas"/>
                <a:sym typeface="Consolas"/>
              </a:rPr>
              <a:t>  </a:t>
            </a:r>
            <a:r>
              <a:rPr lang="en" sz="1100">
                <a:solidFill>
                  <a:srgbClr val="795E26"/>
                </a:solidFill>
                <a:latin typeface="Consolas"/>
                <a:ea typeface="Consolas"/>
                <a:cs typeface="Consolas"/>
                <a:sym typeface="Consolas"/>
              </a:rPr>
              <a:t>from</a:t>
            </a:r>
            <a:r>
              <a:rPr lang="en" sz="1100">
                <a:solidFill>
                  <a:schemeClr val="dk1"/>
                </a:solidFill>
                <a:latin typeface="Consolas"/>
                <a:ea typeface="Consolas"/>
                <a:cs typeface="Consolas"/>
                <a:sym typeface="Consolas"/>
              </a:rPr>
              <a:t>(</a:t>
            </a:r>
            <a:r>
              <a:rPr lang="en" sz="1100">
                <a:solidFill>
                  <a:srgbClr val="001080"/>
                </a:solidFill>
                <a:latin typeface="Consolas"/>
                <a:ea typeface="Consolas"/>
                <a:cs typeface="Consolas"/>
                <a:sym typeface="Consolas"/>
              </a:rPr>
              <a:t>res</a:t>
            </a:r>
            <a:r>
              <a:rPr lang="en" sz="1100">
                <a:solidFill>
                  <a:schemeClr val="dk1"/>
                </a:solidFill>
                <a:latin typeface="Consolas"/>
                <a:ea typeface="Consolas"/>
                <a:cs typeface="Consolas"/>
                <a:sym typeface="Consolas"/>
              </a:rPr>
              <a:t>[</a:t>
            </a:r>
            <a:r>
              <a:rPr lang="en" sz="1100">
                <a:solidFill>
                  <a:srgbClr val="A31515"/>
                </a:solidFill>
                <a:latin typeface="Consolas"/>
                <a:ea typeface="Consolas"/>
                <a:cs typeface="Consolas"/>
                <a:sym typeface="Consolas"/>
              </a:rPr>
              <a:t>'results'</a:t>
            </a: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latin typeface="Consolas"/>
                <a:ea typeface="Consolas"/>
                <a:cs typeface="Consolas"/>
                <a:sym typeface="Consolas"/>
              </a:rPr>
              <a:t>     </a:t>
            </a:r>
            <a:r>
              <a:rPr lang="en" sz="1100">
                <a:solidFill>
                  <a:srgbClr val="795E26"/>
                </a:solidFill>
                <a:latin typeface="Consolas"/>
                <a:ea typeface="Consolas"/>
                <a:cs typeface="Consolas"/>
                <a:sym typeface="Consolas"/>
              </a:rPr>
              <a:t>concat</a:t>
            </a:r>
            <a:r>
              <a:rPr lang="en" sz="1100">
                <a:solidFill>
                  <a:srgbClr val="795E26"/>
                </a:solidFill>
                <a:latin typeface="Consolas"/>
                <a:ea typeface="Consolas"/>
                <a:cs typeface="Consolas"/>
                <a:sym typeface="Consolas"/>
              </a:rPr>
              <a:t>Map</a:t>
            </a:r>
            <a:r>
              <a:rPr lang="en" sz="1100">
                <a:solidFill>
                  <a:schemeClr val="dk1"/>
                </a:solidFill>
                <a:latin typeface="Consolas"/>
                <a:ea typeface="Consolas"/>
                <a:cs typeface="Consolas"/>
                <a:sym typeface="Consolas"/>
              </a:rPr>
              <a:t>((</a:t>
            </a:r>
            <a:r>
              <a:rPr lang="en" sz="1100">
                <a:solidFill>
                  <a:srgbClr val="001080"/>
                </a:solidFill>
                <a:latin typeface="Consolas"/>
                <a:ea typeface="Consolas"/>
                <a:cs typeface="Consolas"/>
                <a:sym typeface="Consolas"/>
              </a:rPr>
              <a:t>person</a:t>
            </a:r>
            <a:r>
              <a:rPr lang="en" sz="1100">
                <a:solidFill>
                  <a:schemeClr val="dk1"/>
                </a:solidFill>
                <a:latin typeface="Consolas"/>
                <a:ea typeface="Consolas"/>
                <a:cs typeface="Consolas"/>
                <a:sym typeface="Consolas"/>
              </a:rPr>
              <a:t>: </a:t>
            </a:r>
            <a:r>
              <a:rPr lang="en" sz="1100">
                <a:solidFill>
                  <a:srgbClr val="267F99"/>
                </a:solidFill>
                <a:latin typeface="Consolas"/>
                <a:ea typeface="Consolas"/>
                <a:cs typeface="Consolas"/>
                <a:sym typeface="Consolas"/>
              </a:rPr>
              <a:t>any</a:t>
            </a:r>
            <a:r>
              <a:rPr lang="en" sz="1100">
                <a:solidFill>
                  <a:schemeClr val="dk1"/>
                </a:solidFill>
                <a:latin typeface="Consolas"/>
                <a:ea typeface="Consolas"/>
                <a:cs typeface="Consolas"/>
                <a:sym typeface="Consolas"/>
              </a:rPr>
              <a:t>) </a:t>
            </a:r>
            <a:r>
              <a:rPr lang="en" sz="1100">
                <a:solidFill>
                  <a:srgbClr val="0000FF"/>
                </a:solidFill>
                <a:latin typeface="Consolas"/>
                <a:ea typeface="Consolas"/>
                <a:cs typeface="Consolas"/>
                <a:sym typeface="Consolas"/>
              </a:rPr>
              <a:t>=&gt;</a:t>
            </a:r>
            <a:r>
              <a:rPr lang="en"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latin typeface="Consolas"/>
                <a:ea typeface="Consolas"/>
                <a:cs typeface="Consolas"/>
                <a:sym typeface="Consolas"/>
              </a:rPr>
              <a:t>         </a:t>
            </a:r>
            <a:r>
              <a:rPr lang="en" sz="1100">
                <a:solidFill>
                  <a:srgbClr val="AF00DB"/>
                </a:solidFill>
                <a:latin typeface="Consolas"/>
                <a:ea typeface="Consolas"/>
                <a:cs typeface="Consolas"/>
                <a:sym typeface="Consolas"/>
              </a:rPr>
              <a:t>return</a:t>
            </a:r>
            <a:r>
              <a:rPr lang="en" sz="1100">
                <a:solidFill>
                  <a:schemeClr val="dk1"/>
                </a:solidFill>
                <a:latin typeface="Consolas"/>
                <a:ea typeface="Consolas"/>
                <a:cs typeface="Consolas"/>
                <a:sym typeface="Consolas"/>
              </a:rPr>
              <a:t> </a:t>
            </a:r>
            <a:r>
              <a:rPr lang="en" sz="1100">
                <a:solidFill>
                  <a:srgbClr val="0000FF"/>
                </a:solidFill>
                <a:latin typeface="Consolas"/>
                <a:ea typeface="Consolas"/>
                <a:cs typeface="Consolas"/>
                <a:sym typeface="Consolas"/>
              </a:rPr>
              <a:t>this</a:t>
            </a:r>
            <a:r>
              <a:rPr lang="en" sz="1100">
                <a:solidFill>
                  <a:schemeClr val="dk1"/>
                </a:solidFill>
                <a:latin typeface="Consolas"/>
                <a:ea typeface="Consolas"/>
                <a:cs typeface="Consolas"/>
                <a:sym typeface="Consolas"/>
              </a:rPr>
              <a:t>.</a:t>
            </a:r>
            <a:r>
              <a:rPr lang="en" sz="1100">
                <a:solidFill>
                  <a:srgbClr val="001080"/>
                </a:solidFill>
                <a:latin typeface="Consolas"/>
                <a:ea typeface="Consolas"/>
                <a:cs typeface="Consolas"/>
                <a:sym typeface="Consolas"/>
              </a:rPr>
              <a:t>http</a:t>
            </a:r>
            <a:r>
              <a:rPr lang="en" sz="1100">
                <a:solidFill>
                  <a:schemeClr val="dk1"/>
                </a:solidFill>
                <a:latin typeface="Consolas"/>
                <a:ea typeface="Consolas"/>
                <a:cs typeface="Consolas"/>
                <a:sym typeface="Consolas"/>
              </a:rPr>
              <a:t>.</a:t>
            </a:r>
            <a:r>
              <a:rPr lang="en" sz="1100">
                <a:solidFill>
                  <a:srgbClr val="795E26"/>
                </a:solidFill>
                <a:latin typeface="Consolas"/>
                <a:ea typeface="Consolas"/>
                <a:cs typeface="Consolas"/>
                <a:sym typeface="Consolas"/>
              </a:rPr>
              <a:t>get</a:t>
            </a:r>
            <a:r>
              <a:rPr lang="en" sz="1100">
                <a:solidFill>
                  <a:schemeClr val="dk1"/>
                </a:solidFill>
                <a:latin typeface="Consolas"/>
                <a:ea typeface="Consolas"/>
                <a:cs typeface="Consolas"/>
                <a:sym typeface="Consolas"/>
              </a:rPr>
              <a:t>(</a:t>
            </a:r>
            <a:r>
              <a:rPr lang="en" sz="1100">
                <a:solidFill>
                  <a:srgbClr val="001080"/>
                </a:solidFill>
                <a:latin typeface="Consolas"/>
                <a:ea typeface="Consolas"/>
                <a:cs typeface="Consolas"/>
                <a:sym typeface="Consolas"/>
              </a:rPr>
              <a:t>person</a:t>
            </a:r>
            <a:r>
              <a:rPr lang="en" sz="1100">
                <a:solidFill>
                  <a:schemeClr val="dk1"/>
                </a:solidFill>
                <a:latin typeface="Consolas"/>
                <a:ea typeface="Consolas"/>
                <a:cs typeface="Consolas"/>
                <a:sym typeface="Consolas"/>
              </a:rPr>
              <a:t>[</a:t>
            </a:r>
            <a:r>
              <a:rPr lang="en" sz="1100">
                <a:solidFill>
                  <a:srgbClr val="A31515"/>
                </a:solidFill>
                <a:latin typeface="Consolas"/>
                <a:ea typeface="Consolas"/>
                <a:cs typeface="Consolas"/>
                <a:sym typeface="Consolas"/>
              </a:rPr>
              <a:t>'homeworld'</a:t>
            </a: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latin typeface="Consolas"/>
                <a:ea typeface="Consolas"/>
                <a:cs typeface="Consolas"/>
                <a:sym typeface="Consolas"/>
              </a:rPr>
              <a:t>           .</a:t>
            </a:r>
            <a:r>
              <a:rPr lang="en" sz="1100">
                <a:solidFill>
                  <a:srgbClr val="795E26"/>
                </a:solidFill>
                <a:latin typeface="Consolas"/>
                <a:ea typeface="Consolas"/>
                <a:cs typeface="Consolas"/>
                <a:sym typeface="Consolas"/>
              </a:rPr>
              <a:t>pipe</a:t>
            </a: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latin typeface="Consolas"/>
                <a:ea typeface="Consolas"/>
                <a:cs typeface="Consolas"/>
                <a:sym typeface="Consolas"/>
              </a:rPr>
              <a:t>             </a:t>
            </a:r>
            <a:r>
              <a:rPr lang="en" sz="1100">
                <a:solidFill>
                  <a:srgbClr val="795E26"/>
                </a:solidFill>
                <a:latin typeface="Consolas"/>
                <a:ea typeface="Consolas"/>
                <a:cs typeface="Consolas"/>
                <a:sym typeface="Consolas"/>
              </a:rPr>
              <a:t>map</a:t>
            </a:r>
            <a:r>
              <a:rPr lang="en" sz="1100">
                <a:solidFill>
                  <a:schemeClr val="dk1"/>
                </a:solidFill>
                <a:latin typeface="Consolas"/>
                <a:ea typeface="Consolas"/>
                <a:cs typeface="Consolas"/>
                <a:sym typeface="Consolas"/>
              </a:rPr>
              <a:t>(</a:t>
            </a:r>
            <a:r>
              <a:rPr lang="en" sz="1100">
                <a:solidFill>
                  <a:srgbClr val="001080"/>
                </a:solidFill>
                <a:latin typeface="Consolas"/>
                <a:ea typeface="Consolas"/>
                <a:cs typeface="Consolas"/>
                <a:sym typeface="Consolas"/>
              </a:rPr>
              <a:t>hw</a:t>
            </a:r>
            <a:r>
              <a:rPr lang="en" sz="1100">
                <a:solidFill>
                  <a:schemeClr val="dk1"/>
                </a:solidFill>
                <a:latin typeface="Consolas"/>
                <a:ea typeface="Consolas"/>
                <a:cs typeface="Consolas"/>
                <a:sym typeface="Consolas"/>
              </a:rPr>
              <a:t> </a:t>
            </a:r>
            <a:r>
              <a:rPr lang="en" sz="1100">
                <a:solidFill>
                  <a:srgbClr val="0000FF"/>
                </a:solidFill>
                <a:latin typeface="Consolas"/>
                <a:ea typeface="Consolas"/>
                <a:cs typeface="Consolas"/>
                <a:sym typeface="Consolas"/>
              </a:rPr>
              <a:t>=&gt;</a:t>
            </a:r>
            <a:r>
              <a:rPr lang="en"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latin typeface="Consolas"/>
                <a:ea typeface="Consolas"/>
                <a:cs typeface="Consolas"/>
                <a:sym typeface="Consolas"/>
              </a:rPr>
              <a:t>               </a:t>
            </a:r>
            <a:r>
              <a:rPr lang="en" sz="1100">
                <a:solidFill>
                  <a:srgbClr val="001080"/>
                </a:solidFill>
                <a:latin typeface="Consolas"/>
                <a:ea typeface="Consolas"/>
                <a:cs typeface="Consolas"/>
                <a:sym typeface="Consolas"/>
              </a:rPr>
              <a:t>person</a:t>
            </a:r>
            <a:r>
              <a:rPr lang="en" sz="1100">
                <a:solidFill>
                  <a:schemeClr val="dk1"/>
                </a:solidFill>
                <a:latin typeface="Consolas"/>
                <a:ea typeface="Consolas"/>
                <a:cs typeface="Consolas"/>
                <a:sym typeface="Consolas"/>
              </a:rPr>
              <a:t>[</a:t>
            </a:r>
            <a:r>
              <a:rPr lang="en" sz="1100">
                <a:solidFill>
                  <a:srgbClr val="A31515"/>
                </a:solidFill>
                <a:latin typeface="Consolas"/>
                <a:ea typeface="Consolas"/>
                <a:cs typeface="Consolas"/>
                <a:sym typeface="Consolas"/>
              </a:rPr>
              <a:t>'homeworld'</a:t>
            </a:r>
            <a:r>
              <a:rPr lang="en" sz="1100">
                <a:solidFill>
                  <a:schemeClr val="dk1"/>
                </a:solidFill>
                <a:latin typeface="Consolas"/>
                <a:ea typeface="Consolas"/>
                <a:cs typeface="Consolas"/>
                <a:sym typeface="Consolas"/>
              </a:rPr>
              <a:t>] = </a:t>
            </a:r>
            <a:r>
              <a:rPr lang="en" sz="1100">
                <a:solidFill>
                  <a:srgbClr val="001080"/>
                </a:solidFill>
                <a:latin typeface="Consolas"/>
                <a:ea typeface="Consolas"/>
                <a:cs typeface="Consolas"/>
                <a:sym typeface="Consolas"/>
              </a:rPr>
              <a:t>hw</a:t>
            </a: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latin typeface="Consolas"/>
                <a:ea typeface="Consolas"/>
                <a:cs typeface="Consolas"/>
                <a:sym typeface="Consolas"/>
              </a:rPr>
              <a:t>               </a:t>
            </a:r>
            <a:r>
              <a:rPr lang="en" sz="1100">
                <a:solidFill>
                  <a:srgbClr val="AF00DB"/>
                </a:solidFill>
                <a:latin typeface="Consolas"/>
                <a:ea typeface="Consolas"/>
                <a:cs typeface="Consolas"/>
                <a:sym typeface="Consolas"/>
              </a:rPr>
              <a:t>return</a:t>
            </a:r>
            <a:r>
              <a:rPr lang="en" sz="1100">
                <a:solidFill>
                  <a:schemeClr val="dk1"/>
                </a:solidFill>
                <a:latin typeface="Consolas"/>
                <a:ea typeface="Consolas"/>
                <a:cs typeface="Consolas"/>
                <a:sym typeface="Consolas"/>
              </a:rPr>
              <a:t> </a:t>
            </a:r>
            <a:r>
              <a:rPr lang="en" sz="1100">
                <a:solidFill>
                  <a:srgbClr val="001080"/>
                </a:solidFill>
                <a:latin typeface="Consolas"/>
                <a:ea typeface="Consolas"/>
                <a:cs typeface="Consolas"/>
                <a:sym typeface="Consolas"/>
              </a:rPr>
              <a:t>person</a:t>
            </a: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latin typeface="Consolas"/>
                <a:ea typeface="Consolas"/>
                <a:cs typeface="Consolas"/>
                <a:sym typeface="Consolas"/>
              </a:rPr>
              <a:t>     </a:t>
            </a:r>
            <a:r>
              <a:rPr lang="en" sz="1100">
                <a:solidFill>
                  <a:srgbClr val="795E26"/>
                </a:solidFill>
                <a:latin typeface="Consolas"/>
                <a:ea typeface="Consolas"/>
                <a:cs typeface="Consolas"/>
                <a:sym typeface="Consolas"/>
              </a:rPr>
              <a:t>toArray</a:t>
            </a: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p:txBody>
      </p:sp>
      <p:grpSp>
        <p:nvGrpSpPr>
          <p:cNvPr id="1551" name="Google Shape;1551;p186"/>
          <p:cNvGrpSpPr/>
          <p:nvPr/>
        </p:nvGrpSpPr>
        <p:grpSpPr>
          <a:xfrm>
            <a:off x="4541808" y="1371950"/>
            <a:ext cx="4599645" cy="407700"/>
            <a:chOff x="4015425" y="1371941"/>
            <a:chExt cx="2356496" cy="407700"/>
          </a:xfrm>
        </p:grpSpPr>
        <p:cxnSp>
          <p:nvCxnSpPr>
            <p:cNvPr id="1552" name="Google Shape;1552;p186"/>
            <p:cNvCxnSpPr/>
            <p:nvPr/>
          </p:nvCxnSpPr>
          <p:spPr>
            <a:xfrm rot="10800000">
              <a:off x="4015425" y="1575791"/>
              <a:ext cx="642000" cy="0"/>
            </a:xfrm>
            <a:prstGeom prst="straightConnector1">
              <a:avLst/>
            </a:prstGeom>
            <a:noFill/>
            <a:ln cap="flat" cmpd="sng" w="28575">
              <a:solidFill>
                <a:srgbClr val="0070C0"/>
              </a:solidFill>
              <a:prstDash val="solid"/>
              <a:round/>
              <a:headEnd len="med" w="med" type="none"/>
              <a:tailEnd len="med" w="med" type="triangle"/>
            </a:ln>
          </p:spPr>
        </p:cxnSp>
        <p:sp>
          <p:nvSpPr>
            <p:cNvPr id="1553" name="Google Shape;1553;p186"/>
            <p:cNvSpPr txBox="1"/>
            <p:nvPr/>
          </p:nvSpPr>
          <p:spPr>
            <a:xfrm>
              <a:off x="4291421" y="1371941"/>
              <a:ext cx="2080500" cy="407700"/>
            </a:xfrm>
            <a:prstGeom prst="rect">
              <a:avLst/>
            </a:prstGeom>
            <a:solidFill>
              <a:srgbClr val="007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Outer Observable</a:t>
              </a:r>
              <a:endParaRPr>
                <a:solidFill>
                  <a:srgbClr val="FFFFFF"/>
                </a:solidFill>
              </a:endParaRPr>
            </a:p>
          </p:txBody>
        </p:sp>
      </p:grpSp>
      <p:grpSp>
        <p:nvGrpSpPr>
          <p:cNvPr id="1554" name="Google Shape;1554;p186"/>
          <p:cNvGrpSpPr/>
          <p:nvPr/>
        </p:nvGrpSpPr>
        <p:grpSpPr>
          <a:xfrm>
            <a:off x="4877748" y="2338700"/>
            <a:ext cx="4268103" cy="407700"/>
            <a:chOff x="4494275" y="2643489"/>
            <a:chExt cx="3339151" cy="407700"/>
          </a:xfrm>
        </p:grpSpPr>
        <p:cxnSp>
          <p:nvCxnSpPr>
            <p:cNvPr id="1555" name="Google Shape;1555;p186"/>
            <p:cNvCxnSpPr/>
            <p:nvPr/>
          </p:nvCxnSpPr>
          <p:spPr>
            <a:xfrm rot="10800000">
              <a:off x="4494275" y="2847336"/>
              <a:ext cx="513000" cy="0"/>
            </a:xfrm>
            <a:prstGeom prst="straightConnector1">
              <a:avLst/>
            </a:prstGeom>
            <a:noFill/>
            <a:ln cap="flat" cmpd="sng" w="28575">
              <a:solidFill>
                <a:srgbClr val="0070C0"/>
              </a:solidFill>
              <a:prstDash val="solid"/>
              <a:round/>
              <a:headEnd len="med" w="med" type="none"/>
              <a:tailEnd len="med" w="med" type="triangle"/>
            </a:ln>
          </p:spPr>
        </p:cxnSp>
        <p:sp>
          <p:nvSpPr>
            <p:cNvPr id="1556" name="Google Shape;1556;p186"/>
            <p:cNvSpPr txBox="1"/>
            <p:nvPr/>
          </p:nvSpPr>
          <p:spPr>
            <a:xfrm>
              <a:off x="4669326" y="2643489"/>
              <a:ext cx="3164100" cy="407700"/>
            </a:xfrm>
            <a:prstGeom prst="rect">
              <a:avLst/>
            </a:prstGeom>
            <a:solidFill>
              <a:srgbClr val="007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Concat</a:t>
              </a:r>
              <a:r>
                <a:rPr lang="en">
                  <a:solidFill>
                    <a:srgbClr val="FFFFFF"/>
                  </a:solidFill>
                </a:rPr>
                <a:t> with inner observable</a:t>
              </a:r>
              <a:endParaRPr>
                <a:solidFill>
                  <a:srgbClr val="FFFFFF"/>
                </a:solidFill>
              </a:endParaRPr>
            </a:p>
          </p:txBody>
        </p:sp>
      </p:grpSp>
      <p:grpSp>
        <p:nvGrpSpPr>
          <p:cNvPr id="1557" name="Google Shape;1557;p186"/>
          <p:cNvGrpSpPr/>
          <p:nvPr/>
        </p:nvGrpSpPr>
        <p:grpSpPr>
          <a:xfrm>
            <a:off x="4156894" y="3074850"/>
            <a:ext cx="4989419" cy="454200"/>
            <a:chOff x="3471350" y="3345437"/>
            <a:chExt cx="4974000" cy="454200"/>
          </a:xfrm>
        </p:grpSpPr>
        <p:cxnSp>
          <p:nvCxnSpPr>
            <p:cNvPr id="1558" name="Google Shape;1558;p186"/>
            <p:cNvCxnSpPr>
              <a:stCxn id="1559" idx="1"/>
            </p:cNvCxnSpPr>
            <p:nvPr/>
          </p:nvCxnSpPr>
          <p:spPr>
            <a:xfrm rot="10800000">
              <a:off x="3471350" y="3572537"/>
              <a:ext cx="969600" cy="0"/>
            </a:xfrm>
            <a:prstGeom prst="straightConnector1">
              <a:avLst/>
            </a:prstGeom>
            <a:noFill/>
            <a:ln cap="flat" cmpd="sng" w="28575">
              <a:solidFill>
                <a:srgbClr val="0070C0"/>
              </a:solidFill>
              <a:prstDash val="solid"/>
              <a:round/>
              <a:headEnd len="med" w="med" type="none"/>
              <a:tailEnd len="med" w="med" type="triangle"/>
            </a:ln>
          </p:spPr>
        </p:cxnSp>
        <p:sp>
          <p:nvSpPr>
            <p:cNvPr id="1559" name="Google Shape;1559;p186"/>
            <p:cNvSpPr txBox="1"/>
            <p:nvPr/>
          </p:nvSpPr>
          <p:spPr>
            <a:xfrm>
              <a:off x="4440950" y="3345437"/>
              <a:ext cx="4004400" cy="454200"/>
            </a:xfrm>
            <a:prstGeom prst="rect">
              <a:avLst/>
            </a:prstGeom>
            <a:solidFill>
              <a:srgbClr val="007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Update each person with their homeworld </a:t>
              </a:r>
              <a:endParaRPr>
                <a:solidFill>
                  <a:srgbClr val="FFFFFF"/>
                </a:solidFill>
              </a:endParaRPr>
            </a:p>
          </p:txBody>
        </p:sp>
      </p:grpSp>
      <p:grpSp>
        <p:nvGrpSpPr>
          <p:cNvPr id="1560" name="Google Shape;1560;p186"/>
          <p:cNvGrpSpPr/>
          <p:nvPr/>
        </p:nvGrpSpPr>
        <p:grpSpPr>
          <a:xfrm>
            <a:off x="4555556" y="1855325"/>
            <a:ext cx="4591062" cy="407700"/>
            <a:chOff x="4123425" y="1371950"/>
            <a:chExt cx="4527675" cy="407700"/>
          </a:xfrm>
        </p:grpSpPr>
        <p:cxnSp>
          <p:nvCxnSpPr>
            <p:cNvPr id="1561" name="Google Shape;1561;p186"/>
            <p:cNvCxnSpPr/>
            <p:nvPr/>
          </p:nvCxnSpPr>
          <p:spPr>
            <a:xfrm rot="10800000">
              <a:off x="4123425" y="1575791"/>
              <a:ext cx="534000" cy="0"/>
            </a:xfrm>
            <a:prstGeom prst="straightConnector1">
              <a:avLst/>
            </a:prstGeom>
            <a:noFill/>
            <a:ln cap="flat" cmpd="sng" w="28575">
              <a:solidFill>
                <a:srgbClr val="0070C0"/>
              </a:solidFill>
              <a:prstDash val="solid"/>
              <a:round/>
              <a:headEnd len="med" w="med" type="none"/>
              <a:tailEnd len="med" w="med" type="triangle"/>
            </a:ln>
          </p:spPr>
        </p:cxnSp>
        <p:sp>
          <p:nvSpPr>
            <p:cNvPr id="1562" name="Google Shape;1562;p186"/>
            <p:cNvSpPr txBox="1"/>
            <p:nvPr/>
          </p:nvSpPr>
          <p:spPr>
            <a:xfrm>
              <a:off x="4640100" y="1371950"/>
              <a:ext cx="4011000" cy="407700"/>
            </a:xfrm>
            <a:prstGeom prst="rect">
              <a:avLst/>
            </a:prstGeom>
            <a:solidFill>
              <a:srgbClr val="007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Switch to inner Observable array of people</a:t>
              </a:r>
              <a:endParaRPr>
                <a:solidFill>
                  <a:srgbClr val="FFFFF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1"/>
                                        </p:tgtEl>
                                        <p:attrNameLst>
                                          <p:attrName>style.visibility</p:attrName>
                                        </p:attrNameLst>
                                      </p:cBhvr>
                                      <p:to>
                                        <p:strVal val="visible"/>
                                      </p:to>
                                    </p:set>
                                    <p:animEffect filter="fade" transition="in">
                                      <p:cBhvr>
                                        <p:cTn dur="1000"/>
                                        <p:tgtEl>
                                          <p:spTgt spid="1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0"/>
                                        </p:tgtEl>
                                        <p:attrNameLst>
                                          <p:attrName>style.visibility</p:attrName>
                                        </p:attrNameLst>
                                      </p:cBhvr>
                                      <p:to>
                                        <p:strVal val="visible"/>
                                      </p:to>
                                    </p:set>
                                    <p:animEffect filter="fade" transition="in">
                                      <p:cBhvr>
                                        <p:cTn dur="1000"/>
                                        <p:tgtEl>
                                          <p:spTgt spid="15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4"/>
                                        </p:tgtEl>
                                        <p:attrNameLst>
                                          <p:attrName>style.visibility</p:attrName>
                                        </p:attrNameLst>
                                      </p:cBhvr>
                                      <p:to>
                                        <p:strVal val="visible"/>
                                      </p:to>
                                    </p:set>
                                    <p:animEffect filter="fade" transition="in">
                                      <p:cBhvr>
                                        <p:cTn dur="1000"/>
                                        <p:tgtEl>
                                          <p:spTgt spid="1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7"/>
                                        </p:tgtEl>
                                        <p:attrNameLst>
                                          <p:attrName>style.visibility</p:attrName>
                                        </p:attrNameLst>
                                      </p:cBhvr>
                                      <p:to>
                                        <p:strVal val="visible"/>
                                      </p:to>
                                    </p:set>
                                    <p:animEffect filter="fade" transition="in">
                                      <p:cBhvr>
                                        <p:cTn dur="1000"/>
                                        <p:tgtEl>
                                          <p:spTgt spid="1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7" name="Shape 1567"/>
        <p:cNvGrpSpPr/>
        <p:nvPr/>
      </p:nvGrpSpPr>
      <p:grpSpPr>
        <a:xfrm>
          <a:off x="0" y="0"/>
          <a:ext cx="0" cy="0"/>
          <a:chOff x="0" y="0"/>
          <a:chExt cx="0" cy="0"/>
        </a:xfrm>
      </p:grpSpPr>
      <p:sp>
        <p:nvSpPr>
          <p:cNvPr id="1568" name="Google Shape;1568;p187"/>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noAutofit/>
          </a:bodyPr>
          <a:lstStyle/>
          <a:p>
            <a:pPr indent="0" lvl="0" marL="0" rtl="0" algn="ctr">
              <a:lnSpc>
                <a:spcPct val="85000"/>
              </a:lnSpc>
              <a:spcBef>
                <a:spcPts val="0"/>
              </a:spcBef>
              <a:spcAft>
                <a:spcPts val="0"/>
              </a:spcAft>
              <a:buClr>
                <a:schemeClr val="dk1"/>
              </a:buClr>
              <a:buSzPts val="2700"/>
              <a:buFont typeface="Arial"/>
              <a:buNone/>
            </a:pPr>
            <a:r>
              <a:rPr lang="en" sz="1100"/>
              <a:t>HttpClient and RxJS Operators</a:t>
            </a:r>
            <a:endParaRPr sz="1100"/>
          </a:p>
        </p:txBody>
      </p:sp>
      <p:sp>
        <p:nvSpPr>
          <p:cNvPr id="1569" name="Google Shape;1569;p187"/>
          <p:cNvSpPr txBox="1"/>
          <p:nvPr>
            <p:ph type="title"/>
          </p:nvPr>
        </p:nvSpPr>
        <p:spPr>
          <a:xfrm>
            <a:off x="457200" y="58803"/>
            <a:ext cx="8229600" cy="857400"/>
          </a:xfrm>
          <a:prstGeom prst="rect">
            <a:avLst/>
          </a:prstGeom>
        </p:spPr>
        <p:txBody>
          <a:bodyPr anchorCtr="0" anchor="ctr" bIns="32975" lIns="0" spcFirstLastPara="1" rIns="65925" wrap="square" tIns="32975">
            <a:noAutofit/>
          </a:bodyPr>
          <a:lstStyle/>
          <a:p>
            <a:pPr indent="0" lvl="0" marL="0" rtl="0" algn="ctr">
              <a:spcBef>
                <a:spcPts val="0"/>
              </a:spcBef>
              <a:spcAft>
                <a:spcPts val="0"/>
              </a:spcAft>
              <a:buNone/>
            </a:pPr>
            <a:r>
              <a:rPr b="0" lang="en" sz="3600">
                <a:solidFill>
                  <a:srgbClr val="000000"/>
                </a:solidFill>
                <a:latin typeface="Tahoma"/>
                <a:ea typeface="Tahoma"/>
                <a:cs typeface="Tahoma"/>
                <a:sym typeface="Tahoma"/>
              </a:rPr>
              <a:t>Understanding MergeMap</a:t>
            </a:r>
            <a:endParaRPr b="0" sz="3600">
              <a:solidFill>
                <a:srgbClr val="000000"/>
              </a:solidFill>
              <a:latin typeface="Tahoma"/>
              <a:ea typeface="Tahoma"/>
              <a:cs typeface="Tahoma"/>
              <a:sym typeface="Tahoma"/>
            </a:endParaRPr>
          </a:p>
        </p:txBody>
      </p:sp>
      <p:sp>
        <p:nvSpPr>
          <p:cNvPr id="1570" name="Google Shape;1570;p187"/>
          <p:cNvSpPr txBox="1"/>
          <p:nvPr/>
        </p:nvSpPr>
        <p:spPr>
          <a:xfrm>
            <a:off x="2643150" y="4445000"/>
            <a:ext cx="3857700" cy="53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rgbClr val="B7B7B7"/>
                </a:solidFill>
                <a:hlinkClick r:id="rId3"/>
              </a:rPr>
              <a:t>https://codewithdan.me/rxjs-diagrams</a:t>
            </a:r>
            <a:r>
              <a:rPr lang="en">
                <a:solidFill>
                  <a:srgbClr val="B7B7B7"/>
                </a:solidFill>
              </a:rPr>
              <a:t> </a:t>
            </a:r>
            <a:endParaRPr>
              <a:solidFill>
                <a:srgbClr val="B7B7B7"/>
              </a:solidFill>
            </a:endParaRPr>
          </a:p>
        </p:txBody>
      </p:sp>
      <p:pic>
        <p:nvPicPr>
          <p:cNvPr id="1571" name="Google Shape;1571;p187"/>
          <p:cNvPicPr preferRelativeResize="0"/>
          <p:nvPr/>
        </p:nvPicPr>
        <p:blipFill>
          <a:blip r:embed="rId4">
            <a:alphaModFix/>
          </a:blip>
          <a:stretch>
            <a:fillRect/>
          </a:stretch>
        </p:blipFill>
        <p:spPr>
          <a:xfrm>
            <a:off x="3881088" y="959753"/>
            <a:ext cx="1381713" cy="322399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5" name="Shape 1575"/>
        <p:cNvGrpSpPr/>
        <p:nvPr/>
      </p:nvGrpSpPr>
      <p:grpSpPr>
        <a:xfrm>
          <a:off x="0" y="0"/>
          <a:ext cx="0" cy="0"/>
          <a:chOff x="0" y="0"/>
          <a:chExt cx="0" cy="0"/>
        </a:xfrm>
      </p:grpSpPr>
      <p:sp>
        <p:nvSpPr>
          <p:cNvPr id="1576" name="Google Shape;1576;p188"/>
          <p:cNvSpPr txBox="1"/>
          <p:nvPr/>
        </p:nvSpPr>
        <p:spPr>
          <a:xfrm>
            <a:off x="0" y="1257750"/>
            <a:ext cx="9144000" cy="3885600"/>
          </a:xfrm>
          <a:prstGeom prst="rect">
            <a:avLst/>
          </a:prstGeom>
          <a:solidFill>
            <a:srgbClr val="F3F3F3"/>
          </a:solid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t/>
            </a:r>
            <a:endParaRPr sz="1600">
              <a:latin typeface="Consolas"/>
              <a:ea typeface="Consolas"/>
              <a:cs typeface="Consolas"/>
              <a:sym typeface="Consolas"/>
            </a:endParaRPr>
          </a:p>
        </p:txBody>
      </p:sp>
      <p:sp>
        <p:nvSpPr>
          <p:cNvPr id="1577" name="Google Shape;1577;p188"/>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Using mergeMap</a:t>
            </a:r>
            <a:endParaRPr sz="3400"/>
          </a:p>
        </p:txBody>
      </p:sp>
      <p:sp>
        <p:nvSpPr>
          <p:cNvPr id="1578" name="Google Shape;1578;p188"/>
          <p:cNvSpPr/>
          <p:nvPr/>
        </p:nvSpPr>
        <p:spPr>
          <a:xfrm>
            <a:off x="-15125" y="850050"/>
            <a:ext cx="9144000" cy="4077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600">
                <a:solidFill>
                  <a:schemeClr val="lt1"/>
                </a:solidFill>
                <a:latin typeface="Tahoma"/>
                <a:ea typeface="Tahoma"/>
                <a:cs typeface="Tahoma"/>
                <a:sym typeface="Tahoma"/>
              </a:rPr>
              <a:t>Merging Streams</a:t>
            </a:r>
            <a:endParaRPr sz="1600">
              <a:solidFill>
                <a:schemeClr val="lt1"/>
              </a:solidFill>
              <a:latin typeface="Tahoma"/>
              <a:ea typeface="Tahoma"/>
              <a:cs typeface="Tahoma"/>
              <a:sym typeface="Tahoma"/>
            </a:endParaRPr>
          </a:p>
        </p:txBody>
      </p:sp>
      <p:sp>
        <p:nvSpPr>
          <p:cNvPr id="1579" name="Google Shape;1579;p188"/>
          <p:cNvSpPr txBox="1"/>
          <p:nvPr/>
        </p:nvSpPr>
        <p:spPr>
          <a:xfrm>
            <a:off x="871675" y="1257750"/>
            <a:ext cx="7342800" cy="3790800"/>
          </a:xfrm>
          <a:prstGeom prst="rect">
            <a:avLst/>
          </a:prstGeom>
          <a:solidFill>
            <a:srgbClr val="F3F3F3"/>
          </a:solidFill>
          <a:ln>
            <a:noFill/>
          </a:ln>
        </p:spPr>
        <p:txBody>
          <a:bodyPr anchorCtr="0" anchor="t" bIns="34275" lIns="68575" spcFirstLastPara="1" rIns="68575" wrap="square" tIns="34275">
            <a:noAutofit/>
          </a:bodyPr>
          <a:lstStyle/>
          <a:p>
            <a:pPr indent="0" lvl="0" marL="0" rtl="0" algn="l">
              <a:lnSpc>
                <a:spcPct val="150000"/>
              </a:lnSpc>
              <a:spcBef>
                <a:spcPts val="0"/>
              </a:spcBef>
              <a:spcAft>
                <a:spcPts val="0"/>
              </a:spcAft>
              <a:buNone/>
            </a:pPr>
            <a:r>
              <a:rPr lang="en" sz="900">
                <a:solidFill>
                  <a:srgbClr val="795E26"/>
                </a:solidFill>
                <a:latin typeface="Consolas"/>
                <a:ea typeface="Consolas"/>
                <a:cs typeface="Consolas"/>
                <a:sym typeface="Consolas"/>
              </a:rPr>
              <a:t>getCharactersAndHomeworlds</a:t>
            </a: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AF00DB"/>
                </a:solidFill>
                <a:latin typeface="Consolas"/>
                <a:ea typeface="Consolas"/>
                <a:cs typeface="Consolas"/>
                <a:sym typeface="Consolas"/>
              </a:rPr>
              <a:t>return</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this</a:t>
            </a:r>
            <a:r>
              <a:rPr lang="en" sz="900">
                <a:solidFill>
                  <a:schemeClr val="dk1"/>
                </a:solidFill>
                <a:latin typeface="Consolas"/>
                <a:ea typeface="Consolas"/>
                <a:cs typeface="Consolas"/>
                <a:sym typeface="Consolas"/>
              </a:rPr>
              <a:t>.</a:t>
            </a:r>
            <a:r>
              <a:rPr lang="en" sz="900">
                <a:solidFill>
                  <a:srgbClr val="001080"/>
                </a:solidFill>
                <a:latin typeface="Consolas"/>
                <a:ea typeface="Consolas"/>
                <a:cs typeface="Consolas"/>
                <a:sym typeface="Consolas"/>
              </a:rPr>
              <a:t>http</a:t>
            </a:r>
            <a:r>
              <a:rPr lang="en" sz="900">
                <a:solidFill>
                  <a:schemeClr val="dk1"/>
                </a:solidFill>
                <a:latin typeface="Consolas"/>
                <a:ea typeface="Consolas"/>
                <a:cs typeface="Consolas"/>
                <a:sym typeface="Consolas"/>
              </a:rPr>
              <a:t>.</a:t>
            </a:r>
            <a:r>
              <a:rPr lang="en" sz="900">
                <a:solidFill>
                  <a:srgbClr val="795E26"/>
                </a:solidFill>
                <a:latin typeface="Consolas"/>
                <a:ea typeface="Consolas"/>
                <a:cs typeface="Consolas"/>
                <a:sym typeface="Consolas"/>
              </a:rPr>
              <a:t>get</a:t>
            </a:r>
            <a:r>
              <a:rPr lang="en" sz="900">
                <a:solidFill>
                  <a:schemeClr val="dk1"/>
                </a:solidFill>
                <a:latin typeface="Consolas"/>
                <a:ea typeface="Consolas"/>
                <a:cs typeface="Consolas"/>
                <a:sym typeface="Consolas"/>
              </a:rPr>
              <a:t>(</a:t>
            </a:r>
            <a:r>
              <a:rPr lang="en" sz="900">
                <a:solidFill>
                  <a:srgbClr val="0000FF"/>
                </a:solidFill>
                <a:latin typeface="Consolas"/>
                <a:ea typeface="Consolas"/>
                <a:cs typeface="Consolas"/>
                <a:sym typeface="Consolas"/>
              </a:rPr>
              <a:t>this</a:t>
            </a:r>
            <a:r>
              <a:rPr lang="en" sz="900">
                <a:solidFill>
                  <a:schemeClr val="dk1"/>
                </a:solidFill>
                <a:latin typeface="Consolas"/>
                <a:ea typeface="Consolas"/>
                <a:cs typeface="Consolas"/>
                <a:sym typeface="Consolas"/>
              </a:rPr>
              <a:t>.</a:t>
            </a:r>
            <a:r>
              <a:rPr lang="en" sz="900">
                <a:solidFill>
                  <a:srgbClr val="001080"/>
                </a:solidFill>
                <a:latin typeface="Consolas"/>
                <a:ea typeface="Consolas"/>
                <a:cs typeface="Consolas"/>
                <a:sym typeface="Consolas"/>
              </a:rPr>
              <a:t>baseUrl</a:t>
            </a:r>
            <a:r>
              <a:rPr lang="en" sz="900">
                <a:solidFill>
                  <a:schemeClr val="dk1"/>
                </a:solidFill>
                <a:latin typeface="Consolas"/>
                <a:ea typeface="Consolas"/>
                <a:cs typeface="Consolas"/>
                <a:sym typeface="Consolas"/>
              </a:rPr>
              <a:t> + </a:t>
            </a:r>
            <a:r>
              <a:rPr lang="en" sz="900">
                <a:solidFill>
                  <a:srgbClr val="A31515"/>
                </a:solidFill>
                <a:latin typeface="Consolas"/>
                <a:ea typeface="Consolas"/>
                <a:cs typeface="Consolas"/>
                <a:sym typeface="Consolas"/>
              </a:rPr>
              <a:t>'people'</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795E26"/>
                </a:solidFill>
                <a:latin typeface="Consolas"/>
                <a:ea typeface="Consolas"/>
                <a:cs typeface="Consolas"/>
                <a:sym typeface="Consolas"/>
              </a:rPr>
              <a:t>pipe</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795E26"/>
                </a:solidFill>
                <a:latin typeface="Consolas"/>
                <a:ea typeface="Consolas"/>
                <a:cs typeface="Consolas"/>
                <a:sym typeface="Consolas"/>
              </a:rPr>
              <a:t>switchMap</a:t>
            </a:r>
            <a:r>
              <a:rPr lang="en" sz="900">
                <a:solidFill>
                  <a:schemeClr val="dk1"/>
                </a:solidFill>
                <a:latin typeface="Consolas"/>
                <a:ea typeface="Consolas"/>
                <a:cs typeface="Consolas"/>
                <a:sym typeface="Consolas"/>
              </a:rPr>
              <a:t>(</a:t>
            </a:r>
            <a:r>
              <a:rPr lang="en" sz="900">
                <a:solidFill>
                  <a:srgbClr val="001080"/>
                </a:solidFill>
                <a:latin typeface="Consolas"/>
                <a:ea typeface="Consolas"/>
                <a:cs typeface="Consolas"/>
                <a:sym typeface="Consolas"/>
              </a:rPr>
              <a:t>res</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=&gt;</a:t>
            </a: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AF00DB"/>
                </a:solidFill>
                <a:latin typeface="Consolas"/>
                <a:ea typeface="Consolas"/>
                <a:cs typeface="Consolas"/>
                <a:sym typeface="Consolas"/>
              </a:rPr>
              <a:t>return</a:t>
            </a:r>
            <a:r>
              <a:rPr lang="en" sz="900">
                <a:solidFill>
                  <a:schemeClr val="dk1"/>
                </a:solidFill>
                <a:latin typeface="Consolas"/>
                <a:ea typeface="Consolas"/>
                <a:cs typeface="Consolas"/>
                <a:sym typeface="Consolas"/>
              </a:rPr>
              <a:t> </a:t>
            </a:r>
            <a:r>
              <a:rPr lang="en" sz="900">
                <a:solidFill>
                  <a:srgbClr val="795E26"/>
                </a:solidFill>
                <a:latin typeface="Consolas"/>
                <a:ea typeface="Consolas"/>
                <a:cs typeface="Consolas"/>
                <a:sym typeface="Consolas"/>
              </a:rPr>
              <a:t>from</a:t>
            </a:r>
            <a:r>
              <a:rPr lang="en" sz="900">
                <a:solidFill>
                  <a:schemeClr val="dk1"/>
                </a:solidFill>
                <a:latin typeface="Consolas"/>
                <a:ea typeface="Consolas"/>
                <a:cs typeface="Consolas"/>
                <a:sym typeface="Consolas"/>
              </a:rPr>
              <a:t>(</a:t>
            </a:r>
            <a:r>
              <a:rPr lang="en" sz="900">
                <a:solidFill>
                  <a:srgbClr val="001080"/>
                </a:solidFill>
                <a:latin typeface="Consolas"/>
                <a:ea typeface="Consolas"/>
                <a:cs typeface="Consolas"/>
                <a:sym typeface="Consolas"/>
              </a:rPr>
              <a:t>res</a:t>
            </a:r>
            <a:r>
              <a:rPr lang="en" sz="900">
                <a:solidFill>
                  <a:schemeClr val="dk1"/>
                </a:solidFill>
                <a:latin typeface="Consolas"/>
                <a:ea typeface="Consolas"/>
                <a:cs typeface="Consolas"/>
                <a:sym typeface="Consolas"/>
              </a:rPr>
              <a:t>[</a:t>
            </a:r>
            <a:r>
              <a:rPr lang="en" sz="900">
                <a:solidFill>
                  <a:srgbClr val="A31515"/>
                </a:solidFill>
                <a:latin typeface="Consolas"/>
                <a:ea typeface="Consolas"/>
                <a:cs typeface="Consolas"/>
                <a:sym typeface="Consolas"/>
              </a:rPr>
              <a:t>'results'</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795E26"/>
                </a:solidFill>
                <a:latin typeface="Consolas"/>
                <a:ea typeface="Consolas"/>
                <a:cs typeface="Consolas"/>
                <a:sym typeface="Consolas"/>
              </a:rPr>
              <a:t>mergeMap</a:t>
            </a:r>
            <a:r>
              <a:rPr lang="en" sz="900">
                <a:solidFill>
                  <a:schemeClr val="dk1"/>
                </a:solidFill>
                <a:latin typeface="Consolas"/>
                <a:ea typeface="Consolas"/>
                <a:cs typeface="Consolas"/>
                <a:sym typeface="Consolas"/>
              </a:rPr>
              <a:t>((</a:t>
            </a:r>
            <a:r>
              <a:rPr lang="en" sz="900">
                <a:solidFill>
                  <a:srgbClr val="001080"/>
                </a:solidFill>
                <a:latin typeface="Consolas"/>
                <a:ea typeface="Consolas"/>
                <a:cs typeface="Consolas"/>
                <a:sym typeface="Consolas"/>
              </a:rPr>
              <a:t>person</a:t>
            </a:r>
            <a:r>
              <a:rPr lang="en" sz="900">
                <a:solidFill>
                  <a:schemeClr val="dk1"/>
                </a:solidFill>
                <a:latin typeface="Consolas"/>
                <a:ea typeface="Consolas"/>
                <a:cs typeface="Consolas"/>
                <a:sym typeface="Consolas"/>
              </a:rPr>
              <a:t>: </a:t>
            </a:r>
            <a:r>
              <a:rPr lang="en" sz="900">
                <a:solidFill>
                  <a:srgbClr val="267F99"/>
                </a:solidFill>
                <a:latin typeface="Consolas"/>
                <a:ea typeface="Consolas"/>
                <a:cs typeface="Consolas"/>
                <a:sym typeface="Consolas"/>
              </a:rPr>
              <a:t>any</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=&gt;</a:t>
            </a: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AF00DB"/>
                </a:solidFill>
                <a:latin typeface="Consolas"/>
                <a:ea typeface="Consolas"/>
                <a:cs typeface="Consolas"/>
                <a:sym typeface="Consolas"/>
              </a:rPr>
              <a:t>return</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this</a:t>
            </a:r>
            <a:r>
              <a:rPr lang="en" sz="900">
                <a:solidFill>
                  <a:schemeClr val="dk1"/>
                </a:solidFill>
                <a:latin typeface="Consolas"/>
                <a:ea typeface="Consolas"/>
                <a:cs typeface="Consolas"/>
                <a:sym typeface="Consolas"/>
              </a:rPr>
              <a:t>.</a:t>
            </a:r>
            <a:r>
              <a:rPr lang="en" sz="900">
                <a:solidFill>
                  <a:srgbClr val="001080"/>
                </a:solidFill>
                <a:latin typeface="Consolas"/>
                <a:ea typeface="Consolas"/>
                <a:cs typeface="Consolas"/>
                <a:sym typeface="Consolas"/>
              </a:rPr>
              <a:t>http</a:t>
            </a:r>
            <a:r>
              <a:rPr lang="en" sz="900">
                <a:solidFill>
                  <a:schemeClr val="dk1"/>
                </a:solidFill>
                <a:latin typeface="Consolas"/>
                <a:ea typeface="Consolas"/>
                <a:cs typeface="Consolas"/>
                <a:sym typeface="Consolas"/>
              </a:rPr>
              <a:t>.</a:t>
            </a:r>
            <a:r>
              <a:rPr lang="en" sz="900">
                <a:solidFill>
                  <a:srgbClr val="795E26"/>
                </a:solidFill>
                <a:latin typeface="Consolas"/>
                <a:ea typeface="Consolas"/>
                <a:cs typeface="Consolas"/>
                <a:sym typeface="Consolas"/>
              </a:rPr>
              <a:t>get</a:t>
            </a:r>
            <a:r>
              <a:rPr lang="en" sz="900">
                <a:solidFill>
                  <a:schemeClr val="dk1"/>
                </a:solidFill>
                <a:latin typeface="Consolas"/>
                <a:ea typeface="Consolas"/>
                <a:cs typeface="Consolas"/>
                <a:sym typeface="Consolas"/>
              </a:rPr>
              <a:t>(</a:t>
            </a:r>
            <a:r>
              <a:rPr lang="en" sz="900">
                <a:solidFill>
                  <a:srgbClr val="001080"/>
                </a:solidFill>
                <a:latin typeface="Consolas"/>
                <a:ea typeface="Consolas"/>
                <a:cs typeface="Consolas"/>
                <a:sym typeface="Consolas"/>
              </a:rPr>
              <a:t>person</a:t>
            </a:r>
            <a:r>
              <a:rPr lang="en" sz="900">
                <a:solidFill>
                  <a:schemeClr val="dk1"/>
                </a:solidFill>
                <a:latin typeface="Consolas"/>
                <a:ea typeface="Consolas"/>
                <a:cs typeface="Consolas"/>
                <a:sym typeface="Consolas"/>
              </a:rPr>
              <a:t>[</a:t>
            </a:r>
            <a:r>
              <a:rPr lang="en" sz="900">
                <a:solidFill>
                  <a:srgbClr val="A31515"/>
                </a:solidFill>
                <a:latin typeface="Consolas"/>
                <a:ea typeface="Consolas"/>
                <a:cs typeface="Consolas"/>
                <a:sym typeface="Consolas"/>
              </a:rPr>
              <a:t>'homeworld'</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795E26"/>
                </a:solidFill>
                <a:latin typeface="Consolas"/>
                <a:ea typeface="Consolas"/>
                <a:cs typeface="Consolas"/>
                <a:sym typeface="Consolas"/>
              </a:rPr>
              <a:t>pipe</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795E26"/>
                </a:solidFill>
                <a:latin typeface="Consolas"/>
                <a:ea typeface="Consolas"/>
                <a:cs typeface="Consolas"/>
                <a:sym typeface="Consolas"/>
              </a:rPr>
              <a:t>map</a:t>
            </a:r>
            <a:r>
              <a:rPr lang="en" sz="900">
                <a:solidFill>
                  <a:schemeClr val="dk1"/>
                </a:solidFill>
                <a:latin typeface="Consolas"/>
                <a:ea typeface="Consolas"/>
                <a:cs typeface="Consolas"/>
                <a:sym typeface="Consolas"/>
              </a:rPr>
              <a:t>(</a:t>
            </a:r>
            <a:r>
              <a:rPr lang="en" sz="900">
                <a:solidFill>
                  <a:srgbClr val="001080"/>
                </a:solidFill>
                <a:latin typeface="Consolas"/>
                <a:ea typeface="Consolas"/>
                <a:cs typeface="Consolas"/>
                <a:sym typeface="Consolas"/>
              </a:rPr>
              <a:t>hw</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=&gt;</a:t>
            </a: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001080"/>
                </a:solidFill>
                <a:latin typeface="Consolas"/>
                <a:ea typeface="Consolas"/>
                <a:cs typeface="Consolas"/>
                <a:sym typeface="Consolas"/>
              </a:rPr>
              <a:t>person</a:t>
            </a:r>
            <a:r>
              <a:rPr lang="en" sz="900">
                <a:solidFill>
                  <a:schemeClr val="dk1"/>
                </a:solidFill>
                <a:latin typeface="Consolas"/>
                <a:ea typeface="Consolas"/>
                <a:cs typeface="Consolas"/>
                <a:sym typeface="Consolas"/>
              </a:rPr>
              <a:t>[</a:t>
            </a:r>
            <a:r>
              <a:rPr lang="en" sz="900">
                <a:solidFill>
                  <a:srgbClr val="A31515"/>
                </a:solidFill>
                <a:latin typeface="Consolas"/>
                <a:ea typeface="Consolas"/>
                <a:cs typeface="Consolas"/>
                <a:sym typeface="Consolas"/>
              </a:rPr>
              <a:t>'homeworld'</a:t>
            </a:r>
            <a:r>
              <a:rPr lang="en" sz="900">
                <a:solidFill>
                  <a:schemeClr val="dk1"/>
                </a:solidFill>
                <a:latin typeface="Consolas"/>
                <a:ea typeface="Consolas"/>
                <a:cs typeface="Consolas"/>
                <a:sym typeface="Consolas"/>
              </a:rPr>
              <a:t>] = </a:t>
            </a:r>
            <a:r>
              <a:rPr lang="en" sz="900">
                <a:solidFill>
                  <a:srgbClr val="001080"/>
                </a:solidFill>
                <a:latin typeface="Consolas"/>
                <a:ea typeface="Consolas"/>
                <a:cs typeface="Consolas"/>
                <a:sym typeface="Consolas"/>
              </a:rPr>
              <a:t>hw</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AF00DB"/>
                </a:solidFill>
                <a:latin typeface="Consolas"/>
                <a:ea typeface="Consolas"/>
                <a:cs typeface="Consolas"/>
                <a:sym typeface="Consolas"/>
              </a:rPr>
              <a:t>return</a:t>
            </a:r>
            <a:r>
              <a:rPr lang="en" sz="900">
                <a:solidFill>
                  <a:schemeClr val="dk1"/>
                </a:solidFill>
                <a:latin typeface="Consolas"/>
                <a:ea typeface="Consolas"/>
                <a:cs typeface="Consolas"/>
                <a:sym typeface="Consolas"/>
              </a:rPr>
              <a:t> </a:t>
            </a:r>
            <a:r>
              <a:rPr lang="en" sz="900">
                <a:solidFill>
                  <a:srgbClr val="001080"/>
                </a:solidFill>
                <a:latin typeface="Consolas"/>
                <a:ea typeface="Consolas"/>
                <a:cs typeface="Consolas"/>
                <a:sym typeface="Consolas"/>
              </a:rPr>
              <a:t>person</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795E26"/>
                </a:solidFill>
                <a:latin typeface="Consolas"/>
                <a:ea typeface="Consolas"/>
                <a:cs typeface="Consolas"/>
                <a:sym typeface="Consolas"/>
              </a:rPr>
              <a:t>toArray</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350">
              <a:solidFill>
                <a:schemeClr val="dk1"/>
              </a:solidFill>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p:txBody>
      </p:sp>
      <p:grpSp>
        <p:nvGrpSpPr>
          <p:cNvPr id="1580" name="Google Shape;1580;p188"/>
          <p:cNvGrpSpPr/>
          <p:nvPr/>
        </p:nvGrpSpPr>
        <p:grpSpPr>
          <a:xfrm>
            <a:off x="3860925" y="1371941"/>
            <a:ext cx="2511082" cy="407700"/>
            <a:chOff x="3860925" y="1371941"/>
            <a:chExt cx="2511082" cy="407700"/>
          </a:xfrm>
        </p:grpSpPr>
        <p:cxnSp>
          <p:nvCxnSpPr>
            <p:cNvPr id="1581" name="Google Shape;1581;p188"/>
            <p:cNvCxnSpPr/>
            <p:nvPr/>
          </p:nvCxnSpPr>
          <p:spPr>
            <a:xfrm rot="10800000">
              <a:off x="3860925" y="1575791"/>
              <a:ext cx="796500" cy="0"/>
            </a:xfrm>
            <a:prstGeom prst="straightConnector1">
              <a:avLst/>
            </a:prstGeom>
            <a:noFill/>
            <a:ln cap="flat" cmpd="sng" w="28575">
              <a:solidFill>
                <a:srgbClr val="0070C0"/>
              </a:solidFill>
              <a:prstDash val="solid"/>
              <a:round/>
              <a:headEnd len="med" w="med" type="none"/>
              <a:tailEnd len="med" w="med" type="triangle"/>
            </a:ln>
          </p:spPr>
        </p:cxnSp>
        <p:sp>
          <p:nvSpPr>
            <p:cNvPr id="1582" name="Google Shape;1582;p188"/>
            <p:cNvSpPr txBox="1"/>
            <p:nvPr/>
          </p:nvSpPr>
          <p:spPr>
            <a:xfrm>
              <a:off x="4640107" y="1371941"/>
              <a:ext cx="1731900" cy="407700"/>
            </a:xfrm>
            <a:prstGeom prst="rect">
              <a:avLst/>
            </a:prstGeom>
            <a:solidFill>
              <a:srgbClr val="007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Outer Observable</a:t>
              </a:r>
              <a:endParaRPr>
                <a:solidFill>
                  <a:srgbClr val="FFFFFF"/>
                </a:solidFill>
              </a:endParaRPr>
            </a:p>
          </p:txBody>
        </p:sp>
      </p:grpSp>
      <p:grpSp>
        <p:nvGrpSpPr>
          <p:cNvPr id="1583" name="Google Shape;1583;p188"/>
          <p:cNvGrpSpPr/>
          <p:nvPr/>
        </p:nvGrpSpPr>
        <p:grpSpPr>
          <a:xfrm>
            <a:off x="4210775" y="2638475"/>
            <a:ext cx="1919101" cy="407700"/>
            <a:chOff x="4210775" y="2638475"/>
            <a:chExt cx="1919101" cy="407700"/>
          </a:xfrm>
        </p:grpSpPr>
        <p:cxnSp>
          <p:nvCxnSpPr>
            <p:cNvPr id="1584" name="Google Shape;1584;p188"/>
            <p:cNvCxnSpPr/>
            <p:nvPr/>
          </p:nvCxnSpPr>
          <p:spPr>
            <a:xfrm rot="10800000">
              <a:off x="4210775" y="2847336"/>
              <a:ext cx="796500" cy="0"/>
            </a:xfrm>
            <a:prstGeom prst="straightConnector1">
              <a:avLst/>
            </a:prstGeom>
            <a:noFill/>
            <a:ln cap="flat" cmpd="sng" w="28575">
              <a:solidFill>
                <a:srgbClr val="0070C0"/>
              </a:solidFill>
              <a:prstDash val="solid"/>
              <a:round/>
              <a:headEnd len="med" w="med" type="none"/>
              <a:tailEnd len="med" w="med" type="triangle"/>
            </a:ln>
          </p:spPr>
        </p:cxnSp>
        <p:sp>
          <p:nvSpPr>
            <p:cNvPr id="1585" name="Google Shape;1585;p188"/>
            <p:cNvSpPr txBox="1"/>
            <p:nvPr/>
          </p:nvSpPr>
          <p:spPr>
            <a:xfrm>
              <a:off x="5007276" y="2638475"/>
              <a:ext cx="1122600" cy="407700"/>
            </a:xfrm>
            <a:prstGeom prst="rect">
              <a:avLst/>
            </a:prstGeom>
            <a:solidFill>
              <a:srgbClr val="007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Merge</a:t>
              </a:r>
              <a:endParaRPr>
                <a:solidFill>
                  <a:srgbClr val="FFFFFF"/>
                </a:solidFill>
              </a:endParaRPr>
            </a:p>
          </p:txBody>
        </p:sp>
      </p:grpSp>
      <p:grpSp>
        <p:nvGrpSpPr>
          <p:cNvPr id="1586" name="Google Shape;1586;p188"/>
          <p:cNvGrpSpPr/>
          <p:nvPr/>
        </p:nvGrpSpPr>
        <p:grpSpPr>
          <a:xfrm>
            <a:off x="3559039" y="3269250"/>
            <a:ext cx="4616036" cy="445800"/>
            <a:chOff x="3559039" y="3269250"/>
            <a:chExt cx="4616036" cy="445800"/>
          </a:xfrm>
        </p:grpSpPr>
        <p:cxnSp>
          <p:nvCxnSpPr>
            <p:cNvPr id="1587" name="Google Shape;1587;p188"/>
            <p:cNvCxnSpPr/>
            <p:nvPr/>
          </p:nvCxnSpPr>
          <p:spPr>
            <a:xfrm rot="10800000">
              <a:off x="3559039" y="3473091"/>
              <a:ext cx="796500" cy="0"/>
            </a:xfrm>
            <a:prstGeom prst="straightConnector1">
              <a:avLst/>
            </a:prstGeom>
            <a:noFill/>
            <a:ln cap="flat" cmpd="sng" w="28575">
              <a:solidFill>
                <a:srgbClr val="0070C0"/>
              </a:solidFill>
              <a:prstDash val="solid"/>
              <a:round/>
              <a:headEnd len="med" w="med" type="none"/>
              <a:tailEnd len="med" w="med" type="triangle"/>
            </a:ln>
          </p:spPr>
        </p:cxnSp>
        <p:sp>
          <p:nvSpPr>
            <p:cNvPr id="1588" name="Google Shape;1588;p188"/>
            <p:cNvSpPr txBox="1"/>
            <p:nvPr/>
          </p:nvSpPr>
          <p:spPr>
            <a:xfrm>
              <a:off x="4366875" y="3269250"/>
              <a:ext cx="3808200" cy="445800"/>
            </a:xfrm>
            <a:prstGeom prst="rect">
              <a:avLst/>
            </a:prstGeom>
            <a:solidFill>
              <a:srgbClr val="007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Update each person with their homeworld</a:t>
              </a:r>
              <a:endParaRPr>
                <a:solidFill>
                  <a:srgbClr val="FFFFFF"/>
                </a:solidFill>
              </a:endParaRPr>
            </a:p>
          </p:txBody>
        </p:sp>
      </p:grpSp>
      <p:grpSp>
        <p:nvGrpSpPr>
          <p:cNvPr id="1589" name="Google Shape;1589;p188"/>
          <p:cNvGrpSpPr/>
          <p:nvPr/>
        </p:nvGrpSpPr>
        <p:grpSpPr>
          <a:xfrm>
            <a:off x="3222450" y="2007725"/>
            <a:ext cx="4790175" cy="407700"/>
            <a:chOff x="3860925" y="1371950"/>
            <a:chExt cx="4790175" cy="407700"/>
          </a:xfrm>
        </p:grpSpPr>
        <p:cxnSp>
          <p:nvCxnSpPr>
            <p:cNvPr id="1590" name="Google Shape;1590;p188"/>
            <p:cNvCxnSpPr/>
            <p:nvPr/>
          </p:nvCxnSpPr>
          <p:spPr>
            <a:xfrm rot="10800000">
              <a:off x="3860925" y="1575791"/>
              <a:ext cx="796500" cy="0"/>
            </a:xfrm>
            <a:prstGeom prst="straightConnector1">
              <a:avLst/>
            </a:prstGeom>
            <a:noFill/>
            <a:ln cap="flat" cmpd="sng" w="28575">
              <a:solidFill>
                <a:srgbClr val="0070C0"/>
              </a:solidFill>
              <a:prstDash val="solid"/>
              <a:round/>
              <a:headEnd len="med" w="med" type="none"/>
              <a:tailEnd len="med" w="med" type="triangle"/>
            </a:ln>
          </p:spPr>
        </p:cxnSp>
        <p:sp>
          <p:nvSpPr>
            <p:cNvPr id="1591" name="Google Shape;1591;p188"/>
            <p:cNvSpPr txBox="1"/>
            <p:nvPr/>
          </p:nvSpPr>
          <p:spPr>
            <a:xfrm>
              <a:off x="4640100" y="1371950"/>
              <a:ext cx="4011000" cy="407700"/>
            </a:xfrm>
            <a:prstGeom prst="rect">
              <a:avLst/>
            </a:prstGeom>
            <a:solidFill>
              <a:srgbClr val="007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Switch to inner</a:t>
              </a:r>
              <a:r>
                <a:rPr lang="en">
                  <a:solidFill>
                    <a:srgbClr val="FFFFFF"/>
                  </a:solidFill>
                </a:rPr>
                <a:t> Observable array of people</a:t>
              </a:r>
              <a:endParaRPr>
                <a:solidFill>
                  <a:srgbClr val="FFFFF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0"/>
                                        </p:tgtEl>
                                        <p:attrNameLst>
                                          <p:attrName>style.visibility</p:attrName>
                                        </p:attrNameLst>
                                      </p:cBhvr>
                                      <p:to>
                                        <p:strVal val="visible"/>
                                      </p:to>
                                    </p:set>
                                    <p:animEffect filter="fade" transition="in">
                                      <p:cBhvr>
                                        <p:cTn dur="1000"/>
                                        <p:tgtEl>
                                          <p:spTgt spid="1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9"/>
                                        </p:tgtEl>
                                        <p:attrNameLst>
                                          <p:attrName>style.visibility</p:attrName>
                                        </p:attrNameLst>
                                      </p:cBhvr>
                                      <p:to>
                                        <p:strVal val="visible"/>
                                      </p:to>
                                    </p:set>
                                    <p:animEffect filter="fade" transition="in">
                                      <p:cBhvr>
                                        <p:cTn dur="1000"/>
                                        <p:tgtEl>
                                          <p:spTgt spid="15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gtEl>
                                        <p:attrNameLst>
                                          <p:attrName>style.visibility</p:attrName>
                                        </p:attrNameLst>
                                      </p:cBhvr>
                                      <p:to>
                                        <p:strVal val="visible"/>
                                      </p:to>
                                    </p:set>
                                    <p:animEffect filter="fade" transition="in">
                                      <p:cBhvr>
                                        <p:cTn dur="1000"/>
                                        <p:tgtEl>
                                          <p:spTgt spid="1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6"/>
                                        </p:tgtEl>
                                        <p:attrNameLst>
                                          <p:attrName>style.visibility</p:attrName>
                                        </p:attrNameLst>
                                      </p:cBhvr>
                                      <p:to>
                                        <p:strVal val="visible"/>
                                      </p:to>
                                    </p:set>
                                    <p:animEffect filter="fade" transition="in">
                                      <p:cBhvr>
                                        <p:cTn dur="1000"/>
                                        <p:tgtEl>
                                          <p:spTgt spid="1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pic>
        <p:nvPicPr>
          <p:cNvPr id="1596" name="Google Shape;1596;p189"/>
          <p:cNvPicPr preferRelativeResize="0"/>
          <p:nvPr/>
        </p:nvPicPr>
        <p:blipFill>
          <a:blip r:embed="rId3">
            <a:alphaModFix/>
          </a:blip>
          <a:stretch>
            <a:fillRect/>
          </a:stretch>
        </p:blipFill>
        <p:spPr>
          <a:xfrm>
            <a:off x="1957825" y="3126750"/>
            <a:ext cx="5228350" cy="1939754"/>
          </a:xfrm>
          <a:prstGeom prst="rect">
            <a:avLst/>
          </a:prstGeom>
          <a:noFill/>
          <a:ln cap="flat" cmpd="sng" w="9525">
            <a:solidFill>
              <a:srgbClr val="CCCCCC"/>
            </a:solidFill>
            <a:prstDash val="solid"/>
            <a:round/>
            <a:headEnd len="sm" w="sm" type="none"/>
            <a:tailEnd len="sm" w="sm" type="none"/>
          </a:ln>
        </p:spPr>
      </p:pic>
      <p:pic>
        <p:nvPicPr>
          <p:cNvPr id="1597" name="Google Shape;1597;p189"/>
          <p:cNvPicPr preferRelativeResize="0"/>
          <p:nvPr/>
        </p:nvPicPr>
        <p:blipFill>
          <a:blip r:embed="rId4">
            <a:alphaModFix/>
          </a:blip>
          <a:stretch>
            <a:fillRect/>
          </a:stretch>
        </p:blipFill>
        <p:spPr>
          <a:xfrm>
            <a:off x="1957825" y="853075"/>
            <a:ext cx="5228350" cy="1955800"/>
          </a:xfrm>
          <a:prstGeom prst="rect">
            <a:avLst/>
          </a:prstGeom>
          <a:noFill/>
          <a:ln cap="flat" cmpd="sng" w="9525">
            <a:solidFill>
              <a:srgbClr val="CCCCCC"/>
            </a:solidFill>
            <a:prstDash val="solid"/>
            <a:round/>
            <a:headEnd len="sm" w="sm" type="none"/>
            <a:tailEnd len="sm" w="sm" type="none"/>
          </a:ln>
        </p:spPr>
      </p:pic>
      <p:sp>
        <p:nvSpPr>
          <p:cNvPr id="1598" name="Google Shape;1598;p189"/>
          <p:cNvSpPr txBox="1"/>
          <p:nvPr>
            <p:ph type="title"/>
          </p:nvPr>
        </p:nvSpPr>
        <p:spPr>
          <a:xfrm>
            <a:off x="457200" y="51776"/>
            <a:ext cx="82296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Comparing mergeMap and concatMap</a:t>
            </a:r>
            <a:endParaRPr sz="2800"/>
          </a:p>
        </p:txBody>
      </p:sp>
      <p:grpSp>
        <p:nvGrpSpPr>
          <p:cNvPr id="1599" name="Google Shape;1599;p189"/>
          <p:cNvGrpSpPr/>
          <p:nvPr/>
        </p:nvGrpSpPr>
        <p:grpSpPr>
          <a:xfrm>
            <a:off x="7033775" y="1717275"/>
            <a:ext cx="2110225" cy="407700"/>
            <a:chOff x="6268950" y="2178725"/>
            <a:chExt cx="2110225" cy="407700"/>
          </a:xfrm>
        </p:grpSpPr>
        <p:cxnSp>
          <p:nvCxnSpPr>
            <p:cNvPr id="1600" name="Google Shape;1600;p189"/>
            <p:cNvCxnSpPr/>
            <p:nvPr/>
          </p:nvCxnSpPr>
          <p:spPr>
            <a:xfrm rot="10800000">
              <a:off x="6268950" y="2382578"/>
              <a:ext cx="346800" cy="0"/>
            </a:xfrm>
            <a:prstGeom prst="straightConnector1">
              <a:avLst/>
            </a:prstGeom>
            <a:noFill/>
            <a:ln cap="flat" cmpd="sng" w="28575">
              <a:solidFill>
                <a:srgbClr val="0070C0"/>
              </a:solidFill>
              <a:prstDash val="solid"/>
              <a:round/>
              <a:headEnd len="med" w="med" type="none"/>
              <a:tailEnd len="med" w="med" type="triangle"/>
            </a:ln>
          </p:spPr>
        </p:cxnSp>
        <p:sp>
          <p:nvSpPr>
            <p:cNvPr id="1601" name="Google Shape;1601;p189"/>
            <p:cNvSpPr txBox="1"/>
            <p:nvPr/>
          </p:nvSpPr>
          <p:spPr>
            <a:xfrm>
              <a:off x="6613375" y="2178725"/>
              <a:ext cx="1765800" cy="407700"/>
            </a:xfrm>
            <a:prstGeom prst="rect">
              <a:avLst/>
            </a:prstGeom>
            <a:solidFill>
              <a:srgbClr val="007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Loaded in parallel</a:t>
              </a:r>
              <a:endParaRPr sz="1200">
                <a:solidFill>
                  <a:srgbClr val="FFFFFF"/>
                </a:solidFill>
              </a:endParaRPr>
            </a:p>
            <a:p>
              <a:pPr indent="0" lvl="0" marL="0" rtl="0" algn="ctr">
                <a:spcBef>
                  <a:spcPts val="0"/>
                </a:spcBef>
                <a:spcAft>
                  <a:spcPts val="0"/>
                </a:spcAft>
                <a:buNone/>
              </a:pPr>
              <a:r>
                <a:rPr lang="en" sz="1200">
                  <a:solidFill>
                    <a:srgbClr val="FFFFFF"/>
                  </a:solidFill>
                </a:rPr>
                <a:t>(order not maintained)</a:t>
              </a:r>
              <a:endParaRPr sz="1200">
                <a:solidFill>
                  <a:srgbClr val="FFFFFF"/>
                </a:solidFill>
              </a:endParaRPr>
            </a:p>
          </p:txBody>
        </p:sp>
      </p:grpSp>
      <p:sp>
        <p:nvSpPr>
          <p:cNvPr id="1602" name="Google Shape;1602;p189"/>
          <p:cNvSpPr/>
          <p:nvPr/>
        </p:nvSpPr>
        <p:spPr>
          <a:xfrm>
            <a:off x="1957800" y="711431"/>
            <a:ext cx="5228400" cy="302700"/>
          </a:xfrm>
          <a:prstGeom prst="rect">
            <a:avLst/>
          </a:prstGeom>
          <a:solidFill>
            <a:srgbClr val="666666"/>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a:solidFill>
                  <a:schemeClr val="lt1"/>
                </a:solidFill>
                <a:latin typeface="Tahoma"/>
                <a:ea typeface="Tahoma"/>
                <a:cs typeface="Tahoma"/>
                <a:sym typeface="Tahoma"/>
              </a:rPr>
              <a:t>mergeMap</a:t>
            </a:r>
            <a:endParaRPr>
              <a:solidFill>
                <a:schemeClr val="lt1"/>
              </a:solidFill>
              <a:latin typeface="Tahoma"/>
              <a:ea typeface="Tahoma"/>
              <a:cs typeface="Tahoma"/>
              <a:sym typeface="Tahoma"/>
            </a:endParaRPr>
          </a:p>
        </p:txBody>
      </p:sp>
      <p:sp>
        <p:nvSpPr>
          <p:cNvPr id="1603" name="Google Shape;1603;p189"/>
          <p:cNvSpPr/>
          <p:nvPr/>
        </p:nvSpPr>
        <p:spPr>
          <a:xfrm>
            <a:off x="1957800" y="2982706"/>
            <a:ext cx="5228400" cy="302700"/>
          </a:xfrm>
          <a:prstGeom prst="rect">
            <a:avLst/>
          </a:prstGeom>
          <a:solidFill>
            <a:srgbClr val="666666"/>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a:solidFill>
                  <a:schemeClr val="lt1"/>
                </a:solidFill>
                <a:latin typeface="Tahoma"/>
                <a:ea typeface="Tahoma"/>
                <a:cs typeface="Tahoma"/>
                <a:sym typeface="Tahoma"/>
              </a:rPr>
              <a:t>concatMap</a:t>
            </a:r>
            <a:endParaRPr>
              <a:solidFill>
                <a:schemeClr val="lt1"/>
              </a:solidFill>
              <a:latin typeface="Tahoma"/>
              <a:ea typeface="Tahoma"/>
              <a:cs typeface="Tahoma"/>
              <a:sym typeface="Tahoma"/>
            </a:endParaRPr>
          </a:p>
        </p:txBody>
      </p:sp>
      <p:grpSp>
        <p:nvGrpSpPr>
          <p:cNvPr id="1604" name="Google Shape;1604;p189"/>
          <p:cNvGrpSpPr/>
          <p:nvPr/>
        </p:nvGrpSpPr>
        <p:grpSpPr>
          <a:xfrm>
            <a:off x="7033775" y="4121375"/>
            <a:ext cx="1901125" cy="407700"/>
            <a:chOff x="6268950" y="2178725"/>
            <a:chExt cx="1901125" cy="407700"/>
          </a:xfrm>
        </p:grpSpPr>
        <p:cxnSp>
          <p:nvCxnSpPr>
            <p:cNvPr id="1605" name="Google Shape;1605;p189"/>
            <p:cNvCxnSpPr/>
            <p:nvPr/>
          </p:nvCxnSpPr>
          <p:spPr>
            <a:xfrm rot="10800000">
              <a:off x="6268950" y="2382578"/>
              <a:ext cx="346800" cy="0"/>
            </a:xfrm>
            <a:prstGeom prst="straightConnector1">
              <a:avLst/>
            </a:prstGeom>
            <a:noFill/>
            <a:ln cap="flat" cmpd="sng" w="28575">
              <a:solidFill>
                <a:srgbClr val="0070C0"/>
              </a:solidFill>
              <a:prstDash val="solid"/>
              <a:round/>
              <a:headEnd len="med" w="med" type="none"/>
              <a:tailEnd len="med" w="med" type="triangle"/>
            </a:ln>
          </p:spPr>
        </p:cxnSp>
        <p:sp>
          <p:nvSpPr>
            <p:cNvPr id="1606" name="Google Shape;1606;p189"/>
            <p:cNvSpPr txBox="1"/>
            <p:nvPr/>
          </p:nvSpPr>
          <p:spPr>
            <a:xfrm>
              <a:off x="6613375" y="2178725"/>
              <a:ext cx="1556700" cy="407700"/>
            </a:xfrm>
            <a:prstGeom prst="rect">
              <a:avLst/>
            </a:prstGeom>
            <a:solidFill>
              <a:srgbClr val="007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Loaded in sequence</a:t>
              </a:r>
              <a:endParaRPr sz="1200">
                <a:solidFill>
                  <a:srgbClr val="FFFFFF"/>
                </a:solidFill>
              </a:endParaRPr>
            </a:p>
            <a:p>
              <a:pPr indent="0" lvl="0" marL="0" rtl="0" algn="ctr">
                <a:spcBef>
                  <a:spcPts val="0"/>
                </a:spcBef>
                <a:spcAft>
                  <a:spcPts val="0"/>
                </a:spcAft>
                <a:buNone/>
              </a:pPr>
              <a:r>
                <a:rPr lang="en" sz="1200">
                  <a:solidFill>
                    <a:srgbClr val="FFFFFF"/>
                  </a:solidFill>
                </a:rPr>
                <a:t>(order maintained)</a:t>
              </a:r>
              <a:endParaRPr sz="1200">
                <a:solidFill>
                  <a:srgbClr val="FFFFF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gtEl>
                                        <p:attrNameLst>
                                          <p:attrName>style.visibility</p:attrName>
                                        </p:attrNameLst>
                                      </p:cBhvr>
                                      <p:to>
                                        <p:strVal val="visible"/>
                                      </p:to>
                                    </p:set>
                                    <p:animEffect filter="fade" transition="in">
                                      <p:cBhvr>
                                        <p:cTn dur="1000"/>
                                        <p:tgtEl>
                                          <p:spTgt spid="15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3"/>
                                        </p:tgtEl>
                                        <p:attrNameLst>
                                          <p:attrName>style.visibility</p:attrName>
                                        </p:attrNameLst>
                                      </p:cBhvr>
                                      <p:to>
                                        <p:strVal val="visible"/>
                                      </p:to>
                                    </p:set>
                                    <p:animEffect filter="fade" transition="in">
                                      <p:cBhvr>
                                        <p:cTn dur="1000"/>
                                        <p:tgtEl>
                                          <p:spTgt spid="1603"/>
                                        </p:tgtEl>
                                      </p:cBhvr>
                                    </p:animEffect>
                                  </p:childTnLst>
                                </p:cTn>
                              </p:par>
                              <p:par>
                                <p:cTn fill="hold" nodeType="withEffect" presetClass="entr" presetID="10" presetSubtype="0">
                                  <p:stCondLst>
                                    <p:cond delay="0"/>
                                  </p:stCondLst>
                                  <p:childTnLst>
                                    <p:set>
                                      <p:cBhvr>
                                        <p:cTn dur="1" fill="hold">
                                          <p:stCondLst>
                                            <p:cond delay="0"/>
                                          </p:stCondLst>
                                        </p:cTn>
                                        <p:tgtEl>
                                          <p:spTgt spid="1596"/>
                                        </p:tgtEl>
                                        <p:attrNameLst>
                                          <p:attrName>style.visibility</p:attrName>
                                        </p:attrNameLst>
                                      </p:cBhvr>
                                      <p:to>
                                        <p:strVal val="visible"/>
                                      </p:to>
                                    </p:set>
                                    <p:animEffect filter="fade" transition="in">
                                      <p:cBhvr>
                                        <p:cTn dur="1000"/>
                                        <p:tgtEl>
                                          <p:spTgt spid="15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4"/>
                                        </p:tgtEl>
                                        <p:attrNameLst>
                                          <p:attrName>style.visibility</p:attrName>
                                        </p:attrNameLst>
                                      </p:cBhvr>
                                      <p:to>
                                        <p:strVal val="visible"/>
                                      </p:to>
                                    </p:set>
                                    <p:animEffect filter="fade" transition="in">
                                      <p:cBhvr>
                                        <p:cTn dur="1000"/>
                                        <p:tgtEl>
                                          <p:spTgt spid="1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0" name="Shape 1610"/>
        <p:cNvGrpSpPr/>
        <p:nvPr/>
      </p:nvGrpSpPr>
      <p:grpSpPr>
        <a:xfrm>
          <a:off x="0" y="0"/>
          <a:ext cx="0" cy="0"/>
          <a:chOff x="0" y="0"/>
          <a:chExt cx="0" cy="0"/>
        </a:xfrm>
      </p:grpSpPr>
      <p:sp>
        <p:nvSpPr>
          <p:cNvPr id="1611" name="Google Shape;1611;p190"/>
          <p:cNvSpPr txBox="1"/>
          <p:nvPr/>
        </p:nvSpPr>
        <p:spPr>
          <a:xfrm>
            <a:off x="1957800" y="3285400"/>
            <a:ext cx="5228400" cy="1812000"/>
          </a:xfrm>
          <a:prstGeom prst="rect">
            <a:avLst/>
          </a:prstGeom>
          <a:no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50000"/>
              </a:lnSpc>
              <a:spcBef>
                <a:spcPts val="0"/>
              </a:spcBef>
              <a:spcAft>
                <a:spcPts val="0"/>
              </a:spcAft>
              <a:buClr>
                <a:schemeClr val="dk1"/>
              </a:buClr>
              <a:buSzPts val="1100"/>
              <a:buFont typeface="Arial"/>
              <a:buNone/>
            </a:pPr>
            <a:r>
              <a:rPr lang="en" sz="1350">
                <a:solidFill>
                  <a:schemeClr val="dk1"/>
                </a:solidFill>
              </a:rPr>
              <a:t>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p:txBody>
      </p:sp>
      <p:sp>
        <p:nvSpPr>
          <p:cNvPr id="1612" name="Google Shape;1612;p190"/>
          <p:cNvSpPr txBox="1"/>
          <p:nvPr/>
        </p:nvSpPr>
        <p:spPr>
          <a:xfrm>
            <a:off x="1957800" y="1014125"/>
            <a:ext cx="5228400" cy="1812000"/>
          </a:xfrm>
          <a:prstGeom prst="rect">
            <a:avLst/>
          </a:prstGeom>
          <a:no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50000"/>
              </a:lnSpc>
              <a:spcBef>
                <a:spcPts val="0"/>
              </a:spcBef>
              <a:spcAft>
                <a:spcPts val="0"/>
              </a:spcAft>
              <a:buClr>
                <a:schemeClr val="dk1"/>
              </a:buClr>
              <a:buSzPts val="1100"/>
              <a:buFont typeface="Arial"/>
              <a:buNone/>
            </a:pPr>
            <a:r>
              <a:rPr lang="en" sz="1350">
                <a:solidFill>
                  <a:schemeClr val="dk1"/>
                </a:solidFill>
              </a:rPr>
              <a:t>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p:txBody>
      </p:sp>
      <p:sp>
        <p:nvSpPr>
          <p:cNvPr id="1613" name="Google Shape;1613;p190"/>
          <p:cNvSpPr txBox="1"/>
          <p:nvPr>
            <p:ph type="title"/>
          </p:nvPr>
        </p:nvSpPr>
        <p:spPr>
          <a:xfrm>
            <a:off x="457200" y="51776"/>
            <a:ext cx="82296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Comparing mergeMap and concatMap</a:t>
            </a:r>
            <a:endParaRPr sz="2800"/>
          </a:p>
        </p:txBody>
      </p:sp>
      <p:grpSp>
        <p:nvGrpSpPr>
          <p:cNvPr id="1614" name="Google Shape;1614;p190"/>
          <p:cNvGrpSpPr/>
          <p:nvPr/>
        </p:nvGrpSpPr>
        <p:grpSpPr>
          <a:xfrm>
            <a:off x="5890775" y="1717275"/>
            <a:ext cx="2110225" cy="407700"/>
            <a:chOff x="6345150" y="2178725"/>
            <a:chExt cx="2110225" cy="407700"/>
          </a:xfrm>
        </p:grpSpPr>
        <p:cxnSp>
          <p:nvCxnSpPr>
            <p:cNvPr id="1615" name="Google Shape;1615;p190"/>
            <p:cNvCxnSpPr/>
            <p:nvPr/>
          </p:nvCxnSpPr>
          <p:spPr>
            <a:xfrm rot="10800000">
              <a:off x="6345150" y="2382578"/>
              <a:ext cx="346800" cy="0"/>
            </a:xfrm>
            <a:prstGeom prst="straightConnector1">
              <a:avLst/>
            </a:prstGeom>
            <a:noFill/>
            <a:ln cap="flat" cmpd="sng" w="28575">
              <a:solidFill>
                <a:srgbClr val="0070C0"/>
              </a:solidFill>
              <a:prstDash val="solid"/>
              <a:round/>
              <a:headEnd len="med" w="med" type="none"/>
              <a:tailEnd len="med" w="med" type="triangle"/>
            </a:ln>
          </p:spPr>
        </p:cxnSp>
        <p:sp>
          <p:nvSpPr>
            <p:cNvPr id="1616" name="Google Shape;1616;p190"/>
            <p:cNvSpPr txBox="1"/>
            <p:nvPr/>
          </p:nvSpPr>
          <p:spPr>
            <a:xfrm>
              <a:off x="6689575" y="2178725"/>
              <a:ext cx="1765800" cy="407700"/>
            </a:xfrm>
            <a:prstGeom prst="rect">
              <a:avLst/>
            </a:prstGeom>
            <a:solidFill>
              <a:srgbClr val="007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Original order of people not maintained</a:t>
              </a:r>
              <a:endParaRPr sz="1200">
                <a:solidFill>
                  <a:srgbClr val="FFFFFF"/>
                </a:solidFill>
              </a:endParaRPr>
            </a:p>
          </p:txBody>
        </p:sp>
      </p:grpSp>
      <p:sp>
        <p:nvSpPr>
          <p:cNvPr id="1617" name="Google Shape;1617;p190"/>
          <p:cNvSpPr/>
          <p:nvPr/>
        </p:nvSpPr>
        <p:spPr>
          <a:xfrm>
            <a:off x="1957800" y="711431"/>
            <a:ext cx="5228400" cy="302700"/>
          </a:xfrm>
          <a:prstGeom prst="rect">
            <a:avLst/>
          </a:prstGeom>
          <a:solidFill>
            <a:srgbClr val="666666"/>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a:solidFill>
                  <a:schemeClr val="lt1"/>
                </a:solidFill>
                <a:latin typeface="Tahoma"/>
                <a:ea typeface="Tahoma"/>
                <a:cs typeface="Tahoma"/>
                <a:sym typeface="Tahoma"/>
              </a:rPr>
              <a:t>mergeMap</a:t>
            </a:r>
            <a:endParaRPr>
              <a:solidFill>
                <a:schemeClr val="lt1"/>
              </a:solidFill>
              <a:latin typeface="Tahoma"/>
              <a:ea typeface="Tahoma"/>
              <a:cs typeface="Tahoma"/>
              <a:sym typeface="Tahoma"/>
            </a:endParaRPr>
          </a:p>
        </p:txBody>
      </p:sp>
      <p:sp>
        <p:nvSpPr>
          <p:cNvPr id="1618" name="Google Shape;1618;p190"/>
          <p:cNvSpPr/>
          <p:nvPr/>
        </p:nvSpPr>
        <p:spPr>
          <a:xfrm>
            <a:off x="1957800" y="2982706"/>
            <a:ext cx="5228400" cy="302700"/>
          </a:xfrm>
          <a:prstGeom prst="rect">
            <a:avLst/>
          </a:prstGeom>
          <a:solidFill>
            <a:srgbClr val="666666"/>
          </a:solidFill>
          <a:ln cap="flat" cmpd="sng" w="127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a:solidFill>
                  <a:schemeClr val="lt1"/>
                </a:solidFill>
                <a:latin typeface="Tahoma"/>
                <a:ea typeface="Tahoma"/>
                <a:cs typeface="Tahoma"/>
                <a:sym typeface="Tahoma"/>
              </a:rPr>
              <a:t>concatMap</a:t>
            </a:r>
            <a:endParaRPr>
              <a:solidFill>
                <a:schemeClr val="lt1"/>
              </a:solidFill>
              <a:latin typeface="Tahoma"/>
              <a:ea typeface="Tahoma"/>
              <a:cs typeface="Tahoma"/>
              <a:sym typeface="Tahoma"/>
            </a:endParaRPr>
          </a:p>
        </p:txBody>
      </p:sp>
      <p:grpSp>
        <p:nvGrpSpPr>
          <p:cNvPr id="1619" name="Google Shape;1619;p190"/>
          <p:cNvGrpSpPr/>
          <p:nvPr/>
        </p:nvGrpSpPr>
        <p:grpSpPr>
          <a:xfrm>
            <a:off x="5966975" y="4121375"/>
            <a:ext cx="2110225" cy="407700"/>
            <a:chOff x="5202150" y="2178725"/>
            <a:chExt cx="2110225" cy="407700"/>
          </a:xfrm>
        </p:grpSpPr>
        <p:cxnSp>
          <p:nvCxnSpPr>
            <p:cNvPr id="1620" name="Google Shape;1620;p190"/>
            <p:cNvCxnSpPr/>
            <p:nvPr/>
          </p:nvCxnSpPr>
          <p:spPr>
            <a:xfrm rot="10800000">
              <a:off x="5202150" y="2382578"/>
              <a:ext cx="346800" cy="0"/>
            </a:xfrm>
            <a:prstGeom prst="straightConnector1">
              <a:avLst/>
            </a:prstGeom>
            <a:noFill/>
            <a:ln cap="flat" cmpd="sng" w="28575">
              <a:solidFill>
                <a:srgbClr val="0070C0"/>
              </a:solidFill>
              <a:prstDash val="solid"/>
              <a:round/>
              <a:headEnd len="med" w="med" type="none"/>
              <a:tailEnd len="med" w="med" type="triangle"/>
            </a:ln>
          </p:spPr>
        </p:cxnSp>
        <p:sp>
          <p:nvSpPr>
            <p:cNvPr id="1621" name="Google Shape;1621;p190"/>
            <p:cNvSpPr txBox="1"/>
            <p:nvPr/>
          </p:nvSpPr>
          <p:spPr>
            <a:xfrm>
              <a:off x="5546575" y="2178725"/>
              <a:ext cx="1765800" cy="407700"/>
            </a:xfrm>
            <a:prstGeom prst="rect">
              <a:avLst/>
            </a:prstGeom>
            <a:solidFill>
              <a:srgbClr val="007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Original order of people is maintained</a:t>
              </a:r>
              <a:endParaRPr sz="1200">
                <a:solidFill>
                  <a:srgbClr val="FFFFFF"/>
                </a:solidFill>
              </a:endParaRPr>
            </a:p>
          </p:txBody>
        </p:sp>
      </p:grpSp>
      <p:pic>
        <p:nvPicPr>
          <p:cNvPr id="1622" name="Google Shape;1622;p190"/>
          <p:cNvPicPr preferRelativeResize="0"/>
          <p:nvPr/>
        </p:nvPicPr>
        <p:blipFill>
          <a:blip r:embed="rId3">
            <a:alphaModFix/>
          </a:blip>
          <a:stretch>
            <a:fillRect/>
          </a:stretch>
        </p:blipFill>
        <p:spPr>
          <a:xfrm>
            <a:off x="3387350" y="1055625"/>
            <a:ext cx="2465026" cy="1731002"/>
          </a:xfrm>
          <a:prstGeom prst="rect">
            <a:avLst/>
          </a:prstGeom>
          <a:noFill/>
          <a:ln>
            <a:noFill/>
          </a:ln>
        </p:spPr>
      </p:pic>
      <p:pic>
        <p:nvPicPr>
          <p:cNvPr id="1623" name="Google Shape;1623;p190"/>
          <p:cNvPicPr preferRelativeResize="0"/>
          <p:nvPr/>
        </p:nvPicPr>
        <p:blipFill>
          <a:blip r:embed="rId4">
            <a:alphaModFix/>
          </a:blip>
          <a:stretch>
            <a:fillRect/>
          </a:stretch>
        </p:blipFill>
        <p:spPr>
          <a:xfrm>
            <a:off x="3388624" y="3331873"/>
            <a:ext cx="2462480" cy="1731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4"/>
                                        </p:tgtEl>
                                        <p:attrNameLst>
                                          <p:attrName>style.visibility</p:attrName>
                                        </p:attrNameLst>
                                      </p:cBhvr>
                                      <p:to>
                                        <p:strVal val="visible"/>
                                      </p:to>
                                    </p:set>
                                    <p:animEffect filter="fade" transition="in">
                                      <p:cBhvr>
                                        <p:cTn dur="1000"/>
                                        <p:tgtEl>
                                          <p:spTgt spid="16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1"/>
                                        </p:tgtEl>
                                        <p:attrNameLst>
                                          <p:attrName>style.visibility</p:attrName>
                                        </p:attrNameLst>
                                      </p:cBhvr>
                                      <p:to>
                                        <p:strVal val="visible"/>
                                      </p:to>
                                    </p:set>
                                    <p:animEffect filter="fade" transition="in">
                                      <p:cBhvr>
                                        <p:cTn dur="1000"/>
                                        <p:tgtEl>
                                          <p:spTgt spid="1611"/>
                                        </p:tgtEl>
                                      </p:cBhvr>
                                    </p:animEffect>
                                  </p:childTnLst>
                                </p:cTn>
                              </p:par>
                              <p:par>
                                <p:cTn fill="hold" nodeType="withEffect" presetClass="entr" presetID="10" presetSubtype="0">
                                  <p:stCondLst>
                                    <p:cond delay="0"/>
                                  </p:stCondLst>
                                  <p:childTnLst>
                                    <p:set>
                                      <p:cBhvr>
                                        <p:cTn dur="1" fill="hold">
                                          <p:stCondLst>
                                            <p:cond delay="0"/>
                                          </p:stCondLst>
                                        </p:cTn>
                                        <p:tgtEl>
                                          <p:spTgt spid="1618"/>
                                        </p:tgtEl>
                                        <p:attrNameLst>
                                          <p:attrName>style.visibility</p:attrName>
                                        </p:attrNameLst>
                                      </p:cBhvr>
                                      <p:to>
                                        <p:strVal val="visible"/>
                                      </p:to>
                                    </p:set>
                                    <p:animEffect filter="fade" transition="in">
                                      <p:cBhvr>
                                        <p:cTn dur="1000"/>
                                        <p:tgtEl>
                                          <p:spTgt spid="1618"/>
                                        </p:tgtEl>
                                      </p:cBhvr>
                                    </p:animEffect>
                                  </p:childTnLst>
                                </p:cTn>
                              </p:par>
                              <p:par>
                                <p:cTn fill="hold" nodeType="withEffect" presetClass="entr" presetID="10" presetSubtype="0">
                                  <p:stCondLst>
                                    <p:cond delay="0"/>
                                  </p:stCondLst>
                                  <p:childTnLst>
                                    <p:set>
                                      <p:cBhvr>
                                        <p:cTn dur="1" fill="hold">
                                          <p:stCondLst>
                                            <p:cond delay="0"/>
                                          </p:stCondLst>
                                        </p:cTn>
                                        <p:tgtEl>
                                          <p:spTgt spid="1623"/>
                                        </p:tgtEl>
                                        <p:attrNameLst>
                                          <p:attrName>style.visibility</p:attrName>
                                        </p:attrNameLst>
                                      </p:cBhvr>
                                      <p:to>
                                        <p:strVal val="visible"/>
                                      </p:to>
                                    </p:set>
                                    <p:animEffect filter="fade" transition="in">
                                      <p:cBhvr>
                                        <p:cTn dur="1000"/>
                                        <p:tgtEl>
                                          <p:spTgt spid="1623"/>
                                        </p:tgtEl>
                                      </p:cBhvr>
                                    </p:animEffect>
                                  </p:childTnLst>
                                </p:cTn>
                              </p:par>
                              <p:par>
                                <p:cTn fill="hold" nodeType="withEffect" presetClass="entr" presetID="10" presetSubtype="0">
                                  <p:stCondLst>
                                    <p:cond delay="0"/>
                                  </p:stCondLst>
                                  <p:childTnLst>
                                    <p:set>
                                      <p:cBhvr>
                                        <p:cTn dur="1" fill="hold">
                                          <p:stCondLst>
                                            <p:cond delay="0"/>
                                          </p:stCondLst>
                                        </p:cTn>
                                        <p:tgtEl>
                                          <p:spTgt spid="1619"/>
                                        </p:tgtEl>
                                        <p:attrNameLst>
                                          <p:attrName>style.visibility</p:attrName>
                                        </p:attrNameLst>
                                      </p:cBhvr>
                                      <p:to>
                                        <p:strVal val="visible"/>
                                      </p:to>
                                    </p:set>
                                    <p:animEffect filter="fade" transition="in">
                                      <p:cBhvr>
                                        <p:cTn dur="1000"/>
                                        <p:tgtEl>
                                          <p:spTgt spid="16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8" name="Shape 1628"/>
        <p:cNvGrpSpPr/>
        <p:nvPr/>
      </p:nvGrpSpPr>
      <p:grpSpPr>
        <a:xfrm>
          <a:off x="0" y="0"/>
          <a:ext cx="0" cy="0"/>
          <a:chOff x="0" y="0"/>
          <a:chExt cx="0" cy="0"/>
        </a:xfrm>
      </p:grpSpPr>
      <p:sp>
        <p:nvSpPr>
          <p:cNvPr id="1629" name="Google Shape;1629;p191"/>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noAutofit/>
          </a:bodyPr>
          <a:lstStyle/>
          <a:p>
            <a:pPr indent="0" lvl="0" marL="0" rtl="0" algn="ctr">
              <a:lnSpc>
                <a:spcPct val="85000"/>
              </a:lnSpc>
              <a:spcBef>
                <a:spcPts val="0"/>
              </a:spcBef>
              <a:spcAft>
                <a:spcPts val="0"/>
              </a:spcAft>
              <a:buClr>
                <a:schemeClr val="dk1"/>
              </a:buClr>
              <a:buSzPts val="2700"/>
              <a:buFont typeface="Arial"/>
              <a:buNone/>
            </a:pPr>
            <a:r>
              <a:rPr lang="en" sz="1100"/>
              <a:t>HttpClient and RxJS Operators</a:t>
            </a:r>
            <a:endParaRPr sz="1100"/>
          </a:p>
        </p:txBody>
      </p:sp>
      <p:sp>
        <p:nvSpPr>
          <p:cNvPr id="1630" name="Google Shape;1630;p191"/>
          <p:cNvSpPr txBox="1"/>
          <p:nvPr>
            <p:ph type="title"/>
          </p:nvPr>
        </p:nvSpPr>
        <p:spPr>
          <a:xfrm>
            <a:off x="457200" y="58803"/>
            <a:ext cx="8229600" cy="857400"/>
          </a:xfrm>
          <a:prstGeom prst="rect">
            <a:avLst/>
          </a:prstGeom>
        </p:spPr>
        <p:txBody>
          <a:bodyPr anchorCtr="0" anchor="ctr" bIns="32975" lIns="0" spcFirstLastPara="1" rIns="65925" wrap="square" tIns="32975">
            <a:noAutofit/>
          </a:bodyPr>
          <a:lstStyle/>
          <a:p>
            <a:pPr indent="0" lvl="0" marL="0" rtl="0" algn="ctr">
              <a:spcBef>
                <a:spcPts val="0"/>
              </a:spcBef>
              <a:spcAft>
                <a:spcPts val="0"/>
              </a:spcAft>
              <a:buNone/>
            </a:pPr>
            <a:r>
              <a:rPr b="0" lang="en" sz="3600">
                <a:solidFill>
                  <a:srgbClr val="000000"/>
                </a:solidFill>
                <a:latin typeface="Tahoma"/>
                <a:ea typeface="Tahoma"/>
                <a:cs typeface="Tahoma"/>
                <a:sym typeface="Tahoma"/>
              </a:rPr>
              <a:t>Understanding ForkJoin</a:t>
            </a:r>
            <a:endParaRPr b="0" sz="3600">
              <a:solidFill>
                <a:srgbClr val="000000"/>
              </a:solidFill>
              <a:latin typeface="Tahoma"/>
              <a:ea typeface="Tahoma"/>
              <a:cs typeface="Tahoma"/>
              <a:sym typeface="Tahoma"/>
            </a:endParaRPr>
          </a:p>
        </p:txBody>
      </p:sp>
      <p:sp>
        <p:nvSpPr>
          <p:cNvPr id="1631" name="Google Shape;1631;p191"/>
          <p:cNvSpPr txBox="1"/>
          <p:nvPr/>
        </p:nvSpPr>
        <p:spPr>
          <a:xfrm>
            <a:off x="2643150" y="4597400"/>
            <a:ext cx="3857700" cy="53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rgbClr val="B7B7B7"/>
                </a:solidFill>
                <a:hlinkClick r:id="rId3"/>
              </a:rPr>
              <a:t>https://codewithdan.me/rxjs-diagrams</a:t>
            </a:r>
            <a:r>
              <a:rPr lang="en">
                <a:solidFill>
                  <a:srgbClr val="B7B7B7"/>
                </a:solidFill>
              </a:rPr>
              <a:t> </a:t>
            </a:r>
            <a:endParaRPr>
              <a:solidFill>
                <a:srgbClr val="B7B7B7"/>
              </a:solidFill>
            </a:endParaRPr>
          </a:p>
        </p:txBody>
      </p:sp>
      <p:pic>
        <p:nvPicPr>
          <p:cNvPr id="1632" name="Google Shape;1632;p191"/>
          <p:cNvPicPr preferRelativeResize="0"/>
          <p:nvPr/>
        </p:nvPicPr>
        <p:blipFill>
          <a:blip r:embed="rId4">
            <a:alphaModFix/>
          </a:blip>
          <a:stretch>
            <a:fillRect/>
          </a:stretch>
        </p:blipFill>
        <p:spPr>
          <a:xfrm>
            <a:off x="3901738" y="916200"/>
            <a:ext cx="1340525" cy="35747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6" name="Shape 1636"/>
        <p:cNvGrpSpPr/>
        <p:nvPr/>
      </p:nvGrpSpPr>
      <p:grpSpPr>
        <a:xfrm>
          <a:off x="0" y="0"/>
          <a:ext cx="0" cy="0"/>
          <a:chOff x="0" y="0"/>
          <a:chExt cx="0" cy="0"/>
        </a:xfrm>
      </p:grpSpPr>
      <p:sp>
        <p:nvSpPr>
          <p:cNvPr id="1637" name="Google Shape;1637;p192"/>
          <p:cNvSpPr txBox="1"/>
          <p:nvPr/>
        </p:nvSpPr>
        <p:spPr>
          <a:xfrm>
            <a:off x="-2" y="1651975"/>
            <a:ext cx="9144000" cy="3491400"/>
          </a:xfrm>
          <a:prstGeom prst="rect">
            <a:avLst/>
          </a:prstGeom>
          <a:solidFill>
            <a:srgbClr val="F3F3F3"/>
          </a:solid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t/>
            </a:r>
            <a:endParaRPr sz="1600">
              <a:latin typeface="Consolas"/>
              <a:ea typeface="Consolas"/>
              <a:cs typeface="Consolas"/>
              <a:sym typeface="Consolas"/>
            </a:endParaRPr>
          </a:p>
        </p:txBody>
      </p:sp>
      <p:sp>
        <p:nvSpPr>
          <p:cNvPr id="1638" name="Google Shape;1638;p19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Using forkJoin</a:t>
            </a:r>
            <a:endParaRPr sz="3400"/>
          </a:p>
        </p:txBody>
      </p:sp>
      <p:sp>
        <p:nvSpPr>
          <p:cNvPr id="1639" name="Google Shape;1639;p192"/>
          <p:cNvSpPr/>
          <p:nvPr/>
        </p:nvSpPr>
        <p:spPr>
          <a:xfrm>
            <a:off x="-15125" y="1252050"/>
            <a:ext cx="9203400" cy="4077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600">
                <a:solidFill>
                  <a:schemeClr val="lt1"/>
                </a:solidFill>
                <a:latin typeface="Tahoma"/>
                <a:ea typeface="Tahoma"/>
                <a:cs typeface="Tahoma"/>
                <a:sym typeface="Tahoma"/>
              </a:rPr>
              <a:t>Get the Last Emitted Value from Multiple Observables</a:t>
            </a:r>
            <a:endParaRPr sz="1600">
              <a:solidFill>
                <a:schemeClr val="lt1"/>
              </a:solidFill>
              <a:latin typeface="Tahoma"/>
              <a:ea typeface="Tahoma"/>
              <a:cs typeface="Tahoma"/>
              <a:sym typeface="Tahoma"/>
            </a:endParaRPr>
          </a:p>
        </p:txBody>
      </p:sp>
      <p:sp>
        <p:nvSpPr>
          <p:cNvPr id="1640" name="Google Shape;1640;p192"/>
          <p:cNvSpPr txBox="1"/>
          <p:nvPr/>
        </p:nvSpPr>
        <p:spPr>
          <a:xfrm>
            <a:off x="871675" y="1964544"/>
            <a:ext cx="7342800" cy="2874300"/>
          </a:xfrm>
          <a:prstGeom prst="rect">
            <a:avLst/>
          </a:prstGeom>
          <a:solidFill>
            <a:srgbClr val="F3F3F3"/>
          </a:solidFill>
          <a:ln>
            <a:noFill/>
          </a:ln>
        </p:spPr>
        <p:txBody>
          <a:bodyPr anchorCtr="0" anchor="t" bIns="34275" lIns="68575" spcFirstLastPara="1" rIns="68575" wrap="square" tIns="34275">
            <a:noAutofit/>
          </a:bodyPr>
          <a:lstStyle/>
          <a:p>
            <a:pPr indent="0" lvl="0" marL="0" rtl="0" algn="l">
              <a:lnSpc>
                <a:spcPct val="150000"/>
              </a:lnSpc>
              <a:spcBef>
                <a:spcPts val="0"/>
              </a:spcBef>
              <a:spcAft>
                <a:spcPts val="0"/>
              </a:spcAft>
              <a:buNone/>
            </a:pPr>
            <a:r>
              <a:rPr lang="en" sz="1350">
                <a:solidFill>
                  <a:srgbClr val="795E26"/>
                </a:solidFill>
                <a:latin typeface="Consolas"/>
                <a:ea typeface="Consolas"/>
                <a:cs typeface="Consolas"/>
                <a:sym typeface="Consolas"/>
              </a:rPr>
              <a:t>getCharactersAndPlanets</a:t>
            </a:r>
            <a:r>
              <a:rPr lang="en" sz="1350">
                <a:solidFill>
                  <a:schemeClr val="dk1"/>
                </a:solidFill>
                <a:latin typeface="Consolas"/>
                <a:ea typeface="Consolas"/>
                <a:cs typeface="Consolas"/>
                <a:sym typeface="Consolas"/>
              </a:rPr>
              <a:t>() {</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350">
                <a:solidFill>
                  <a:schemeClr val="dk1"/>
                </a:solidFill>
                <a:latin typeface="Consolas"/>
                <a:ea typeface="Consolas"/>
                <a:cs typeface="Consolas"/>
                <a:sym typeface="Consolas"/>
              </a:rPr>
              <a:t> </a:t>
            </a:r>
            <a:r>
              <a:rPr lang="en" sz="1350">
                <a:solidFill>
                  <a:srgbClr val="AF00DB"/>
                </a:solidFill>
                <a:latin typeface="Consolas"/>
                <a:ea typeface="Consolas"/>
                <a:cs typeface="Consolas"/>
                <a:sym typeface="Consolas"/>
              </a:rPr>
              <a:t>return</a:t>
            </a:r>
            <a:r>
              <a:rPr lang="en" sz="1350">
                <a:solidFill>
                  <a:schemeClr val="dk1"/>
                </a:solidFill>
                <a:latin typeface="Consolas"/>
                <a:ea typeface="Consolas"/>
                <a:cs typeface="Consolas"/>
                <a:sym typeface="Consolas"/>
              </a:rPr>
              <a:t> </a:t>
            </a:r>
            <a:r>
              <a:rPr lang="en" sz="1350">
                <a:solidFill>
                  <a:srgbClr val="795E26"/>
                </a:solidFill>
                <a:latin typeface="Consolas"/>
                <a:ea typeface="Consolas"/>
                <a:cs typeface="Consolas"/>
                <a:sym typeface="Consolas"/>
              </a:rPr>
              <a:t>forkJoin</a:t>
            </a:r>
            <a:r>
              <a:rPr lang="en" sz="1350">
                <a:solidFill>
                  <a:schemeClr val="dk1"/>
                </a:solidFill>
                <a:latin typeface="Consolas"/>
                <a:ea typeface="Consolas"/>
                <a:cs typeface="Consolas"/>
                <a:sym typeface="Consolas"/>
              </a:rPr>
              <a:t>(</a:t>
            </a:r>
            <a:r>
              <a:rPr lang="en" sz="1350">
                <a:solidFill>
                  <a:srgbClr val="0000FF"/>
                </a:solidFill>
                <a:latin typeface="Consolas"/>
                <a:ea typeface="Consolas"/>
                <a:cs typeface="Consolas"/>
                <a:sym typeface="Consolas"/>
              </a:rPr>
              <a:t>this</a:t>
            </a:r>
            <a:r>
              <a:rPr lang="en" sz="1350">
                <a:solidFill>
                  <a:schemeClr val="dk1"/>
                </a:solidFill>
                <a:latin typeface="Consolas"/>
                <a:ea typeface="Consolas"/>
                <a:cs typeface="Consolas"/>
                <a:sym typeface="Consolas"/>
              </a:rPr>
              <a:t>.</a:t>
            </a:r>
            <a:r>
              <a:rPr lang="en" sz="1350">
                <a:solidFill>
                  <a:srgbClr val="795E26"/>
                </a:solidFill>
                <a:latin typeface="Consolas"/>
                <a:ea typeface="Consolas"/>
                <a:cs typeface="Consolas"/>
                <a:sym typeface="Consolas"/>
              </a:rPr>
              <a:t>getCharacters</a:t>
            </a:r>
            <a:r>
              <a:rPr lang="en" sz="1350">
                <a:solidFill>
                  <a:schemeClr val="dk1"/>
                </a:solidFill>
                <a:latin typeface="Consolas"/>
                <a:ea typeface="Consolas"/>
                <a:cs typeface="Consolas"/>
                <a:sym typeface="Consolas"/>
              </a:rPr>
              <a:t>(), </a:t>
            </a:r>
            <a:r>
              <a:rPr lang="en" sz="1350">
                <a:solidFill>
                  <a:srgbClr val="0000FF"/>
                </a:solidFill>
                <a:latin typeface="Consolas"/>
                <a:ea typeface="Consolas"/>
                <a:cs typeface="Consolas"/>
                <a:sym typeface="Consolas"/>
              </a:rPr>
              <a:t>this</a:t>
            </a:r>
            <a:r>
              <a:rPr lang="en" sz="1350">
                <a:solidFill>
                  <a:schemeClr val="dk1"/>
                </a:solidFill>
                <a:latin typeface="Consolas"/>
                <a:ea typeface="Consolas"/>
                <a:cs typeface="Consolas"/>
                <a:sym typeface="Consolas"/>
              </a:rPr>
              <a:t>.</a:t>
            </a:r>
            <a:r>
              <a:rPr lang="en" sz="1350">
                <a:solidFill>
                  <a:srgbClr val="795E26"/>
                </a:solidFill>
                <a:latin typeface="Consolas"/>
                <a:ea typeface="Consolas"/>
                <a:cs typeface="Consolas"/>
                <a:sym typeface="Consolas"/>
              </a:rPr>
              <a:t>getPlanets</a:t>
            </a:r>
            <a:r>
              <a:rPr lang="en" sz="1350">
                <a:solidFill>
                  <a:schemeClr val="dk1"/>
                </a:solidFill>
                <a:latin typeface="Consolas"/>
                <a:ea typeface="Consolas"/>
                <a:cs typeface="Consolas"/>
                <a:sym typeface="Consolas"/>
              </a:rPr>
              <a:t>())</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350">
                <a:solidFill>
                  <a:schemeClr val="dk1"/>
                </a:solidFill>
                <a:latin typeface="Consolas"/>
                <a:ea typeface="Consolas"/>
                <a:cs typeface="Consolas"/>
                <a:sym typeface="Consolas"/>
              </a:rPr>
              <a:t> .</a:t>
            </a:r>
            <a:r>
              <a:rPr lang="en" sz="1350">
                <a:solidFill>
                  <a:srgbClr val="795E26"/>
                </a:solidFill>
                <a:latin typeface="Consolas"/>
                <a:ea typeface="Consolas"/>
                <a:cs typeface="Consolas"/>
                <a:sym typeface="Consolas"/>
              </a:rPr>
              <a:t>pipe</a:t>
            </a:r>
            <a:r>
              <a:rPr lang="en" sz="1350">
                <a:solidFill>
                  <a:schemeClr val="dk1"/>
                </a:solidFill>
                <a:latin typeface="Consolas"/>
                <a:ea typeface="Consolas"/>
                <a:cs typeface="Consolas"/>
                <a:sym typeface="Consolas"/>
              </a:rPr>
              <a:t>(</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350">
                <a:solidFill>
                  <a:schemeClr val="dk1"/>
                </a:solidFill>
                <a:latin typeface="Consolas"/>
                <a:ea typeface="Consolas"/>
                <a:cs typeface="Consolas"/>
                <a:sym typeface="Consolas"/>
              </a:rPr>
              <a:t>   </a:t>
            </a:r>
            <a:r>
              <a:rPr lang="en" sz="1350">
                <a:solidFill>
                  <a:srgbClr val="795E26"/>
                </a:solidFill>
                <a:latin typeface="Consolas"/>
                <a:ea typeface="Consolas"/>
                <a:cs typeface="Consolas"/>
                <a:sym typeface="Consolas"/>
              </a:rPr>
              <a:t>map</a:t>
            </a:r>
            <a:r>
              <a:rPr lang="en" sz="1350">
                <a:solidFill>
                  <a:schemeClr val="dk1"/>
                </a:solidFill>
                <a:latin typeface="Consolas"/>
                <a:ea typeface="Consolas"/>
                <a:cs typeface="Consolas"/>
                <a:sym typeface="Consolas"/>
              </a:rPr>
              <a:t>((</a:t>
            </a:r>
            <a:r>
              <a:rPr lang="en" sz="1350">
                <a:solidFill>
                  <a:srgbClr val="001080"/>
                </a:solidFill>
                <a:latin typeface="Consolas"/>
                <a:ea typeface="Consolas"/>
                <a:cs typeface="Consolas"/>
                <a:sym typeface="Consolas"/>
              </a:rPr>
              <a:t>res</a:t>
            </a:r>
            <a:r>
              <a:rPr lang="en" sz="1350">
                <a:solidFill>
                  <a:schemeClr val="dk1"/>
                </a:solidFill>
                <a:latin typeface="Consolas"/>
                <a:ea typeface="Consolas"/>
                <a:cs typeface="Consolas"/>
                <a:sym typeface="Consolas"/>
              </a:rPr>
              <a:t>) </a:t>
            </a:r>
            <a:r>
              <a:rPr lang="en" sz="1350">
                <a:solidFill>
                  <a:srgbClr val="0000FF"/>
                </a:solidFill>
                <a:latin typeface="Consolas"/>
                <a:ea typeface="Consolas"/>
                <a:cs typeface="Consolas"/>
                <a:sym typeface="Consolas"/>
              </a:rPr>
              <a:t>=&gt;</a:t>
            </a:r>
            <a:r>
              <a:rPr lang="en" sz="1350">
                <a:solidFill>
                  <a:schemeClr val="dk1"/>
                </a:solidFill>
                <a:latin typeface="Consolas"/>
                <a:ea typeface="Consolas"/>
                <a:cs typeface="Consolas"/>
                <a:sym typeface="Consolas"/>
              </a:rPr>
              <a:t> {</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350">
                <a:solidFill>
                  <a:schemeClr val="dk1"/>
                </a:solidFill>
                <a:latin typeface="Consolas"/>
                <a:ea typeface="Consolas"/>
                <a:cs typeface="Consolas"/>
                <a:sym typeface="Consolas"/>
              </a:rPr>
              <a:t>     </a:t>
            </a:r>
            <a:r>
              <a:rPr lang="en" sz="1350">
                <a:solidFill>
                  <a:srgbClr val="AF00DB"/>
                </a:solidFill>
                <a:latin typeface="Consolas"/>
                <a:ea typeface="Consolas"/>
                <a:cs typeface="Consolas"/>
                <a:sym typeface="Consolas"/>
              </a:rPr>
              <a:t>return</a:t>
            </a:r>
            <a:r>
              <a:rPr lang="en" sz="1350">
                <a:solidFill>
                  <a:schemeClr val="dk1"/>
                </a:solidFill>
                <a:latin typeface="Consolas"/>
                <a:ea typeface="Consolas"/>
                <a:cs typeface="Consolas"/>
                <a:sym typeface="Consolas"/>
              </a:rPr>
              <a:t> { </a:t>
            </a:r>
            <a:r>
              <a:rPr lang="en" sz="1350">
                <a:solidFill>
                  <a:srgbClr val="001080"/>
                </a:solidFill>
                <a:latin typeface="Consolas"/>
                <a:ea typeface="Consolas"/>
                <a:cs typeface="Consolas"/>
                <a:sym typeface="Consolas"/>
              </a:rPr>
              <a:t>characters:</a:t>
            </a:r>
            <a:r>
              <a:rPr lang="en" sz="1350">
                <a:solidFill>
                  <a:schemeClr val="dk1"/>
                </a:solidFill>
                <a:latin typeface="Consolas"/>
                <a:ea typeface="Consolas"/>
                <a:cs typeface="Consolas"/>
                <a:sym typeface="Consolas"/>
              </a:rPr>
              <a:t> </a:t>
            </a:r>
            <a:r>
              <a:rPr lang="en" sz="1350">
                <a:solidFill>
                  <a:srgbClr val="001080"/>
                </a:solidFill>
                <a:latin typeface="Consolas"/>
                <a:ea typeface="Consolas"/>
                <a:cs typeface="Consolas"/>
                <a:sym typeface="Consolas"/>
              </a:rPr>
              <a:t>res</a:t>
            </a:r>
            <a:r>
              <a:rPr lang="en" sz="1350">
                <a:solidFill>
                  <a:schemeClr val="dk1"/>
                </a:solidFill>
                <a:latin typeface="Consolas"/>
                <a:ea typeface="Consolas"/>
                <a:cs typeface="Consolas"/>
                <a:sym typeface="Consolas"/>
              </a:rPr>
              <a:t>[</a:t>
            </a:r>
            <a:r>
              <a:rPr lang="en" sz="1350">
                <a:solidFill>
                  <a:srgbClr val="098658"/>
                </a:solidFill>
                <a:latin typeface="Consolas"/>
                <a:ea typeface="Consolas"/>
                <a:cs typeface="Consolas"/>
                <a:sym typeface="Consolas"/>
              </a:rPr>
              <a:t>0</a:t>
            </a:r>
            <a:r>
              <a:rPr lang="en" sz="1350">
                <a:solidFill>
                  <a:schemeClr val="dk1"/>
                </a:solidFill>
                <a:latin typeface="Consolas"/>
                <a:ea typeface="Consolas"/>
                <a:cs typeface="Consolas"/>
                <a:sym typeface="Consolas"/>
              </a:rPr>
              <a:t>], </a:t>
            </a:r>
            <a:r>
              <a:rPr lang="en" sz="1350">
                <a:solidFill>
                  <a:srgbClr val="001080"/>
                </a:solidFill>
                <a:latin typeface="Consolas"/>
                <a:ea typeface="Consolas"/>
                <a:cs typeface="Consolas"/>
                <a:sym typeface="Consolas"/>
              </a:rPr>
              <a:t>planets:</a:t>
            </a:r>
            <a:r>
              <a:rPr lang="en" sz="1350">
                <a:solidFill>
                  <a:schemeClr val="dk1"/>
                </a:solidFill>
                <a:latin typeface="Consolas"/>
                <a:ea typeface="Consolas"/>
                <a:cs typeface="Consolas"/>
                <a:sym typeface="Consolas"/>
              </a:rPr>
              <a:t> </a:t>
            </a:r>
            <a:r>
              <a:rPr lang="en" sz="1350">
                <a:solidFill>
                  <a:srgbClr val="001080"/>
                </a:solidFill>
                <a:latin typeface="Consolas"/>
                <a:ea typeface="Consolas"/>
                <a:cs typeface="Consolas"/>
                <a:sym typeface="Consolas"/>
              </a:rPr>
              <a:t>res</a:t>
            </a:r>
            <a:r>
              <a:rPr lang="en" sz="1350">
                <a:solidFill>
                  <a:schemeClr val="dk1"/>
                </a:solidFill>
                <a:latin typeface="Consolas"/>
                <a:ea typeface="Consolas"/>
                <a:cs typeface="Consolas"/>
                <a:sym typeface="Consolas"/>
              </a:rPr>
              <a:t>[</a:t>
            </a:r>
            <a:r>
              <a:rPr lang="en" sz="1350">
                <a:solidFill>
                  <a:srgbClr val="098658"/>
                </a:solidFill>
                <a:latin typeface="Consolas"/>
                <a:ea typeface="Consolas"/>
                <a:cs typeface="Consolas"/>
                <a:sym typeface="Consolas"/>
              </a:rPr>
              <a:t>1</a:t>
            </a:r>
            <a:r>
              <a:rPr lang="en" sz="1350">
                <a:solidFill>
                  <a:schemeClr val="dk1"/>
                </a:solidFill>
                <a:latin typeface="Consolas"/>
                <a:ea typeface="Consolas"/>
                <a:cs typeface="Consolas"/>
                <a:sym typeface="Consolas"/>
              </a:rPr>
              <a:t>] };</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350">
                <a:solidFill>
                  <a:schemeClr val="dk1"/>
                </a:solidFill>
                <a:latin typeface="Consolas"/>
                <a:ea typeface="Consolas"/>
                <a:cs typeface="Consolas"/>
                <a:sym typeface="Consolas"/>
              </a:rPr>
              <a:t>   }),</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350">
                <a:solidFill>
                  <a:schemeClr val="dk1"/>
                </a:solidFill>
                <a:latin typeface="Consolas"/>
                <a:ea typeface="Consolas"/>
                <a:cs typeface="Consolas"/>
                <a:sym typeface="Consolas"/>
              </a:rPr>
              <a:t>   </a:t>
            </a:r>
            <a:r>
              <a:rPr lang="en" sz="1350">
                <a:solidFill>
                  <a:srgbClr val="795E26"/>
                </a:solidFill>
                <a:latin typeface="Consolas"/>
                <a:ea typeface="Consolas"/>
                <a:cs typeface="Consolas"/>
                <a:sym typeface="Consolas"/>
              </a:rPr>
              <a:t>catchError</a:t>
            </a:r>
            <a:r>
              <a:rPr lang="en" sz="1350">
                <a:solidFill>
                  <a:schemeClr val="dk1"/>
                </a:solidFill>
                <a:latin typeface="Consolas"/>
                <a:ea typeface="Consolas"/>
                <a:cs typeface="Consolas"/>
                <a:sym typeface="Consolas"/>
              </a:rPr>
              <a:t>(</a:t>
            </a:r>
            <a:r>
              <a:rPr lang="en" sz="1350">
                <a:solidFill>
                  <a:srgbClr val="001080"/>
                </a:solidFill>
                <a:latin typeface="Consolas"/>
                <a:ea typeface="Consolas"/>
                <a:cs typeface="Consolas"/>
                <a:sym typeface="Consolas"/>
              </a:rPr>
              <a:t>error</a:t>
            </a:r>
            <a:r>
              <a:rPr lang="en" sz="1350">
                <a:solidFill>
                  <a:schemeClr val="dk1"/>
                </a:solidFill>
                <a:latin typeface="Consolas"/>
                <a:ea typeface="Consolas"/>
                <a:cs typeface="Consolas"/>
                <a:sym typeface="Consolas"/>
              </a:rPr>
              <a:t> </a:t>
            </a:r>
            <a:r>
              <a:rPr lang="en" sz="1350">
                <a:solidFill>
                  <a:srgbClr val="0000FF"/>
                </a:solidFill>
                <a:latin typeface="Consolas"/>
                <a:ea typeface="Consolas"/>
                <a:cs typeface="Consolas"/>
                <a:sym typeface="Consolas"/>
              </a:rPr>
              <a:t>=&gt;</a:t>
            </a:r>
            <a:r>
              <a:rPr lang="en" sz="1350">
                <a:solidFill>
                  <a:schemeClr val="dk1"/>
                </a:solidFill>
                <a:latin typeface="Consolas"/>
                <a:ea typeface="Consolas"/>
                <a:cs typeface="Consolas"/>
                <a:sym typeface="Consolas"/>
              </a:rPr>
              <a:t> </a:t>
            </a:r>
            <a:r>
              <a:rPr lang="en" sz="1350">
                <a:solidFill>
                  <a:srgbClr val="795E26"/>
                </a:solidFill>
                <a:latin typeface="Consolas"/>
                <a:ea typeface="Consolas"/>
                <a:cs typeface="Consolas"/>
                <a:sym typeface="Consolas"/>
              </a:rPr>
              <a:t>of</a:t>
            </a:r>
            <a:r>
              <a:rPr lang="en" sz="1350">
                <a:solidFill>
                  <a:schemeClr val="dk1"/>
                </a:solidFill>
                <a:latin typeface="Consolas"/>
                <a:ea typeface="Consolas"/>
                <a:cs typeface="Consolas"/>
                <a:sym typeface="Consolas"/>
              </a:rPr>
              <a:t>(</a:t>
            </a:r>
            <a:r>
              <a:rPr lang="en" sz="1350">
                <a:solidFill>
                  <a:srgbClr val="001080"/>
                </a:solidFill>
                <a:latin typeface="Consolas"/>
                <a:ea typeface="Consolas"/>
                <a:cs typeface="Consolas"/>
                <a:sym typeface="Consolas"/>
              </a:rPr>
              <a:t>error</a:t>
            </a:r>
            <a:r>
              <a:rPr lang="en" sz="1350">
                <a:solidFill>
                  <a:schemeClr val="dk1"/>
                </a:solidFill>
                <a:latin typeface="Consolas"/>
                <a:ea typeface="Consolas"/>
                <a:cs typeface="Consolas"/>
                <a:sym typeface="Consolas"/>
              </a:rPr>
              <a:t>))</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350">
                <a:solidFill>
                  <a:schemeClr val="dk1"/>
                </a:solidFill>
                <a:latin typeface="Consolas"/>
                <a:ea typeface="Consolas"/>
                <a:cs typeface="Consolas"/>
                <a:sym typeface="Consolas"/>
              </a:rPr>
              <a:t> );</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 sz="1350">
                <a:solidFill>
                  <a:schemeClr val="dk1"/>
                </a:solidFill>
                <a:latin typeface="Consolas"/>
                <a:ea typeface="Consolas"/>
                <a:cs typeface="Consolas"/>
                <a:sym typeface="Consolas"/>
              </a:rPr>
              <a:t>}</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350">
              <a:solidFill>
                <a:schemeClr val="dk1"/>
              </a:solidFill>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chemeClr val="dk1"/>
              </a:solidFill>
              <a:latin typeface="Consolas"/>
              <a:ea typeface="Consolas"/>
              <a:cs typeface="Consolas"/>
              <a:sym typeface="Consolas"/>
            </a:endParaRPr>
          </a:p>
        </p:txBody>
      </p:sp>
      <p:grpSp>
        <p:nvGrpSpPr>
          <p:cNvPr id="1641" name="Google Shape;1641;p192"/>
          <p:cNvGrpSpPr/>
          <p:nvPr/>
        </p:nvGrpSpPr>
        <p:grpSpPr>
          <a:xfrm>
            <a:off x="2557350" y="2623028"/>
            <a:ext cx="5172300" cy="443847"/>
            <a:chOff x="2557350" y="2318228"/>
            <a:chExt cx="5172300" cy="443847"/>
          </a:xfrm>
        </p:grpSpPr>
        <p:cxnSp>
          <p:nvCxnSpPr>
            <p:cNvPr id="1642" name="Google Shape;1642;p192"/>
            <p:cNvCxnSpPr/>
            <p:nvPr/>
          </p:nvCxnSpPr>
          <p:spPr>
            <a:xfrm rot="10800000">
              <a:off x="2557350" y="2318228"/>
              <a:ext cx="1041300" cy="240000"/>
            </a:xfrm>
            <a:prstGeom prst="straightConnector1">
              <a:avLst/>
            </a:prstGeom>
            <a:noFill/>
            <a:ln cap="flat" cmpd="sng" w="28575">
              <a:solidFill>
                <a:srgbClr val="0070C0"/>
              </a:solidFill>
              <a:prstDash val="solid"/>
              <a:round/>
              <a:headEnd len="med" w="med" type="none"/>
              <a:tailEnd len="med" w="med" type="triangle"/>
            </a:ln>
          </p:spPr>
        </p:cxnSp>
        <p:sp>
          <p:nvSpPr>
            <p:cNvPr id="1643" name="Google Shape;1643;p192"/>
            <p:cNvSpPr txBox="1"/>
            <p:nvPr/>
          </p:nvSpPr>
          <p:spPr>
            <a:xfrm>
              <a:off x="3598650" y="2354375"/>
              <a:ext cx="4131000" cy="407700"/>
            </a:xfrm>
            <a:prstGeom prst="rect">
              <a:avLst/>
            </a:prstGeom>
            <a:solidFill>
              <a:srgbClr val="007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Get last emitted value from each observable</a:t>
              </a:r>
              <a:endParaRPr>
                <a:solidFill>
                  <a:srgbClr val="FFFFFF"/>
                </a:solidFill>
              </a:endParaRPr>
            </a:p>
          </p:txBody>
        </p:sp>
      </p:grpSp>
      <p:grpSp>
        <p:nvGrpSpPr>
          <p:cNvPr id="1644" name="Google Shape;1644;p192"/>
          <p:cNvGrpSpPr/>
          <p:nvPr/>
        </p:nvGrpSpPr>
        <p:grpSpPr>
          <a:xfrm>
            <a:off x="4104375" y="3563798"/>
            <a:ext cx="3480905" cy="462007"/>
            <a:chOff x="4104375" y="3258998"/>
            <a:chExt cx="3480905" cy="462007"/>
          </a:xfrm>
        </p:grpSpPr>
        <p:cxnSp>
          <p:nvCxnSpPr>
            <p:cNvPr id="1645" name="Google Shape;1645;p192"/>
            <p:cNvCxnSpPr/>
            <p:nvPr/>
          </p:nvCxnSpPr>
          <p:spPr>
            <a:xfrm rot="10800000">
              <a:off x="4104375" y="3258998"/>
              <a:ext cx="648900" cy="234900"/>
            </a:xfrm>
            <a:prstGeom prst="straightConnector1">
              <a:avLst/>
            </a:prstGeom>
            <a:noFill/>
            <a:ln cap="flat" cmpd="sng" w="28575">
              <a:solidFill>
                <a:srgbClr val="0070C0"/>
              </a:solidFill>
              <a:prstDash val="solid"/>
              <a:round/>
              <a:headEnd len="med" w="med" type="none"/>
              <a:tailEnd len="med" w="med" type="triangle"/>
            </a:ln>
          </p:spPr>
        </p:cxnSp>
        <p:sp>
          <p:nvSpPr>
            <p:cNvPr id="1646" name="Google Shape;1646;p192"/>
            <p:cNvSpPr txBox="1"/>
            <p:nvPr/>
          </p:nvSpPr>
          <p:spPr>
            <a:xfrm>
              <a:off x="4770380" y="3278505"/>
              <a:ext cx="2814900" cy="442500"/>
            </a:xfrm>
            <a:prstGeom prst="rect">
              <a:avLst/>
            </a:prstGeom>
            <a:solidFill>
              <a:srgbClr val="007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Access the emitted value from each observable</a:t>
              </a:r>
              <a:endParaRPr>
                <a:solidFill>
                  <a:srgbClr val="FFFFF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1"/>
                                        </p:tgtEl>
                                        <p:attrNameLst>
                                          <p:attrName>style.visibility</p:attrName>
                                        </p:attrNameLst>
                                      </p:cBhvr>
                                      <p:to>
                                        <p:strVal val="visible"/>
                                      </p:to>
                                    </p:set>
                                    <p:animEffect filter="fade" transition="in">
                                      <p:cBhvr>
                                        <p:cTn dur="1000"/>
                                        <p:tgtEl>
                                          <p:spTgt spid="1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4"/>
                                        </p:tgtEl>
                                        <p:attrNameLst>
                                          <p:attrName>style.visibility</p:attrName>
                                        </p:attrNameLst>
                                      </p:cBhvr>
                                      <p:to>
                                        <p:strVal val="visible"/>
                                      </p:to>
                                    </p:set>
                                    <p:animEffect filter="fade" transition="in">
                                      <p:cBhvr>
                                        <p:cTn dur="1000"/>
                                        <p:tgtEl>
                                          <p:spTgt spid="16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0" name="Shape 1650"/>
        <p:cNvGrpSpPr/>
        <p:nvPr/>
      </p:nvGrpSpPr>
      <p:grpSpPr>
        <a:xfrm>
          <a:off x="0" y="0"/>
          <a:ext cx="0" cy="0"/>
          <a:chOff x="0" y="0"/>
          <a:chExt cx="0" cy="0"/>
        </a:xfrm>
      </p:grpSpPr>
      <p:sp>
        <p:nvSpPr>
          <p:cNvPr id="1651" name="Google Shape;1651;p193"/>
          <p:cNvSpPr txBox="1"/>
          <p:nvPr/>
        </p:nvSpPr>
        <p:spPr>
          <a:xfrm>
            <a:off x="825150" y="1041600"/>
            <a:ext cx="76461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AB2D3A"/>
                </a:solidFill>
              </a:rPr>
              <a:t>Question:</a:t>
            </a:r>
            <a:endParaRPr sz="3600"/>
          </a:p>
        </p:txBody>
      </p:sp>
      <p:sp>
        <p:nvSpPr>
          <p:cNvPr id="1652" name="Google Shape;1652;p193"/>
          <p:cNvSpPr/>
          <p:nvPr/>
        </p:nvSpPr>
        <p:spPr>
          <a:xfrm>
            <a:off x="622975" y="965400"/>
            <a:ext cx="58500" cy="2841600"/>
          </a:xfrm>
          <a:prstGeom prst="rect">
            <a:avLst/>
          </a:prstGeom>
          <a:solidFill>
            <a:srgbClr val="AB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93"/>
          <p:cNvSpPr txBox="1"/>
          <p:nvPr/>
        </p:nvSpPr>
        <p:spPr>
          <a:xfrm>
            <a:off x="825150" y="1575000"/>
            <a:ext cx="7646100" cy="24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chemeClr val="dk1"/>
                </a:solidFill>
              </a:rPr>
              <a:t>Which operator will preserve the order of data received from multiple observables?</a:t>
            </a:r>
            <a:endParaRPr sz="3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